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76" r:id="rId2"/>
    <p:sldId id="324" r:id="rId3"/>
    <p:sldId id="325" r:id="rId4"/>
    <p:sldId id="326" r:id="rId5"/>
    <p:sldId id="301" r:id="rId6"/>
    <p:sldId id="302" r:id="rId7"/>
    <p:sldId id="303" r:id="rId8"/>
    <p:sldId id="304" r:id="rId9"/>
    <p:sldId id="305" r:id="rId10"/>
    <p:sldId id="306" r:id="rId11"/>
    <p:sldId id="307" r:id="rId12"/>
    <p:sldId id="308" r:id="rId13"/>
    <p:sldId id="323" r:id="rId14"/>
    <p:sldId id="309" r:id="rId15"/>
    <p:sldId id="310" r:id="rId16"/>
    <p:sldId id="311" r:id="rId17"/>
    <p:sldId id="312" r:id="rId18"/>
    <p:sldId id="313" r:id="rId19"/>
    <p:sldId id="314" r:id="rId20"/>
    <p:sldId id="315" r:id="rId21"/>
    <p:sldId id="316" r:id="rId22"/>
    <p:sldId id="317" r:id="rId23"/>
    <p:sldId id="318" r:id="rId24"/>
    <p:sldId id="319" r:id="rId25"/>
    <p:sldId id="320" r:id="rId26"/>
    <p:sldId id="321" r:id="rId27"/>
    <p:sldId id="322" r:id="rId28"/>
  </p:sldIdLst>
  <p:sldSz cx="9144000" cy="6858000" type="screen4x3"/>
  <p:notesSz cx="7026275" cy="9312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8ED0"/>
    <a:srgbClr val="7A80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90" y="15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78079615048119"/>
          <c:y val="5.1400554097404488E-2"/>
          <c:w val="0.82163648293963254"/>
          <c:h val="0.72112459900845727"/>
        </c:manualLayout>
      </c:layout>
      <c:lineChart>
        <c:grouping val="standard"/>
        <c:varyColors val="0"/>
        <c:ser>
          <c:idx val="0"/>
          <c:order val="0"/>
          <c:tx>
            <c:strRef>
              <c:f>Sheet3!$F$14</c:f>
              <c:strCache>
                <c:ptCount val="1"/>
                <c:pt idx="0">
                  <c:v>Associate Degree</c:v>
                </c:pt>
              </c:strCache>
            </c:strRef>
          </c:tx>
          <c:spPr>
            <a:ln w="38100">
              <a:solidFill>
                <a:srgbClr val="92D050"/>
              </a:solidFill>
            </a:ln>
          </c:spPr>
          <c:marker>
            <c:symbol val="none"/>
          </c:marker>
          <c:cat>
            <c:strRef>
              <c:f>Sheet3!$E$15:$E$17</c:f>
              <c:strCache>
                <c:ptCount val="3"/>
                <c:pt idx="0">
                  <c:v>2010-11</c:v>
                </c:pt>
                <c:pt idx="1">
                  <c:v>2011-12</c:v>
                </c:pt>
                <c:pt idx="2">
                  <c:v>2012-13</c:v>
                </c:pt>
              </c:strCache>
            </c:strRef>
          </c:cat>
          <c:val>
            <c:numRef>
              <c:f>Sheet3!$F$15:$F$17</c:f>
              <c:numCache>
                <c:formatCode>_(* #,##0_);_(* \(#,##0\);_(* "-"??_);_(@_)</c:formatCode>
                <c:ptCount val="3"/>
                <c:pt idx="0">
                  <c:v>682113</c:v>
                </c:pt>
                <c:pt idx="1">
                  <c:v>723164</c:v>
                </c:pt>
                <c:pt idx="2">
                  <c:v>737826</c:v>
                </c:pt>
              </c:numCache>
            </c:numRef>
          </c:val>
          <c:smooth val="0"/>
        </c:ser>
        <c:dLbls>
          <c:showLegendKey val="0"/>
          <c:showVal val="0"/>
          <c:showCatName val="0"/>
          <c:showSerName val="0"/>
          <c:showPercent val="0"/>
          <c:showBubbleSize val="0"/>
        </c:dLbls>
        <c:smooth val="0"/>
        <c:axId val="323571736"/>
        <c:axId val="323575264"/>
      </c:lineChart>
      <c:catAx>
        <c:axId val="323571736"/>
        <c:scaling>
          <c:orientation val="minMax"/>
        </c:scaling>
        <c:delete val="0"/>
        <c:axPos val="b"/>
        <c:numFmt formatCode="General" sourceLinked="0"/>
        <c:majorTickMark val="out"/>
        <c:minorTickMark val="none"/>
        <c:tickLblPos val="nextTo"/>
        <c:crossAx val="323575264"/>
        <c:crosses val="autoZero"/>
        <c:auto val="1"/>
        <c:lblAlgn val="ctr"/>
        <c:lblOffset val="100"/>
        <c:noMultiLvlLbl val="0"/>
      </c:catAx>
      <c:valAx>
        <c:axId val="323575264"/>
        <c:scaling>
          <c:orientation val="minMax"/>
          <c:min val="0"/>
        </c:scaling>
        <c:delete val="0"/>
        <c:axPos val="l"/>
        <c:majorGridlines/>
        <c:numFmt formatCode="_(* #,##0_);_(* \(#,##0\);_(* &quot;-&quot;??_);_(@_)" sourceLinked="1"/>
        <c:majorTickMark val="out"/>
        <c:minorTickMark val="none"/>
        <c:tickLblPos val="nextTo"/>
        <c:crossAx val="323571736"/>
        <c:crosses val="autoZero"/>
        <c:crossBetween val="between"/>
      </c:valAx>
    </c:plotArea>
    <c:legend>
      <c:legendPos val="b"/>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02336493652579"/>
          <c:y val="5.1400554097404488E-2"/>
          <c:w val="0.82527655471637473"/>
          <c:h val="0.72112459900845727"/>
        </c:manualLayout>
      </c:layout>
      <c:lineChart>
        <c:grouping val="standard"/>
        <c:varyColors val="0"/>
        <c:ser>
          <c:idx val="0"/>
          <c:order val="0"/>
          <c:tx>
            <c:strRef>
              <c:f>Sheet3!$F$3</c:f>
              <c:strCache>
                <c:ptCount val="1"/>
                <c:pt idx="0">
                  <c:v>Short Certificate</c:v>
                </c:pt>
              </c:strCache>
            </c:strRef>
          </c:tx>
          <c:spPr>
            <a:ln w="44450"/>
          </c:spPr>
          <c:marker>
            <c:symbol val="none"/>
          </c:marker>
          <c:cat>
            <c:strRef>
              <c:f>Sheet3!$E$4:$E$6</c:f>
              <c:strCache>
                <c:ptCount val="3"/>
                <c:pt idx="0">
                  <c:v>2010-11</c:v>
                </c:pt>
                <c:pt idx="1">
                  <c:v>2011-12</c:v>
                </c:pt>
                <c:pt idx="2">
                  <c:v>2012-13</c:v>
                </c:pt>
              </c:strCache>
            </c:strRef>
          </c:cat>
          <c:val>
            <c:numRef>
              <c:f>Sheet3!$F$4:$F$6</c:f>
              <c:numCache>
                <c:formatCode>_(* #,##0_);_(* \(#,##0\);_(* "-"??_);_(@_)</c:formatCode>
                <c:ptCount val="3"/>
                <c:pt idx="0">
                  <c:v>249150</c:v>
                </c:pt>
                <c:pt idx="1">
                  <c:v>256376</c:v>
                </c:pt>
                <c:pt idx="2">
                  <c:v>273254</c:v>
                </c:pt>
              </c:numCache>
            </c:numRef>
          </c:val>
          <c:smooth val="0"/>
        </c:ser>
        <c:ser>
          <c:idx val="1"/>
          <c:order val="1"/>
          <c:tx>
            <c:strRef>
              <c:f>Sheet3!$G$3</c:f>
              <c:strCache>
                <c:ptCount val="1"/>
                <c:pt idx="0">
                  <c:v>Long certificate</c:v>
                </c:pt>
              </c:strCache>
            </c:strRef>
          </c:tx>
          <c:spPr>
            <a:ln w="44450"/>
          </c:spPr>
          <c:marker>
            <c:symbol val="none"/>
          </c:marker>
          <c:cat>
            <c:strRef>
              <c:f>Sheet3!$E$4:$E$6</c:f>
              <c:strCache>
                <c:ptCount val="3"/>
                <c:pt idx="0">
                  <c:v>2010-11</c:v>
                </c:pt>
                <c:pt idx="1">
                  <c:v>2011-12</c:v>
                </c:pt>
                <c:pt idx="2">
                  <c:v>2012-13</c:v>
                </c:pt>
              </c:strCache>
            </c:strRef>
          </c:cat>
          <c:val>
            <c:numRef>
              <c:f>Sheet3!$H$4:$H$6</c:f>
              <c:numCache>
                <c:formatCode>_(* #,##0_);_(* \(#,##0\);_(* "-"??_);_(@_)</c:formatCode>
                <c:ptCount val="3"/>
                <c:pt idx="0">
                  <c:v>169640</c:v>
                </c:pt>
                <c:pt idx="1">
                  <c:v>174108</c:v>
                </c:pt>
                <c:pt idx="2">
                  <c:v>186584</c:v>
                </c:pt>
              </c:numCache>
            </c:numRef>
          </c:val>
          <c:smooth val="0"/>
        </c:ser>
        <c:dLbls>
          <c:showLegendKey val="0"/>
          <c:showVal val="0"/>
          <c:showCatName val="0"/>
          <c:showSerName val="0"/>
          <c:showPercent val="0"/>
          <c:showBubbleSize val="0"/>
        </c:dLbls>
        <c:smooth val="0"/>
        <c:axId val="323569384"/>
        <c:axId val="323574480"/>
      </c:lineChart>
      <c:catAx>
        <c:axId val="323569384"/>
        <c:scaling>
          <c:orientation val="minMax"/>
        </c:scaling>
        <c:delete val="0"/>
        <c:axPos val="b"/>
        <c:numFmt formatCode="General" sourceLinked="0"/>
        <c:majorTickMark val="out"/>
        <c:minorTickMark val="none"/>
        <c:tickLblPos val="nextTo"/>
        <c:crossAx val="323574480"/>
        <c:crosses val="autoZero"/>
        <c:auto val="1"/>
        <c:lblAlgn val="ctr"/>
        <c:lblOffset val="100"/>
        <c:noMultiLvlLbl val="0"/>
      </c:catAx>
      <c:valAx>
        <c:axId val="323574480"/>
        <c:scaling>
          <c:orientation val="minMax"/>
        </c:scaling>
        <c:delete val="0"/>
        <c:axPos val="l"/>
        <c:majorGridlines/>
        <c:numFmt formatCode="_(* #,##0_);_(* \(#,##0\);_(* &quot;-&quot;??_);_(@_)" sourceLinked="1"/>
        <c:majorTickMark val="out"/>
        <c:minorTickMark val="none"/>
        <c:tickLblPos val="nextTo"/>
        <c:crossAx val="323569384"/>
        <c:crosses val="autoZero"/>
        <c:crossBetween val="between"/>
      </c:valAx>
    </c:plotArea>
    <c:legend>
      <c:legendPos val="b"/>
      <c:layout/>
      <c:overlay val="0"/>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B40DF8-0A02-4E7A-9ED6-DB115C639691}" type="doc">
      <dgm:prSet loTypeId="urn:microsoft.com/office/officeart/2005/8/layout/chevron1" loCatId="process" qsTypeId="urn:microsoft.com/office/officeart/2005/8/quickstyle/3d2" qsCatId="3D" csTypeId="urn:microsoft.com/office/officeart/2005/8/colors/colorful5" csCatId="colorful" phldr="1"/>
      <dgm:spPr/>
      <dgm:t>
        <a:bodyPr/>
        <a:lstStyle/>
        <a:p>
          <a:endParaRPr lang="en-US"/>
        </a:p>
      </dgm:t>
    </dgm:pt>
    <dgm:pt modelId="{04CC4BDF-907C-4327-9673-EC6346F865CF}">
      <dgm:prSet phldrT="[Text]" custT="1"/>
      <dgm:spPr/>
      <dgm:t>
        <a:bodyPr/>
        <a:lstStyle/>
        <a:p>
          <a:r>
            <a:rPr lang="en-US" sz="2000" b="1" dirty="0" smtClean="0">
              <a:latin typeface="Calibri" panose="020F0502020204030204" pitchFamily="34" charset="0"/>
            </a:rPr>
            <a:t>Listening Tour</a:t>
          </a:r>
          <a:endParaRPr lang="en-US" sz="2000" b="1" dirty="0">
            <a:latin typeface="Calibri" panose="020F0502020204030204" pitchFamily="34" charset="0"/>
          </a:endParaRPr>
        </a:p>
      </dgm:t>
    </dgm:pt>
    <dgm:pt modelId="{BB0BDC36-35B5-436C-9DA7-286EAAABFBD1}" type="parTrans" cxnId="{7FBFDD6A-E156-49DE-BC51-9D0351FDF509}">
      <dgm:prSet/>
      <dgm:spPr/>
      <dgm:t>
        <a:bodyPr/>
        <a:lstStyle/>
        <a:p>
          <a:endParaRPr lang="en-US" sz="2000" b="1">
            <a:latin typeface="Calibri" panose="020F0502020204030204" pitchFamily="34" charset="0"/>
          </a:endParaRPr>
        </a:p>
      </dgm:t>
    </dgm:pt>
    <dgm:pt modelId="{03C1C3F6-C09E-4AA7-9AEE-36E290F5E299}" type="sibTrans" cxnId="{7FBFDD6A-E156-49DE-BC51-9D0351FDF509}">
      <dgm:prSet/>
      <dgm:spPr/>
      <dgm:t>
        <a:bodyPr/>
        <a:lstStyle/>
        <a:p>
          <a:endParaRPr lang="en-US" sz="2000" b="1">
            <a:latin typeface="Calibri" panose="020F0502020204030204" pitchFamily="34" charset="0"/>
          </a:endParaRPr>
        </a:p>
      </dgm:t>
    </dgm:pt>
    <dgm:pt modelId="{E8932428-48D0-4562-83BB-CAF7A473615A}">
      <dgm:prSet phldrT="[Text]" custT="1"/>
      <dgm:spPr/>
      <dgm:t>
        <a:bodyPr/>
        <a:lstStyle/>
        <a:p>
          <a:r>
            <a:rPr lang="en-US" sz="2000" b="1" dirty="0" smtClean="0">
              <a:latin typeface="Calibri" panose="020F0502020204030204" pitchFamily="34" charset="0"/>
            </a:rPr>
            <a:t>2011</a:t>
          </a:r>
          <a:endParaRPr lang="en-US" sz="2000" b="1" dirty="0">
            <a:latin typeface="Calibri" panose="020F0502020204030204" pitchFamily="34" charset="0"/>
          </a:endParaRPr>
        </a:p>
      </dgm:t>
    </dgm:pt>
    <dgm:pt modelId="{8D98707F-0A94-440E-AEA0-408227B32A62}" type="parTrans" cxnId="{B6FBBEDD-6D72-4C8D-9E46-2091EE71A9E9}">
      <dgm:prSet/>
      <dgm:spPr/>
      <dgm:t>
        <a:bodyPr/>
        <a:lstStyle/>
        <a:p>
          <a:endParaRPr lang="en-US" sz="2000" b="1">
            <a:latin typeface="Calibri" panose="020F0502020204030204" pitchFamily="34" charset="0"/>
          </a:endParaRPr>
        </a:p>
      </dgm:t>
    </dgm:pt>
    <dgm:pt modelId="{806569CC-C82A-4612-B23D-DCDD3CD5358F}" type="sibTrans" cxnId="{B6FBBEDD-6D72-4C8D-9E46-2091EE71A9E9}">
      <dgm:prSet/>
      <dgm:spPr/>
      <dgm:t>
        <a:bodyPr/>
        <a:lstStyle/>
        <a:p>
          <a:endParaRPr lang="en-US" sz="2000" b="1">
            <a:latin typeface="Calibri" panose="020F0502020204030204" pitchFamily="34" charset="0"/>
          </a:endParaRPr>
        </a:p>
      </dgm:t>
    </dgm:pt>
    <dgm:pt modelId="{0CFADD14-A7E2-44DD-972E-9B77FF492447}">
      <dgm:prSet phldrT="[Text]" custT="1"/>
      <dgm:spPr/>
      <dgm:t>
        <a:bodyPr/>
        <a:lstStyle/>
        <a:p>
          <a:r>
            <a:rPr lang="en-US" sz="2000" b="1" dirty="0" smtClean="0">
              <a:latin typeface="Calibri" panose="020F0502020204030204" pitchFamily="34" charset="0"/>
            </a:rPr>
            <a:t>21st-Century Commission</a:t>
          </a:r>
          <a:endParaRPr lang="en-US" sz="2000" b="1" dirty="0">
            <a:latin typeface="Calibri" panose="020F0502020204030204" pitchFamily="34" charset="0"/>
          </a:endParaRPr>
        </a:p>
      </dgm:t>
    </dgm:pt>
    <dgm:pt modelId="{D25EBBA5-F789-4339-91E9-D83BABB611F8}" type="parTrans" cxnId="{C39C7B32-44D1-4575-9543-A5919BA34338}">
      <dgm:prSet/>
      <dgm:spPr/>
      <dgm:t>
        <a:bodyPr/>
        <a:lstStyle/>
        <a:p>
          <a:endParaRPr lang="en-US" sz="2000" b="1">
            <a:latin typeface="Calibri" panose="020F0502020204030204" pitchFamily="34" charset="0"/>
          </a:endParaRPr>
        </a:p>
      </dgm:t>
    </dgm:pt>
    <dgm:pt modelId="{D69F8D70-ED36-442A-B1BC-BD6513D6BC48}" type="sibTrans" cxnId="{C39C7B32-44D1-4575-9543-A5919BA34338}">
      <dgm:prSet/>
      <dgm:spPr/>
      <dgm:t>
        <a:bodyPr/>
        <a:lstStyle/>
        <a:p>
          <a:endParaRPr lang="en-US" sz="2000" b="1">
            <a:latin typeface="Calibri" panose="020F0502020204030204" pitchFamily="34" charset="0"/>
          </a:endParaRPr>
        </a:p>
      </dgm:t>
    </dgm:pt>
    <dgm:pt modelId="{01421DE9-2369-4B13-9DD1-869139FC61AB}">
      <dgm:prSet phldrT="[Text]" custT="1"/>
      <dgm:spPr/>
      <dgm:t>
        <a:bodyPr/>
        <a:lstStyle/>
        <a:p>
          <a:r>
            <a:rPr lang="en-US" sz="2000" b="1" dirty="0" smtClean="0">
              <a:latin typeface="Calibri" panose="020F0502020204030204" pitchFamily="34" charset="0"/>
            </a:rPr>
            <a:t>2012-2013</a:t>
          </a:r>
          <a:endParaRPr lang="en-US" sz="2000" b="1" dirty="0">
            <a:latin typeface="Calibri" panose="020F0502020204030204" pitchFamily="34" charset="0"/>
          </a:endParaRPr>
        </a:p>
      </dgm:t>
    </dgm:pt>
    <dgm:pt modelId="{3C48F8A8-3102-4F47-B497-0B2CEDB99964}" type="parTrans" cxnId="{E679A62B-A58D-4FCB-83E0-718C5515092F}">
      <dgm:prSet/>
      <dgm:spPr/>
      <dgm:t>
        <a:bodyPr/>
        <a:lstStyle/>
        <a:p>
          <a:endParaRPr lang="en-US" sz="2000" b="1">
            <a:latin typeface="Calibri" panose="020F0502020204030204" pitchFamily="34" charset="0"/>
          </a:endParaRPr>
        </a:p>
      </dgm:t>
    </dgm:pt>
    <dgm:pt modelId="{27609240-FBDC-4D0D-BBCA-EBFC324ABEE5}" type="sibTrans" cxnId="{E679A62B-A58D-4FCB-83E0-718C5515092F}">
      <dgm:prSet/>
      <dgm:spPr/>
      <dgm:t>
        <a:bodyPr/>
        <a:lstStyle/>
        <a:p>
          <a:endParaRPr lang="en-US" sz="2000" b="1">
            <a:latin typeface="Calibri" panose="020F0502020204030204" pitchFamily="34" charset="0"/>
          </a:endParaRPr>
        </a:p>
      </dgm:t>
    </dgm:pt>
    <dgm:pt modelId="{048F48A3-DA1A-46AB-86F1-519C20507762}">
      <dgm:prSet phldrT="[Text]" custT="1"/>
      <dgm:spPr/>
      <dgm:t>
        <a:bodyPr/>
        <a:lstStyle/>
        <a:p>
          <a:r>
            <a:rPr lang="en-US" sz="1900" b="1" dirty="0" smtClean="0">
              <a:latin typeface="Calibri" panose="020F0502020204030204" pitchFamily="34" charset="0"/>
            </a:rPr>
            <a:t>21st-Century Implementation</a:t>
          </a:r>
          <a:endParaRPr lang="en-US" sz="1900" b="1" dirty="0">
            <a:latin typeface="Calibri" panose="020F0502020204030204" pitchFamily="34" charset="0"/>
          </a:endParaRPr>
        </a:p>
      </dgm:t>
    </dgm:pt>
    <dgm:pt modelId="{D21AC868-CB57-4B24-A773-1724E7142F6B}" type="parTrans" cxnId="{447ADE92-7F3E-4985-9424-4001E16B86C4}">
      <dgm:prSet/>
      <dgm:spPr/>
      <dgm:t>
        <a:bodyPr/>
        <a:lstStyle/>
        <a:p>
          <a:endParaRPr lang="en-US" sz="2000" b="1">
            <a:latin typeface="Calibri" panose="020F0502020204030204" pitchFamily="34" charset="0"/>
          </a:endParaRPr>
        </a:p>
      </dgm:t>
    </dgm:pt>
    <dgm:pt modelId="{980DC298-6E21-48A7-B8B5-6E5F53224A1C}" type="sibTrans" cxnId="{447ADE92-7F3E-4985-9424-4001E16B86C4}">
      <dgm:prSet/>
      <dgm:spPr/>
      <dgm:t>
        <a:bodyPr/>
        <a:lstStyle/>
        <a:p>
          <a:endParaRPr lang="en-US" sz="2000" b="1">
            <a:latin typeface="Calibri" panose="020F0502020204030204" pitchFamily="34" charset="0"/>
          </a:endParaRPr>
        </a:p>
      </dgm:t>
    </dgm:pt>
    <dgm:pt modelId="{5F17CA81-93EF-47CB-A507-9EF43BC2A8D2}">
      <dgm:prSet phldrT="[Text]" custT="1"/>
      <dgm:spPr/>
      <dgm:t>
        <a:bodyPr/>
        <a:lstStyle/>
        <a:p>
          <a:r>
            <a:rPr lang="en-US" sz="2000" b="1" dirty="0" smtClean="0">
              <a:latin typeface="Calibri" panose="020F0502020204030204" pitchFamily="34" charset="0"/>
            </a:rPr>
            <a:t>2013-2014</a:t>
          </a:r>
          <a:endParaRPr lang="en-US" sz="2000" b="1" dirty="0">
            <a:latin typeface="Calibri" panose="020F0502020204030204" pitchFamily="34" charset="0"/>
          </a:endParaRPr>
        </a:p>
      </dgm:t>
    </dgm:pt>
    <dgm:pt modelId="{E1DD2599-7BE3-493C-99CF-17CCF68CC79F}" type="parTrans" cxnId="{5F8343BC-F5EA-45AF-B67C-D99EF46A82A7}">
      <dgm:prSet/>
      <dgm:spPr/>
      <dgm:t>
        <a:bodyPr/>
        <a:lstStyle/>
        <a:p>
          <a:endParaRPr lang="en-US" sz="2000" b="1">
            <a:latin typeface="Calibri" panose="020F0502020204030204" pitchFamily="34" charset="0"/>
          </a:endParaRPr>
        </a:p>
      </dgm:t>
    </dgm:pt>
    <dgm:pt modelId="{77120D3D-A04C-4F52-AD63-C0246B5E2748}" type="sibTrans" cxnId="{5F8343BC-F5EA-45AF-B67C-D99EF46A82A7}">
      <dgm:prSet/>
      <dgm:spPr/>
      <dgm:t>
        <a:bodyPr/>
        <a:lstStyle/>
        <a:p>
          <a:endParaRPr lang="en-US" sz="2000" b="1">
            <a:latin typeface="Calibri" panose="020F0502020204030204" pitchFamily="34" charset="0"/>
          </a:endParaRPr>
        </a:p>
      </dgm:t>
    </dgm:pt>
    <dgm:pt modelId="{2E4002E6-890B-4D52-B9C3-04C08BC44F22}">
      <dgm:prSet phldrT="[Text]" custT="1"/>
      <dgm:spPr/>
      <dgm:t>
        <a:bodyPr/>
        <a:lstStyle/>
        <a:p>
          <a:r>
            <a:rPr lang="en-US" sz="2000" b="1" dirty="0" smtClean="0">
              <a:latin typeface="Calibri" panose="020F0502020204030204" pitchFamily="34" charset="0"/>
            </a:rPr>
            <a:t>Broad stakeholder feedback</a:t>
          </a:r>
          <a:endParaRPr lang="en-US" sz="2000" b="1" dirty="0">
            <a:latin typeface="Calibri" panose="020F0502020204030204" pitchFamily="34" charset="0"/>
          </a:endParaRPr>
        </a:p>
      </dgm:t>
    </dgm:pt>
    <dgm:pt modelId="{C427D394-0587-4FC7-8FEF-08CF66F7EB12}" type="parTrans" cxnId="{6726BBD6-4778-4087-802D-6A581EA2135B}">
      <dgm:prSet/>
      <dgm:spPr/>
      <dgm:t>
        <a:bodyPr/>
        <a:lstStyle/>
        <a:p>
          <a:endParaRPr lang="en-US" sz="1600" b="1">
            <a:latin typeface="Calibri" panose="020F0502020204030204" pitchFamily="34" charset="0"/>
          </a:endParaRPr>
        </a:p>
      </dgm:t>
    </dgm:pt>
    <dgm:pt modelId="{3666E66A-42CC-4D02-8289-EBC573D6309A}" type="sibTrans" cxnId="{6726BBD6-4778-4087-802D-6A581EA2135B}">
      <dgm:prSet/>
      <dgm:spPr/>
      <dgm:t>
        <a:bodyPr/>
        <a:lstStyle/>
        <a:p>
          <a:endParaRPr lang="en-US" sz="1600" b="1">
            <a:latin typeface="Calibri" panose="020F0502020204030204" pitchFamily="34" charset="0"/>
          </a:endParaRPr>
        </a:p>
      </dgm:t>
    </dgm:pt>
    <dgm:pt modelId="{A08A6C6A-A45D-44B3-9633-62220BAA0F33}">
      <dgm:prSet phldrT="[Text]" custT="1"/>
      <dgm:spPr/>
      <dgm:t>
        <a:bodyPr/>
        <a:lstStyle/>
        <a:p>
          <a:r>
            <a:rPr lang="en-US" sz="2000" b="1" dirty="0" smtClean="0">
              <a:latin typeface="Calibri" panose="020F0502020204030204" pitchFamily="34" charset="0"/>
            </a:rPr>
            <a:t>38 CEOs, friendly critics and thought leaders</a:t>
          </a:r>
          <a:endParaRPr lang="en-US" sz="2000" b="1" dirty="0">
            <a:latin typeface="Calibri" panose="020F0502020204030204" pitchFamily="34" charset="0"/>
          </a:endParaRPr>
        </a:p>
      </dgm:t>
    </dgm:pt>
    <dgm:pt modelId="{65CE67CB-C614-4E2E-98B3-F3B060606A85}" type="parTrans" cxnId="{510685B6-2D1C-4AA5-B1C5-F788A7AE84AC}">
      <dgm:prSet/>
      <dgm:spPr/>
      <dgm:t>
        <a:bodyPr/>
        <a:lstStyle/>
        <a:p>
          <a:endParaRPr lang="en-US" sz="1600" b="1">
            <a:latin typeface="Calibri" panose="020F0502020204030204" pitchFamily="34" charset="0"/>
          </a:endParaRPr>
        </a:p>
      </dgm:t>
    </dgm:pt>
    <dgm:pt modelId="{ECA37680-D041-4521-94A3-63F33A21D802}" type="sibTrans" cxnId="{510685B6-2D1C-4AA5-B1C5-F788A7AE84AC}">
      <dgm:prSet/>
      <dgm:spPr/>
      <dgm:t>
        <a:bodyPr/>
        <a:lstStyle/>
        <a:p>
          <a:endParaRPr lang="en-US" sz="1600" b="1">
            <a:latin typeface="Calibri" panose="020F0502020204030204" pitchFamily="34" charset="0"/>
          </a:endParaRPr>
        </a:p>
      </dgm:t>
    </dgm:pt>
    <dgm:pt modelId="{13713287-EA64-456D-9178-8C30C81EDF63}">
      <dgm:prSet phldrT="[Text]" custT="1"/>
      <dgm:spPr/>
      <dgm:t>
        <a:bodyPr/>
        <a:lstStyle/>
        <a:p>
          <a:r>
            <a:rPr lang="en-US" sz="2000" b="1" dirty="0" smtClean="0">
              <a:latin typeface="Calibri" panose="020F0502020204030204" pitchFamily="34" charset="0"/>
            </a:rPr>
            <a:t>112 leaders divided into 9 teams</a:t>
          </a:r>
          <a:endParaRPr lang="en-US" sz="2000" b="1" dirty="0">
            <a:latin typeface="Calibri" panose="020F0502020204030204" pitchFamily="34" charset="0"/>
          </a:endParaRPr>
        </a:p>
      </dgm:t>
    </dgm:pt>
    <dgm:pt modelId="{389B902F-3EF1-4908-88AE-E684B7446402}" type="parTrans" cxnId="{5EC4CF0E-BD96-4A26-BF2D-3A8829333640}">
      <dgm:prSet/>
      <dgm:spPr/>
      <dgm:t>
        <a:bodyPr/>
        <a:lstStyle/>
        <a:p>
          <a:endParaRPr lang="en-US" sz="1600" b="1">
            <a:latin typeface="Calibri" panose="020F0502020204030204" pitchFamily="34" charset="0"/>
          </a:endParaRPr>
        </a:p>
      </dgm:t>
    </dgm:pt>
    <dgm:pt modelId="{44435302-A3EA-473D-882D-D9BDB4DF553F}" type="sibTrans" cxnId="{5EC4CF0E-BD96-4A26-BF2D-3A8829333640}">
      <dgm:prSet/>
      <dgm:spPr/>
      <dgm:t>
        <a:bodyPr/>
        <a:lstStyle/>
        <a:p>
          <a:endParaRPr lang="en-US" sz="1600" b="1">
            <a:latin typeface="Calibri" panose="020F0502020204030204" pitchFamily="34" charset="0"/>
          </a:endParaRPr>
        </a:p>
      </dgm:t>
    </dgm:pt>
    <dgm:pt modelId="{2BACADEE-02FE-44BC-A855-A24F53B2B5FE}" type="pres">
      <dgm:prSet presAssocID="{BEB40DF8-0A02-4E7A-9ED6-DB115C639691}" presName="Name0" presStyleCnt="0">
        <dgm:presLayoutVars>
          <dgm:dir/>
          <dgm:animLvl val="lvl"/>
          <dgm:resizeHandles val="exact"/>
        </dgm:presLayoutVars>
      </dgm:prSet>
      <dgm:spPr/>
      <dgm:t>
        <a:bodyPr/>
        <a:lstStyle/>
        <a:p>
          <a:endParaRPr lang="en-US"/>
        </a:p>
      </dgm:t>
    </dgm:pt>
    <dgm:pt modelId="{F677AC4A-662D-4084-898B-A0C1699FD795}" type="pres">
      <dgm:prSet presAssocID="{04CC4BDF-907C-4327-9673-EC6346F865CF}" presName="composite" presStyleCnt="0"/>
      <dgm:spPr/>
      <dgm:t>
        <a:bodyPr/>
        <a:lstStyle/>
        <a:p>
          <a:endParaRPr lang="en-US"/>
        </a:p>
      </dgm:t>
    </dgm:pt>
    <dgm:pt modelId="{237C98C4-545C-4767-BFF4-36BB5C166CC5}" type="pres">
      <dgm:prSet presAssocID="{04CC4BDF-907C-4327-9673-EC6346F865CF}" presName="parTx" presStyleLbl="node1" presStyleIdx="0" presStyleCnt="3">
        <dgm:presLayoutVars>
          <dgm:chMax val="0"/>
          <dgm:chPref val="0"/>
          <dgm:bulletEnabled val="1"/>
        </dgm:presLayoutVars>
      </dgm:prSet>
      <dgm:spPr/>
      <dgm:t>
        <a:bodyPr/>
        <a:lstStyle/>
        <a:p>
          <a:endParaRPr lang="en-US"/>
        </a:p>
      </dgm:t>
    </dgm:pt>
    <dgm:pt modelId="{E22F7AF5-9028-4F3E-98CD-0638AEA83643}" type="pres">
      <dgm:prSet presAssocID="{04CC4BDF-907C-4327-9673-EC6346F865CF}" presName="desTx" presStyleLbl="revTx" presStyleIdx="0" presStyleCnt="3">
        <dgm:presLayoutVars>
          <dgm:bulletEnabled val="1"/>
        </dgm:presLayoutVars>
      </dgm:prSet>
      <dgm:spPr/>
      <dgm:t>
        <a:bodyPr/>
        <a:lstStyle/>
        <a:p>
          <a:endParaRPr lang="en-US"/>
        </a:p>
      </dgm:t>
    </dgm:pt>
    <dgm:pt modelId="{14C94124-8F44-4ECA-88A9-900A392AD291}" type="pres">
      <dgm:prSet presAssocID="{03C1C3F6-C09E-4AA7-9AEE-36E290F5E299}" presName="space" presStyleCnt="0"/>
      <dgm:spPr/>
      <dgm:t>
        <a:bodyPr/>
        <a:lstStyle/>
        <a:p>
          <a:endParaRPr lang="en-US"/>
        </a:p>
      </dgm:t>
    </dgm:pt>
    <dgm:pt modelId="{12CBC4C0-EB32-4F5D-8C72-07F67D20DC0E}" type="pres">
      <dgm:prSet presAssocID="{0CFADD14-A7E2-44DD-972E-9B77FF492447}" presName="composite" presStyleCnt="0"/>
      <dgm:spPr/>
      <dgm:t>
        <a:bodyPr/>
        <a:lstStyle/>
        <a:p>
          <a:endParaRPr lang="en-US"/>
        </a:p>
      </dgm:t>
    </dgm:pt>
    <dgm:pt modelId="{D17C42BD-2795-47E8-903B-B83A5F562C26}" type="pres">
      <dgm:prSet presAssocID="{0CFADD14-A7E2-44DD-972E-9B77FF492447}" presName="parTx" presStyleLbl="node1" presStyleIdx="1" presStyleCnt="3">
        <dgm:presLayoutVars>
          <dgm:chMax val="0"/>
          <dgm:chPref val="0"/>
          <dgm:bulletEnabled val="1"/>
        </dgm:presLayoutVars>
      </dgm:prSet>
      <dgm:spPr/>
      <dgm:t>
        <a:bodyPr/>
        <a:lstStyle/>
        <a:p>
          <a:endParaRPr lang="en-US"/>
        </a:p>
      </dgm:t>
    </dgm:pt>
    <dgm:pt modelId="{42E87240-6E6A-4E30-B705-8E4C73635FCC}" type="pres">
      <dgm:prSet presAssocID="{0CFADD14-A7E2-44DD-972E-9B77FF492447}" presName="desTx" presStyleLbl="revTx" presStyleIdx="1" presStyleCnt="3">
        <dgm:presLayoutVars>
          <dgm:bulletEnabled val="1"/>
        </dgm:presLayoutVars>
      </dgm:prSet>
      <dgm:spPr/>
      <dgm:t>
        <a:bodyPr/>
        <a:lstStyle/>
        <a:p>
          <a:endParaRPr lang="en-US"/>
        </a:p>
      </dgm:t>
    </dgm:pt>
    <dgm:pt modelId="{8D4E1841-6B76-488D-8E3D-9AE72313D204}" type="pres">
      <dgm:prSet presAssocID="{D69F8D70-ED36-442A-B1BC-BD6513D6BC48}" presName="space" presStyleCnt="0"/>
      <dgm:spPr/>
      <dgm:t>
        <a:bodyPr/>
        <a:lstStyle/>
        <a:p>
          <a:endParaRPr lang="en-US"/>
        </a:p>
      </dgm:t>
    </dgm:pt>
    <dgm:pt modelId="{6C0E0A43-0187-4212-B4BC-583024943E7D}" type="pres">
      <dgm:prSet presAssocID="{048F48A3-DA1A-46AB-86F1-519C20507762}" presName="composite" presStyleCnt="0"/>
      <dgm:spPr/>
      <dgm:t>
        <a:bodyPr/>
        <a:lstStyle/>
        <a:p>
          <a:endParaRPr lang="en-US"/>
        </a:p>
      </dgm:t>
    </dgm:pt>
    <dgm:pt modelId="{B73F55BB-DE08-4A43-B087-FDDB66D1DC3B}" type="pres">
      <dgm:prSet presAssocID="{048F48A3-DA1A-46AB-86F1-519C20507762}" presName="parTx" presStyleLbl="node1" presStyleIdx="2" presStyleCnt="3">
        <dgm:presLayoutVars>
          <dgm:chMax val="0"/>
          <dgm:chPref val="0"/>
          <dgm:bulletEnabled val="1"/>
        </dgm:presLayoutVars>
      </dgm:prSet>
      <dgm:spPr/>
      <dgm:t>
        <a:bodyPr/>
        <a:lstStyle/>
        <a:p>
          <a:endParaRPr lang="en-US"/>
        </a:p>
      </dgm:t>
    </dgm:pt>
    <dgm:pt modelId="{8B5D7B7D-0553-4BA3-84BE-B02EAB27D927}" type="pres">
      <dgm:prSet presAssocID="{048F48A3-DA1A-46AB-86F1-519C20507762}" presName="desTx" presStyleLbl="revTx" presStyleIdx="2" presStyleCnt="3">
        <dgm:presLayoutVars>
          <dgm:bulletEnabled val="1"/>
        </dgm:presLayoutVars>
      </dgm:prSet>
      <dgm:spPr/>
      <dgm:t>
        <a:bodyPr/>
        <a:lstStyle/>
        <a:p>
          <a:endParaRPr lang="en-US"/>
        </a:p>
      </dgm:t>
    </dgm:pt>
  </dgm:ptLst>
  <dgm:cxnLst>
    <dgm:cxn modelId="{B6782138-3F4D-432D-9D28-FEBD862EFFC5}" type="presOf" srcId="{5F17CA81-93EF-47CB-A507-9EF43BC2A8D2}" destId="{8B5D7B7D-0553-4BA3-84BE-B02EAB27D927}" srcOrd="0" destOrd="0" presId="urn:microsoft.com/office/officeart/2005/8/layout/chevron1"/>
    <dgm:cxn modelId="{AFF01A72-2DB9-452A-8089-02A9CC2B9FAE}" type="presOf" srcId="{BEB40DF8-0A02-4E7A-9ED6-DB115C639691}" destId="{2BACADEE-02FE-44BC-A855-A24F53B2B5FE}" srcOrd="0" destOrd="0" presId="urn:microsoft.com/office/officeart/2005/8/layout/chevron1"/>
    <dgm:cxn modelId="{7FBFDD6A-E156-49DE-BC51-9D0351FDF509}" srcId="{BEB40DF8-0A02-4E7A-9ED6-DB115C639691}" destId="{04CC4BDF-907C-4327-9673-EC6346F865CF}" srcOrd="0" destOrd="0" parTransId="{BB0BDC36-35B5-436C-9DA7-286EAAABFBD1}" sibTransId="{03C1C3F6-C09E-4AA7-9AEE-36E290F5E299}"/>
    <dgm:cxn modelId="{2220380C-CF77-4F6A-A010-A8719ACF1182}" type="presOf" srcId="{13713287-EA64-456D-9178-8C30C81EDF63}" destId="{8B5D7B7D-0553-4BA3-84BE-B02EAB27D927}" srcOrd="0" destOrd="1" presId="urn:microsoft.com/office/officeart/2005/8/layout/chevron1"/>
    <dgm:cxn modelId="{B1B271AB-E4F1-4606-A148-80508B91DA04}" type="presOf" srcId="{01421DE9-2369-4B13-9DD1-869139FC61AB}" destId="{42E87240-6E6A-4E30-B705-8E4C73635FCC}" srcOrd="0" destOrd="0" presId="urn:microsoft.com/office/officeart/2005/8/layout/chevron1"/>
    <dgm:cxn modelId="{5EC4CF0E-BD96-4A26-BF2D-3A8829333640}" srcId="{048F48A3-DA1A-46AB-86F1-519C20507762}" destId="{13713287-EA64-456D-9178-8C30C81EDF63}" srcOrd="1" destOrd="0" parTransId="{389B902F-3EF1-4908-88AE-E684B7446402}" sibTransId="{44435302-A3EA-473D-882D-D9BDB4DF553F}"/>
    <dgm:cxn modelId="{510685B6-2D1C-4AA5-B1C5-F788A7AE84AC}" srcId="{0CFADD14-A7E2-44DD-972E-9B77FF492447}" destId="{A08A6C6A-A45D-44B3-9633-62220BAA0F33}" srcOrd="1" destOrd="0" parTransId="{65CE67CB-C614-4E2E-98B3-F3B060606A85}" sibTransId="{ECA37680-D041-4521-94A3-63F33A21D802}"/>
    <dgm:cxn modelId="{8CA62527-677C-472D-B63C-9AEFFD6A8830}" type="presOf" srcId="{04CC4BDF-907C-4327-9673-EC6346F865CF}" destId="{237C98C4-545C-4767-BFF4-36BB5C166CC5}" srcOrd="0" destOrd="0" presId="urn:microsoft.com/office/officeart/2005/8/layout/chevron1"/>
    <dgm:cxn modelId="{6726BBD6-4778-4087-802D-6A581EA2135B}" srcId="{04CC4BDF-907C-4327-9673-EC6346F865CF}" destId="{2E4002E6-890B-4D52-B9C3-04C08BC44F22}" srcOrd="1" destOrd="0" parTransId="{C427D394-0587-4FC7-8FEF-08CF66F7EB12}" sibTransId="{3666E66A-42CC-4D02-8289-EBC573D6309A}"/>
    <dgm:cxn modelId="{292B7F34-1C13-4E60-AD87-2AA1CC2668D3}" type="presOf" srcId="{0CFADD14-A7E2-44DD-972E-9B77FF492447}" destId="{D17C42BD-2795-47E8-903B-B83A5F562C26}" srcOrd="0" destOrd="0" presId="urn:microsoft.com/office/officeart/2005/8/layout/chevron1"/>
    <dgm:cxn modelId="{C39C7B32-44D1-4575-9543-A5919BA34338}" srcId="{BEB40DF8-0A02-4E7A-9ED6-DB115C639691}" destId="{0CFADD14-A7E2-44DD-972E-9B77FF492447}" srcOrd="1" destOrd="0" parTransId="{D25EBBA5-F789-4339-91E9-D83BABB611F8}" sibTransId="{D69F8D70-ED36-442A-B1BC-BD6513D6BC48}"/>
    <dgm:cxn modelId="{2255B46D-041E-4930-A3AE-D6B50A3EE990}" type="presOf" srcId="{2E4002E6-890B-4D52-B9C3-04C08BC44F22}" destId="{E22F7AF5-9028-4F3E-98CD-0638AEA83643}" srcOrd="0" destOrd="1" presId="urn:microsoft.com/office/officeart/2005/8/layout/chevron1"/>
    <dgm:cxn modelId="{E679A62B-A58D-4FCB-83E0-718C5515092F}" srcId="{0CFADD14-A7E2-44DD-972E-9B77FF492447}" destId="{01421DE9-2369-4B13-9DD1-869139FC61AB}" srcOrd="0" destOrd="0" parTransId="{3C48F8A8-3102-4F47-B497-0B2CEDB99964}" sibTransId="{27609240-FBDC-4D0D-BBCA-EBFC324ABEE5}"/>
    <dgm:cxn modelId="{5F8343BC-F5EA-45AF-B67C-D99EF46A82A7}" srcId="{048F48A3-DA1A-46AB-86F1-519C20507762}" destId="{5F17CA81-93EF-47CB-A507-9EF43BC2A8D2}" srcOrd="0" destOrd="0" parTransId="{E1DD2599-7BE3-493C-99CF-17CCF68CC79F}" sibTransId="{77120D3D-A04C-4F52-AD63-C0246B5E2748}"/>
    <dgm:cxn modelId="{56E58E59-E153-4005-9D9C-561E2B6AB566}" type="presOf" srcId="{048F48A3-DA1A-46AB-86F1-519C20507762}" destId="{B73F55BB-DE08-4A43-B087-FDDB66D1DC3B}" srcOrd="0" destOrd="0" presId="urn:microsoft.com/office/officeart/2005/8/layout/chevron1"/>
    <dgm:cxn modelId="{447ADE92-7F3E-4985-9424-4001E16B86C4}" srcId="{BEB40DF8-0A02-4E7A-9ED6-DB115C639691}" destId="{048F48A3-DA1A-46AB-86F1-519C20507762}" srcOrd="2" destOrd="0" parTransId="{D21AC868-CB57-4B24-A773-1724E7142F6B}" sibTransId="{980DC298-6E21-48A7-B8B5-6E5F53224A1C}"/>
    <dgm:cxn modelId="{B6FBBEDD-6D72-4C8D-9E46-2091EE71A9E9}" srcId="{04CC4BDF-907C-4327-9673-EC6346F865CF}" destId="{E8932428-48D0-4562-83BB-CAF7A473615A}" srcOrd="0" destOrd="0" parTransId="{8D98707F-0A94-440E-AEA0-408227B32A62}" sibTransId="{806569CC-C82A-4612-B23D-DCDD3CD5358F}"/>
    <dgm:cxn modelId="{39710C40-214A-4363-88E0-7A72D2658D2A}" type="presOf" srcId="{A08A6C6A-A45D-44B3-9633-62220BAA0F33}" destId="{42E87240-6E6A-4E30-B705-8E4C73635FCC}" srcOrd="0" destOrd="1" presId="urn:microsoft.com/office/officeart/2005/8/layout/chevron1"/>
    <dgm:cxn modelId="{C8F520F8-B4EB-4973-8FE1-A624DFFFCFC1}" type="presOf" srcId="{E8932428-48D0-4562-83BB-CAF7A473615A}" destId="{E22F7AF5-9028-4F3E-98CD-0638AEA83643}" srcOrd="0" destOrd="0" presId="urn:microsoft.com/office/officeart/2005/8/layout/chevron1"/>
    <dgm:cxn modelId="{1AFBA443-126A-45F4-9091-997AA9BF01EB}" type="presParOf" srcId="{2BACADEE-02FE-44BC-A855-A24F53B2B5FE}" destId="{F677AC4A-662D-4084-898B-A0C1699FD795}" srcOrd="0" destOrd="0" presId="urn:microsoft.com/office/officeart/2005/8/layout/chevron1"/>
    <dgm:cxn modelId="{B3524326-CEA7-4BF6-937E-3B7D0B0015D0}" type="presParOf" srcId="{F677AC4A-662D-4084-898B-A0C1699FD795}" destId="{237C98C4-545C-4767-BFF4-36BB5C166CC5}" srcOrd="0" destOrd="0" presId="urn:microsoft.com/office/officeart/2005/8/layout/chevron1"/>
    <dgm:cxn modelId="{FA77B236-4BCA-40E9-BE2D-2A23E5C9ED89}" type="presParOf" srcId="{F677AC4A-662D-4084-898B-A0C1699FD795}" destId="{E22F7AF5-9028-4F3E-98CD-0638AEA83643}" srcOrd="1" destOrd="0" presId="urn:microsoft.com/office/officeart/2005/8/layout/chevron1"/>
    <dgm:cxn modelId="{C5FBB4E4-BE25-406F-B2E8-73D14033156E}" type="presParOf" srcId="{2BACADEE-02FE-44BC-A855-A24F53B2B5FE}" destId="{14C94124-8F44-4ECA-88A9-900A392AD291}" srcOrd="1" destOrd="0" presId="urn:microsoft.com/office/officeart/2005/8/layout/chevron1"/>
    <dgm:cxn modelId="{A6488BFD-3B93-462C-9ABF-5287C27F9A56}" type="presParOf" srcId="{2BACADEE-02FE-44BC-A855-A24F53B2B5FE}" destId="{12CBC4C0-EB32-4F5D-8C72-07F67D20DC0E}" srcOrd="2" destOrd="0" presId="urn:microsoft.com/office/officeart/2005/8/layout/chevron1"/>
    <dgm:cxn modelId="{154AA5F6-4932-458A-A606-7A75B27947A5}" type="presParOf" srcId="{12CBC4C0-EB32-4F5D-8C72-07F67D20DC0E}" destId="{D17C42BD-2795-47E8-903B-B83A5F562C26}" srcOrd="0" destOrd="0" presId="urn:microsoft.com/office/officeart/2005/8/layout/chevron1"/>
    <dgm:cxn modelId="{93DC100D-72B9-4901-B758-1013B39877B5}" type="presParOf" srcId="{12CBC4C0-EB32-4F5D-8C72-07F67D20DC0E}" destId="{42E87240-6E6A-4E30-B705-8E4C73635FCC}" srcOrd="1" destOrd="0" presId="urn:microsoft.com/office/officeart/2005/8/layout/chevron1"/>
    <dgm:cxn modelId="{82DBB82B-BCB6-462E-B9EA-83705C1906ED}" type="presParOf" srcId="{2BACADEE-02FE-44BC-A855-A24F53B2B5FE}" destId="{8D4E1841-6B76-488D-8E3D-9AE72313D204}" srcOrd="3" destOrd="0" presId="urn:microsoft.com/office/officeart/2005/8/layout/chevron1"/>
    <dgm:cxn modelId="{1345A287-3F65-4100-AFD5-6251807A28DB}" type="presParOf" srcId="{2BACADEE-02FE-44BC-A855-A24F53B2B5FE}" destId="{6C0E0A43-0187-4212-B4BC-583024943E7D}" srcOrd="4" destOrd="0" presId="urn:microsoft.com/office/officeart/2005/8/layout/chevron1"/>
    <dgm:cxn modelId="{7ACA2463-B345-45DC-BD5A-FDF98C5C1D49}" type="presParOf" srcId="{6C0E0A43-0187-4212-B4BC-583024943E7D}" destId="{B73F55BB-DE08-4A43-B087-FDDB66D1DC3B}" srcOrd="0" destOrd="0" presId="urn:microsoft.com/office/officeart/2005/8/layout/chevron1"/>
    <dgm:cxn modelId="{A26E5337-6DA9-4E5D-90C1-A50C1409FD8E}" type="presParOf" srcId="{6C0E0A43-0187-4212-B4BC-583024943E7D}" destId="{8B5D7B7D-0553-4BA3-84BE-B02EAB27D927}" srcOrd="1"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7C98C4-545C-4767-BFF4-36BB5C166CC5}">
      <dsp:nvSpPr>
        <dsp:cNvPr id="0" name=""/>
        <dsp:cNvSpPr/>
      </dsp:nvSpPr>
      <dsp:spPr>
        <a:xfrm>
          <a:off x="1389" y="510126"/>
          <a:ext cx="2759273" cy="1026000"/>
        </a:xfrm>
        <a:prstGeom prst="chevron">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sz="2000" b="1" kern="1200" dirty="0" smtClean="0">
              <a:latin typeface="Calibri" panose="020F0502020204030204" pitchFamily="34" charset="0"/>
            </a:rPr>
            <a:t>Listening Tour</a:t>
          </a:r>
          <a:endParaRPr lang="en-US" sz="2000" b="1" kern="1200" dirty="0">
            <a:latin typeface="Calibri" panose="020F0502020204030204" pitchFamily="34" charset="0"/>
          </a:endParaRPr>
        </a:p>
      </dsp:txBody>
      <dsp:txXfrm>
        <a:off x="514389" y="510126"/>
        <a:ext cx="1733273" cy="1026000"/>
      </dsp:txXfrm>
    </dsp:sp>
    <dsp:sp modelId="{E22F7AF5-9028-4F3E-98CD-0638AEA83643}">
      <dsp:nvSpPr>
        <dsp:cNvPr id="0" name=""/>
        <dsp:cNvSpPr/>
      </dsp:nvSpPr>
      <dsp:spPr>
        <a:xfrm>
          <a:off x="1389" y="1664376"/>
          <a:ext cx="2207418" cy="1178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889000">
            <a:lnSpc>
              <a:spcPct val="90000"/>
            </a:lnSpc>
            <a:spcBef>
              <a:spcPct val="0"/>
            </a:spcBef>
            <a:spcAft>
              <a:spcPct val="15000"/>
            </a:spcAft>
            <a:buChar char="••"/>
          </a:pPr>
          <a:r>
            <a:rPr lang="en-US" sz="2000" b="1" kern="1200" dirty="0" smtClean="0">
              <a:latin typeface="Calibri" panose="020F0502020204030204" pitchFamily="34" charset="0"/>
            </a:rPr>
            <a:t>2011</a:t>
          </a:r>
          <a:endParaRPr lang="en-US" sz="2000" b="1" kern="1200" dirty="0">
            <a:latin typeface="Calibri" panose="020F0502020204030204" pitchFamily="34" charset="0"/>
          </a:endParaRPr>
        </a:p>
        <a:p>
          <a:pPr marL="228600" lvl="1" indent="-228600" algn="l" defTabSz="889000">
            <a:lnSpc>
              <a:spcPct val="90000"/>
            </a:lnSpc>
            <a:spcBef>
              <a:spcPct val="0"/>
            </a:spcBef>
            <a:spcAft>
              <a:spcPct val="15000"/>
            </a:spcAft>
            <a:buChar char="••"/>
          </a:pPr>
          <a:r>
            <a:rPr lang="en-US" sz="2000" b="1" kern="1200" dirty="0" smtClean="0">
              <a:latin typeface="Calibri" panose="020F0502020204030204" pitchFamily="34" charset="0"/>
            </a:rPr>
            <a:t>Broad stakeholder feedback</a:t>
          </a:r>
          <a:endParaRPr lang="en-US" sz="2000" b="1" kern="1200" dirty="0">
            <a:latin typeface="Calibri" panose="020F0502020204030204" pitchFamily="34" charset="0"/>
          </a:endParaRPr>
        </a:p>
      </dsp:txBody>
      <dsp:txXfrm>
        <a:off x="1389" y="1664376"/>
        <a:ext cx="2207418" cy="1178296"/>
      </dsp:txXfrm>
    </dsp:sp>
    <dsp:sp modelId="{D17C42BD-2795-47E8-903B-B83A5F562C26}">
      <dsp:nvSpPr>
        <dsp:cNvPr id="0" name=""/>
        <dsp:cNvSpPr/>
      </dsp:nvSpPr>
      <dsp:spPr>
        <a:xfrm>
          <a:off x="2544663" y="510126"/>
          <a:ext cx="2759273" cy="1026000"/>
        </a:xfrm>
        <a:prstGeom prst="chevron">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sz="2000" b="1" kern="1200" dirty="0" smtClean="0">
              <a:latin typeface="Calibri" panose="020F0502020204030204" pitchFamily="34" charset="0"/>
            </a:rPr>
            <a:t>21st-Century Commission</a:t>
          </a:r>
          <a:endParaRPr lang="en-US" sz="2000" b="1" kern="1200" dirty="0">
            <a:latin typeface="Calibri" panose="020F0502020204030204" pitchFamily="34" charset="0"/>
          </a:endParaRPr>
        </a:p>
      </dsp:txBody>
      <dsp:txXfrm>
        <a:off x="3057663" y="510126"/>
        <a:ext cx="1733273" cy="1026000"/>
      </dsp:txXfrm>
    </dsp:sp>
    <dsp:sp modelId="{42E87240-6E6A-4E30-B705-8E4C73635FCC}">
      <dsp:nvSpPr>
        <dsp:cNvPr id="0" name=""/>
        <dsp:cNvSpPr/>
      </dsp:nvSpPr>
      <dsp:spPr>
        <a:xfrm>
          <a:off x="2544663" y="1664376"/>
          <a:ext cx="2207418" cy="1178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889000">
            <a:lnSpc>
              <a:spcPct val="90000"/>
            </a:lnSpc>
            <a:spcBef>
              <a:spcPct val="0"/>
            </a:spcBef>
            <a:spcAft>
              <a:spcPct val="15000"/>
            </a:spcAft>
            <a:buChar char="••"/>
          </a:pPr>
          <a:r>
            <a:rPr lang="en-US" sz="2000" b="1" kern="1200" dirty="0" smtClean="0">
              <a:latin typeface="Calibri" panose="020F0502020204030204" pitchFamily="34" charset="0"/>
            </a:rPr>
            <a:t>2012-2013</a:t>
          </a:r>
          <a:endParaRPr lang="en-US" sz="2000" b="1" kern="1200" dirty="0">
            <a:latin typeface="Calibri" panose="020F0502020204030204" pitchFamily="34" charset="0"/>
          </a:endParaRPr>
        </a:p>
        <a:p>
          <a:pPr marL="228600" lvl="1" indent="-228600" algn="l" defTabSz="889000">
            <a:lnSpc>
              <a:spcPct val="90000"/>
            </a:lnSpc>
            <a:spcBef>
              <a:spcPct val="0"/>
            </a:spcBef>
            <a:spcAft>
              <a:spcPct val="15000"/>
            </a:spcAft>
            <a:buChar char="••"/>
          </a:pPr>
          <a:r>
            <a:rPr lang="en-US" sz="2000" b="1" kern="1200" dirty="0" smtClean="0">
              <a:latin typeface="Calibri" panose="020F0502020204030204" pitchFamily="34" charset="0"/>
            </a:rPr>
            <a:t>38 CEOs, friendly critics and thought leaders</a:t>
          </a:r>
          <a:endParaRPr lang="en-US" sz="2000" b="1" kern="1200" dirty="0">
            <a:latin typeface="Calibri" panose="020F0502020204030204" pitchFamily="34" charset="0"/>
          </a:endParaRPr>
        </a:p>
      </dsp:txBody>
      <dsp:txXfrm>
        <a:off x="2544663" y="1664376"/>
        <a:ext cx="2207418" cy="1178296"/>
      </dsp:txXfrm>
    </dsp:sp>
    <dsp:sp modelId="{B73F55BB-DE08-4A43-B087-FDDB66D1DC3B}">
      <dsp:nvSpPr>
        <dsp:cNvPr id="0" name=""/>
        <dsp:cNvSpPr/>
      </dsp:nvSpPr>
      <dsp:spPr>
        <a:xfrm>
          <a:off x="5087936" y="510126"/>
          <a:ext cx="2759273" cy="1026000"/>
        </a:xfrm>
        <a:prstGeom prst="chevron">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en-US" sz="1900" b="1" kern="1200" dirty="0" smtClean="0">
              <a:latin typeface="Calibri" panose="020F0502020204030204" pitchFamily="34" charset="0"/>
            </a:rPr>
            <a:t>21st-Century Implementation</a:t>
          </a:r>
          <a:endParaRPr lang="en-US" sz="1900" b="1" kern="1200" dirty="0">
            <a:latin typeface="Calibri" panose="020F0502020204030204" pitchFamily="34" charset="0"/>
          </a:endParaRPr>
        </a:p>
      </dsp:txBody>
      <dsp:txXfrm>
        <a:off x="5600936" y="510126"/>
        <a:ext cx="1733273" cy="1026000"/>
      </dsp:txXfrm>
    </dsp:sp>
    <dsp:sp modelId="{8B5D7B7D-0553-4BA3-84BE-B02EAB27D927}">
      <dsp:nvSpPr>
        <dsp:cNvPr id="0" name=""/>
        <dsp:cNvSpPr/>
      </dsp:nvSpPr>
      <dsp:spPr>
        <a:xfrm>
          <a:off x="5087936" y="1664376"/>
          <a:ext cx="2207418" cy="1178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889000">
            <a:lnSpc>
              <a:spcPct val="90000"/>
            </a:lnSpc>
            <a:spcBef>
              <a:spcPct val="0"/>
            </a:spcBef>
            <a:spcAft>
              <a:spcPct val="15000"/>
            </a:spcAft>
            <a:buChar char="••"/>
          </a:pPr>
          <a:r>
            <a:rPr lang="en-US" sz="2000" b="1" kern="1200" dirty="0" smtClean="0">
              <a:latin typeface="Calibri" panose="020F0502020204030204" pitchFamily="34" charset="0"/>
            </a:rPr>
            <a:t>2013-2014</a:t>
          </a:r>
          <a:endParaRPr lang="en-US" sz="2000" b="1" kern="1200" dirty="0">
            <a:latin typeface="Calibri" panose="020F0502020204030204" pitchFamily="34" charset="0"/>
          </a:endParaRPr>
        </a:p>
        <a:p>
          <a:pPr marL="228600" lvl="1" indent="-228600" algn="l" defTabSz="889000">
            <a:lnSpc>
              <a:spcPct val="90000"/>
            </a:lnSpc>
            <a:spcBef>
              <a:spcPct val="0"/>
            </a:spcBef>
            <a:spcAft>
              <a:spcPct val="15000"/>
            </a:spcAft>
            <a:buChar char="••"/>
          </a:pPr>
          <a:r>
            <a:rPr lang="en-US" sz="2000" b="1" kern="1200" dirty="0" smtClean="0">
              <a:latin typeface="Calibri" panose="020F0502020204030204" pitchFamily="34" charset="0"/>
            </a:rPr>
            <a:t>112 leaders divided into 9 teams</a:t>
          </a:r>
          <a:endParaRPr lang="en-US" sz="2000" b="1" kern="1200" dirty="0">
            <a:latin typeface="Calibri" panose="020F0502020204030204" pitchFamily="34" charset="0"/>
          </a:endParaRPr>
        </a:p>
      </dsp:txBody>
      <dsp:txXfrm>
        <a:off x="5087936" y="1664376"/>
        <a:ext cx="2207418" cy="1178296"/>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5614"/>
          </a:xfrm>
          <a:prstGeom prst="rect">
            <a:avLst/>
          </a:prstGeom>
        </p:spPr>
        <p:txBody>
          <a:bodyPr vert="horz" lIns="93360" tIns="46680" rIns="93360" bIns="46680" rtlCol="0"/>
          <a:lstStyle>
            <a:lvl1pPr algn="l">
              <a:defRPr sz="1200"/>
            </a:lvl1pPr>
          </a:lstStyle>
          <a:p>
            <a:endParaRPr lang="en-US"/>
          </a:p>
        </p:txBody>
      </p:sp>
      <p:sp>
        <p:nvSpPr>
          <p:cNvPr id="3" name="Date Placeholder 2"/>
          <p:cNvSpPr>
            <a:spLocks noGrp="1"/>
          </p:cNvSpPr>
          <p:nvPr>
            <p:ph type="dt" idx="1"/>
          </p:nvPr>
        </p:nvSpPr>
        <p:spPr>
          <a:xfrm>
            <a:off x="3979930" y="0"/>
            <a:ext cx="3044719" cy="465614"/>
          </a:xfrm>
          <a:prstGeom prst="rect">
            <a:avLst/>
          </a:prstGeom>
        </p:spPr>
        <p:txBody>
          <a:bodyPr vert="horz" lIns="93360" tIns="46680" rIns="93360" bIns="46680" rtlCol="0"/>
          <a:lstStyle>
            <a:lvl1pPr algn="r">
              <a:defRPr sz="1200"/>
            </a:lvl1pPr>
          </a:lstStyle>
          <a:p>
            <a:fld id="{03C9DCEF-288F-476B-BDF8-DE928C3DC2E4}" type="datetimeFigureOut">
              <a:rPr lang="en-US" smtClean="0"/>
              <a:t>10/9/2014</a:t>
            </a:fld>
            <a:endParaRPr lang="en-US"/>
          </a:p>
        </p:txBody>
      </p:sp>
      <p:sp>
        <p:nvSpPr>
          <p:cNvPr id="4" name="Slide Image Placeholder 3"/>
          <p:cNvSpPr>
            <a:spLocks noGrp="1" noRot="1" noChangeAspect="1"/>
          </p:cNvSpPr>
          <p:nvPr>
            <p:ph type="sldImg" idx="2"/>
          </p:nvPr>
        </p:nvSpPr>
        <p:spPr>
          <a:xfrm>
            <a:off x="1184275" y="698500"/>
            <a:ext cx="4657725" cy="3492500"/>
          </a:xfrm>
          <a:prstGeom prst="rect">
            <a:avLst/>
          </a:prstGeom>
          <a:noFill/>
          <a:ln w="12700">
            <a:solidFill>
              <a:prstClr val="black"/>
            </a:solidFill>
          </a:ln>
        </p:spPr>
        <p:txBody>
          <a:bodyPr vert="horz" lIns="93360" tIns="46680" rIns="93360" bIns="46680" rtlCol="0" anchor="ctr"/>
          <a:lstStyle/>
          <a:p>
            <a:endParaRPr lang="en-US"/>
          </a:p>
        </p:txBody>
      </p:sp>
      <p:sp>
        <p:nvSpPr>
          <p:cNvPr id="5" name="Notes Placeholder 4"/>
          <p:cNvSpPr>
            <a:spLocks noGrp="1"/>
          </p:cNvSpPr>
          <p:nvPr>
            <p:ph type="body" sz="quarter" idx="3"/>
          </p:nvPr>
        </p:nvSpPr>
        <p:spPr>
          <a:xfrm>
            <a:off x="702628" y="4423331"/>
            <a:ext cx="5621020" cy="4190524"/>
          </a:xfrm>
          <a:prstGeom prst="rect">
            <a:avLst/>
          </a:prstGeom>
        </p:spPr>
        <p:txBody>
          <a:bodyPr vert="horz" lIns="93360" tIns="46680" rIns="93360" bIns="4668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5045"/>
            <a:ext cx="3044719" cy="465614"/>
          </a:xfrm>
          <a:prstGeom prst="rect">
            <a:avLst/>
          </a:prstGeom>
        </p:spPr>
        <p:txBody>
          <a:bodyPr vert="horz" lIns="93360" tIns="46680" rIns="93360" bIns="46680" rtlCol="0" anchor="b"/>
          <a:lstStyle>
            <a:lvl1pPr algn="l">
              <a:defRPr sz="1200"/>
            </a:lvl1pPr>
          </a:lstStyle>
          <a:p>
            <a:endParaRPr lang="en-US"/>
          </a:p>
        </p:txBody>
      </p:sp>
      <p:sp>
        <p:nvSpPr>
          <p:cNvPr id="7" name="Slide Number Placeholder 6"/>
          <p:cNvSpPr>
            <a:spLocks noGrp="1"/>
          </p:cNvSpPr>
          <p:nvPr>
            <p:ph type="sldNum" sz="quarter" idx="5"/>
          </p:nvPr>
        </p:nvSpPr>
        <p:spPr>
          <a:xfrm>
            <a:off x="3979930" y="8845045"/>
            <a:ext cx="3044719" cy="465614"/>
          </a:xfrm>
          <a:prstGeom prst="rect">
            <a:avLst/>
          </a:prstGeom>
        </p:spPr>
        <p:txBody>
          <a:bodyPr vert="horz" lIns="93360" tIns="46680" rIns="93360" bIns="46680" rtlCol="0" anchor="b"/>
          <a:lstStyle>
            <a:lvl1pPr algn="r">
              <a:defRPr sz="1200"/>
            </a:lvl1pPr>
          </a:lstStyle>
          <a:p>
            <a:fld id="{F8935593-E607-44B4-BB0E-0800CE9B920C}" type="slidenum">
              <a:rPr lang="en-US" smtClean="0"/>
              <a:t>‹#›</a:t>
            </a:fld>
            <a:endParaRPr lang="en-US"/>
          </a:p>
        </p:txBody>
      </p:sp>
    </p:spTree>
    <p:extLst>
      <p:ext uri="{BB962C8B-B14F-4D97-AF65-F5344CB8AC3E}">
        <p14:creationId xmlns:p14="http://schemas.microsoft.com/office/powerpoint/2010/main" val="1250902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51027C-CCA2-41DE-94D2-E33A6E3FBF3D}" type="slidenum">
              <a:rPr lang="en-US" smtClean="0"/>
              <a:pPr/>
              <a:t>2</a:t>
            </a:fld>
            <a:endParaRPr lang="en-US" dirty="0"/>
          </a:p>
        </p:txBody>
      </p:sp>
    </p:spTree>
    <p:extLst>
      <p:ext uri="{BB962C8B-B14F-4D97-AF65-F5344CB8AC3E}">
        <p14:creationId xmlns:p14="http://schemas.microsoft.com/office/powerpoint/2010/main" val="3410832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5" name="Date Placeholder 4"/>
          <p:cNvSpPr>
            <a:spLocks noGrp="1"/>
          </p:cNvSpPr>
          <p:nvPr>
            <p:ph type="dt" idx="10"/>
          </p:nvPr>
        </p:nvSpPr>
        <p:spPr/>
        <p:txBody>
          <a:bodyPr/>
          <a:lstStyle/>
          <a:p>
            <a:pPr>
              <a:defRPr/>
            </a:pPr>
            <a:r>
              <a:rPr lang="en-US" dirty="0" smtClean="0"/>
              <a:t>Sunday, June 26, 2011</a:t>
            </a:r>
            <a:endParaRPr lang="en-US" dirty="0"/>
          </a:p>
        </p:txBody>
      </p:sp>
      <p:sp>
        <p:nvSpPr>
          <p:cNvPr id="6" name="Header Placeholder 5"/>
          <p:cNvSpPr>
            <a:spLocks noGrp="1"/>
          </p:cNvSpPr>
          <p:nvPr>
            <p:ph type="hdr" sz="quarter" idx="11"/>
          </p:nvPr>
        </p:nvSpPr>
        <p:spPr/>
        <p:txBody>
          <a:bodyPr/>
          <a:lstStyle/>
          <a:p>
            <a:pPr>
              <a:defRPr/>
            </a:pPr>
            <a:r>
              <a:rPr lang="en-US" dirty="0" smtClean="0"/>
              <a:t>AACC Update and Leadership Tips for 21st Century Leaders</a:t>
            </a:r>
            <a:endParaRPr lang="en-US" dirty="0"/>
          </a:p>
        </p:txBody>
      </p:sp>
    </p:spTree>
    <p:extLst>
      <p:ext uri="{BB962C8B-B14F-4D97-AF65-F5344CB8AC3E}">
        <p14:creationId xmlns:p14="http://schemas.microsoft.com/office/powerpoint/2010/main" val="2300871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three most</a:t>
            </a:r>
            <a:r>
              <a:rPr lang="en-US" baseline="0" dirty="0" smtClean="0"/>
              <a:t> recent years worth of data on completions indicate that community colleges are increasing the number of certificates and associate degrees awarded—nearly 10% more in 2012-13 than were awarded in 2010-11.  Community colleges awarded 55,000 more associate degrees in 2012-13 than they did in 2010-11.</a:t>
            </a:r>
          </a:p>
          <a:p>
            <a:endParaRPr lang="en-US" baseline="0" dirty="0" smtClean="0"/>
          </a:p>
          <a:p>
            <a:r>
              <a:rPr lang="en-US" dirty="0" smtClean="0"/>
              <a:t>Source: AACC analysis</a:t>
            </a:r>
            <a:r>
              <a:rPr lang="en-US" baseline="0" dirty="0" smtClean="0"/>
              <a:t> of Integrated Postsecondary Education Data System (IPEDS) completions Files 2011, 2012, 2013; National Center for Education Statistics, U.S. Education Department.</a:t>
            </a:r>
            <a:endParaRPr lang="en-US" dirty="0" smtClean="0"/>
          </a:p>
          <a:p>
            <a:endParaRPr lang="en-US" dirty="0"/>
          </a:p>
        </p:txBody>
      </p:sp>
      <p:sp>
        <p:nvSpPr>
          <p:cNvPr id="4" name="Slide Number Placeholder 3"/>
          <p:cNvSpPr>
            <a:spLocks noGrp="1"/>
          </p:cNvSpPr>
          <p:nvPr>
            <p:ph type="sldNum" sz="quarter" idx="10"/>
          </p:nvPr>
        </p:nvSpPr>
        <p:spPr/>
        <p:txBody>
          <a:bodyPr/>
          <a:lstStyle/>
          <a:p>
            <a:fld id="{8490DCC5-1582-4212-8D79-01A26B0B5275}" type="slidenum">
              <a:rPr lang="en-US" smtClean="0"/>
              <a:t>7</a:t>
            </a:fld>
            <a:endParaRPr lang="en-US" dirty="0"/>
          </a:p>
        </p:txBody>
      </p:sp>
    </p:spTree>
    <p:extLst>
      <p:ext uri="{BB962C8B-B14F-4D97-AF65-F5344CB8AC3E}">
        <p14:creationId xmlns:p14="http://schemas.microsoft.com/office/powerpoint/2010/main" val="2283876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18E2CD-A7DD-4638-8B7F-B7EBAEEB3EBA}" type="slidenum">
              <a:rPr lang="en-US" smtClean="0"/>
              <a:t>9</a:t>
            </a:fld>
            <a:endParaRPr lang="en-US" dirty="0"/>
          </a:p>
        </p:txBody>
      </p:sp>
    </p:spTree>
    <p:extLst>
      <p:ext uri="{BB962C8B-B14F-4D97-AF65-F5344CB8AC3E}">
        <p14:creationId xmlns:p14="http://schemas.microsoft.com/office/powerpoint/2010/main" val="361515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79876" name="Slide Number Placeholder 3"/>
          <p:cNvSpPr txBox="1">
            <a:spLocks noGrp="1"/>
          </p:cNvSpPr>
          <p:nvPr/>
        </p:nvSpPr>
        <p:spPr bwMode="auto">
          <a:xfrm>
            <a:off x="3979931" y="8844759"/>
            <a:ext cx="3044719" cy="465933"/>
          </a:xfrm>
          <a:prstGeom prst="rect">
            <a:avLst/>
          </a:prstGeom>
          <a:noFill/>
          <a:ln w="9525">
            <a:noFill/>
            <a:miter lim="800000"/>
            <a:headEnd/>
            <a:tailEnd/>
          </a:ln>
        </p:spPr>
        <p:txBody>
          <a:bodyPr lIns="92629" tIns="46316" rIns="92629" bIns="46316" anchor="b">
            <a:prstTxWarp prst="textNoShape">
              <a:avLst/>
            </a:prstTxWarp>
          </a:bodyPr>
          <a:lstStyle/>
          <a:p>
            <a:pPr algn="r"/>
            <a:fld id="{7B6D0B3B-332B-45E7-B806-60C801FF395D}" type="slidenum">
              <a:rPr lang="en-US" sz="1200">
                <a:latin typeface="Calibri" pitchFamily="127" charset="0"/>
              </a:rPr>
              <a:pPr algn="r"/>
              <a:t>27</a:t>
            </a:fld>
            <a:endParaRPr lang="en-US" sz="1200" dirty="0">
              <a:latin typeface="Calibri" pitchFamily="127" charset="0"/>
            </a:endParaRPr>
          </a:p>
        </p:txBody>
      </p:sp>
      <p:sp>
        <p:nvSpPr>
          <p:cNvPr id="5" name="Date Placeholder 4"/>
          <p:cNvSpPr>
            <a:spLocks noGrp="1"/>
          </p:cNvSpPr>
          <p:nvPr>
            <p:ph type="dt" idx="10"/>
          </p:nvPr>
        </p:nvSpPr>
        <p:spPr/>
        <p:txBody>
          <a:bodyPr/>
          <a:lstStyle/>
          <a:p>
            <a:pPr>
              <a:defRPr/>
            </a:pPr>
            <a:r>
              <a:rPr lang="en-US" dirty="0" smtClean="0"/>
              <a:t>Sunday, June 26, 2011</a:t>
            </a:r>
            <a:endParaRPr lang="en-US" dirty="0"/>
          </a:p>
        </p:txBody>
      </p:sp>
      <p:sp>
        <p:nvSpPr>
          <p:cNvPr id="6" name="Header Placeholder 5"/>
          <p:cNvSpPr>
            <a:spLocks noGrp="1"/>
          </p:cNvSpPr>
          <p:nvPr>
            <p:ph type="hdr" sz="quarter" idx="11"/>
          </p:nvPr>
        </p:nvSpPr>
        <p:spPr/>
        <p:txBody>
          <a:bodyPr/>
          <a:lstStyle/>
          <a:p>
            <a:pPr>
              <a:defRPr/>
            </a:pPr>
            <a:r>
              <a:rPr lang="en-US" dirty="0" smtClean="0"/>
              <a:t>AACC Update and Leadership Tips for 21st Century Leaders</a:t>
            </a:r>
            <a:endParaRPr lang="en-US" dirty="0"/>
          </a:p>
        </p:txBody>
      </p:sp>
    </p:spTree>
    <p:extLst>
      <p:ext uri="{BB962C8B-B14F-4D97-AF65-F5344CB8AC3E}">
        <p14:creationId xmlns:p14="http://schemas.microsoft.com/office/powerpoint/2010/main" val="6437402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4267200"/>
            <a:ext cx="7772400" cy="1470025"/>
          </a:xfrm>
        </p:spPr>
        <p:txBody>
          <a:bodyPr/>
          <a:lstStyle/>
          <a:p>
            <a:r>
              <a:rPr lang="en-US" dirty="0" smtClean="0"/>
              <a:t>Click to edit Master title style</a:t>
            </a:r>
            <a:endParaRPr lang="en-US" dirty="0"/>
          </a:p>
        </p:txBody>
      </p:sp>
      <p:sp>
        <p:nvSpPr>
          <p:cNvPr id="7" name="Rectangle 6"/>
          <p:cNvSpPr/>
          <p:nvPr userDrawn="1"/>
        </p:nvSpPr>
        <p:spPr>
          <a:xfrm>
            <a:off x="228600" y="228600"/>
            <a:ext cx="4419600" cy="3657600"/>
          </a:xfrm>
          <a:prstGeom prst="rect">
            <a:avLst/>
          </a:prstGeom>
          <a:solidFill>
            <a:srgbClr val="1D8ED0"/>
          </a:solidFill>
          <a:ln>
            <a:solidFill>
              <a:srgbClr val="1D8E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4953000" y="228600"/>
            <a:ext cx="1828800" cy="1752600"/>
          </a:xfrm>
          <a:prstGeom prst="rect">
            <a:avLst/>
          </a:prstGeom>
          <a:solidFill>
            <a:srgbClr val="1D8ED0"/>
          </a:solidFill>
          <a:ln>
            <a:solidFill>
              <a:srgbClr val="1D8E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4943559" y="2133600"/>
            <a:ext cx="1828800" cy="1752600"/>
          </a:xfrm>
          <a:prstGeom prst="rect">
            <a:avLst/>
          </a:prstGeom>
          <a:solidFill>
            <a:srgbClr val="1D8ED0"/>
          </a:solidFill>
          <a:ln>
            <a:solidFill>
              <a:srgbClr val="1D8E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7010400" y="2133600"/>
            <a:ext cx="1828800" cy="1752600"/>
          </a:xfrm>
          <a:prstGeom prst="rect">
            <a:avLst/>
          </a:prstGeom>
          <a:solidFill>
            <a:srgbClr val="7A8089"/>
          </a:solidFill>
          <a:ln>
            <a:solidFill>
              <a:srgbClr val="7A80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7010400" y="228600"/>
            <a:ext cx="1828800" cy="1752600"/>
          </a:xfrm>
          <a:prstGeom prst="rect">
            <a:avLst/>
          </a:prstGeom>
          <a:solidFill>
            <a:srgbClr val="1D8ED0"/>
          </a:solidFill>
          <a:ln>
            <a:solidFill>
              <a:srgbClr val="1D8E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275886"/>
            <a:ext cx="2819400" cy="1248114"/>
          </a:xfrm>
          <a:prstGeom prst="rect">
            <a:avLst/>
          </a:prstGeom>
        </p:spPr>
      </p:pic>
    </p:spTree>
    <p:extLst>
      <p:ext uri="{BB962C8B-B14F-4D97-AF65-F5344CB8AC3E}">
        <p14:creationId xmlns:p14="http://schemas.microsoft.com/office/powerpoint/2010/main" val="1367541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C3EA7A-B601-4287-830E-9BAD99C24D16}" type="datetimeFigureOut">
              <a:rPr lang="en-US" smtClean="0"/>
              <a:t>10/9/2014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769F41-6596-45BE-AC3B-DB2942587C69}" type="slidenum">
              <a:rPr lang="en-US" smtClean="0"/>
              <a:t>‹#›</a:t>
            </a:fld>
            <a:endParaRPr lang="en-US"/>
          </a:p>
        </p:txBody>
      </p:sp>
    </p:spTree>
    <p:extLst>
      <p:ext uri="{BB962C8B-B14F-4D97-AF65-F5344CB8AC3E}">
        <p14:creationId xmlns:p14="http://schemas.microsoft.com/office/powerpoint/2010/main" val="1759962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C3EA7A-B601-4287-830E-9BAD99C24D16}" type="datetimeFigureOut">
              <a:rPr lang="en-US" smtClean="0"/>
              <a:t>10/9/2014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769F41-6596-45BE-AC3B-DB2942587C69}" type="slidenum">
              <a:rPr lang="en-US" smtClean="0"/>
              <a:t>‹#›</a:t>
            </a:fld>
            <a:endParaRPr lang="en-US"/>
          </a:p>
        </p:txBody>
      </p:sp>
    </p:spTree>
    <p:extLst>
      <p:ext uri="{BB962C8B-B14F-4D97-AF65-F5344CB8AC3E}">
        <p14:creationId xmlns:p14="http://schemas.microsoft.com/office/powerpoint/2010/main" val="35782109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10" name="Rounded Rectangle 9"/>
          <p:cNvSpPr/>
          <p:nvPr/>
        </p:nvSpPr>
        <p:spPr>
          <a:xfrm>
            <a:off x="418596" y="434162"/>
            <a:ext cx="8306809" cy="3108960"/>
          </a:xfrm>
          <a:prstGeom prst="roundRect">
            <a:avLst>
              <a:gd name="adj" fmla="val 4578"/>
            </a:avLst>
          </a:prstGeom>
          <a:no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rgbClr val="0070C0"/>
                </a:solidFill>
                <a:effectLst/>
              </a:defRPr>
            </a:lvl1pPr>
            <a:extLst/>
          </a:lstStyle>
          <a:p>
            <a:r>
              <a:rPr kumimoji="0" lang="en-US" dirty="0" smtClean="0"/>
              <a:t>Click to edit Master title style</a:t>
            </a:r>
            <a:endParaRPr kumimoji="0" lang="en-US" dirty="0"/>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1D13FD32-6DEC-47CC-9957-3A03E1804F6D}" type="datetimeFigureOut">
              <a:rPr lang="en-US" smtClean="0"/>
              <a:t>10/9/2014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37D4243C-1594-4C8C-AA67-609DE72FAA3E}" type="slidenum">
              <a:rPr lang="en-US" smtClean="0"/>
              <a:t>‹#›</a:t>
            </a:fld>
            <a:endParaRPr lang="en-US"/>
          </a:p>
        </p:txBody>
      </p:sp>
    </p:spTree>
    <p:extLst>
      <p:ext uri="{BB962C8B-B14F-4D97-AF65-F5344CB8AC3E}">
        <p14:creationId xmlns:p14="http://schemas.microsoft.com/office/powerpoint/2010/main" val="71000252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p:nvPr userDrawn="1"/>
        </p:nvSpPr>
        <p:spPr>
          <a:xfrm>
            <a:off x="6705600" y="6248400"/>
            <a:ext cx="609598" cy="381000"/>
          </a:xfrm>
          <a:prstGeom prst="rect">
            <a:avLst/>
          </a:prstGeom>
          <a:solidFill>
            <a:srgbClr val="1D8ED0"/>
          </a:solidFill>
          <a:ln>
            <a:solidFill>
              <a:srgbClr val="1D8E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7477042" y="6248400"/>
            <a:ext cx="609598" cy="381000"/>
          </a:xfrm>
          <a:prstGeom prst="rect">
            <a:avLst/>
          </a:prstGeom>
          <a:solidFill>
            <a:srgbClr val="1D8ED0"/>
          </a:solidFill>
          <a:ln>
            <a:solidFill>
              <a:srgbClr val="1D8E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8229601" y="6248400"/>
            <a:ext cx="609598" cy="381000"/>
          </a:xfrm>
          <a:prstGeom prst="rect">
            <a:avLst/>
          </a:prstGeom>
          <a:solidFill>
            <a:srgbClr val="7A8089"/>
          </a:solidFill>
          <a:ln>
            <a:solidFill>
              <a:srgbClr val="7A80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5943600" y="6248400"/>
            <a:ext cx="609598" cy="381000"/>
          </a:xfrm>
          <a:prstGeom prst="rect">
            <a:avLst/>
          </a:prstGeom>
          <a:solidFill>
            <a:srgbClr val="1D8ED0"/>
          </a:solidFill>
          <a:ln>
            <a:solidFill>
              <a:srgbClr val="1D8E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0012" y="6096000"/>
            <a:ext cx="1708404" cy="756290"/>
          </a:xfrm>
          <a:prstGeom prst="rect">
            <a:avLst/>
          </a:prstGeom>
        </p:spPr>
      </p:pic>
    </p:spTree>
    <p:extLst>
      <p:ext uri="{BB962C8B-B14F-4D97-AF65-F5344CB8AC3E}">
        <p14:creationId xmlns:p14="http://schemas.microsoft.com/office/powerpoint/2010/main" val="2437602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C3EA7A-B601-4287-830E-9BAD99C24D16}" type="datetimeFigureOut">
              <a:rPr lang="en-US" smtClean="0"/>
              <a:t>10/9/2014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769F41-6596-45BE-AC3B-DB2942587C69}" type="slidenum">
              <a:rPr lang="en-US" smtClean="0"/>
              <a:t>‹#›</a:t>
            </a:fld>
            <a:endParaRPr lang="en-US"/>
          </a:p>
        </p:txBody>
      </p:sp>
    </p:spTree>
    <p:extLst>
      <p:ext uri="{BB962C8B-B14F-4D97-AF65-F5344CB8AC3E}">
        <p14:creationId xmlns:p14="http://schemas.microsoft.com/office/powerpoint/2010/main" val="4070800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C3EA7A-B601-4287-830E-9BAD99C24D16}" type="datetimeFigureOut">
              <a:rPr lang="en-US" smtClean="0"/>
              <a:t>10/9/2014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769F41-6596-45BE-AC3B-DB2942587C69}" type="slidenum">
              <a:rPr lang="en-US" smtClean="0"/>
              <a:t>‹#›</a:t>
            </a:fld>
            <a:endParaRPr lang="en-US"/>
          </a:p>
        </p:txBody>
      </p:sp>
    </p:spTree>
    <p:extLst>
      <p:ext uri="{BB962C8B-B14F-4D97-AF65-F5344CB8AC3E}">
        <p14:creationId xmlns:p14="http://schemas.microsoft.com/office/powerpoint/2010/main" val="1608261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C3EA7A-B601-4287-830E-9BAD99C24D16}" type="datetimeFigureOut">
              <a:rPr lang="en-US" smtClean="0"/>
              <a:t>10/9/2014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769F41-6596-45BE-AC3B-DB2942587C69}" type="slidenum">
              <a:rPr lang="en-US" smtClean="0"/>
              <a:t>‹#›</a:t>
            </a:fld>
            <a:endParaRPr lang="en-US"/>
          </a:p>
        </p:txBody>
      </p:sp>
    </p:spTree>
    <p:extLst>
      <p:ext uri="{BB962C8B-B14F-4D97-AF65-F5344CB8AC3E}">
        <p14:creationId xmlns:p14="http://schemas.microsoft.com/office/powerpoint/2010/main" val="2660676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C3EA7A-B601-4287-830E-9BAD99C24D16}" type="datetimeFigureOut">
              <a:rPr lang="en-US" smtClean="0"/>
              <a:t>10/9/2014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769F41-6596-45BE-AC3B-DB2942587C69}" type="slidenum">
              <a:rPr lang="en-US" smtClean="0"/>
              <a:t>‹#›</a:t>
            </a:fld>
            <a:endParaRPr lang="en-US"/>
          </a:p>
        </p:txBody>
      </p:sp>
    </p:spTree>
    <p:extLst>
      <p:ext uri="{BB962C8B-B14F-4D97-AF65-F5344CB8AC3E}">
        <p14:creationId xmlns:p14="http://schemas.microsoft.com/office/powerpoint/2010/main" val="2439864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C3EA7A-B601-4287-830E-9BAD99C24D16}" type="datetimeFigureOut">
              <a:rPr lang="en-US" smtClean="0"/>
              <a:t>10/9/2014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769F41-6596-45BE-AC3B-DB2942587C69}" type="slidenum">
              <a:rPr lang="en-US" smtClean="0"/>
              <a:t>‹#›</a:t>
            </a:fld>
            <a:endParaRPr lang="en-US"/>
          </a:p>
        </p:txBody>
      </p:sp>
    </p:spTree>
    <p:extLst>
      <p:ext uri="{BB962C8B-B14F-4D97-AF65-F5344CB8AC3E}">
        <p14:creationId xmlns:p14="http://schemas.microsoft.com/office/powerpoint/2010/main" val="638497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C3EA7A-B601-4287-830E-9BAD99C24D16}" type="datetimeFigureOut">
              <a:rPr lang="en-US" smtClean="0"/>
              <a:t>10/9/2014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769F41-6596-45BE-AC3B-DB2942587C69}" type="slidenum">
              <a:rPr lang="en-US" smtClean="0"/>
              <a:t>‹#›</a:t>
            </a:fld>
            <a:endParaRPr lang="en-US"/>
          </a:p>
        </p:txBody>
      </p:sp>
    </p:spTree>
    <p:extLst>
      <p:ext uri="{BB962C8B-B14F-4D97-AF65-F5344CB8AC3E}">
        <p14:creationId xmlns:p14="http://schemas.microsoft.com/office/powerpoint/2010/main" val="1452999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C3EA7A-B601-4287-830E-9BAD99C24D16}" type="datetimeFigureOut">
              <a:rPr lang="en-US" smtClean="0"/>
              <a:t>10/9/2014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769F41-6596-45BE-AC3B-DB2942587C69}" type="slidenum">
              <a:rPr lang="en-US" smtClean="0"/>
              <a:t>‹#›</a:t>
            </a:fld>
            <a:endParaRPr lang="en-US"/>
          </a:p>
        </p:txBody>
      </p:sp>
    </p:spTree>
    <p:extLst>
      <p:ext uri="{BB962C8B-B14F-4D97-AF65-F5344CB8AC3E}">
        <p14:creationId xmlns:p14="http://schemas.microsoft.com/office/powerpoint/2010/main" val="3573350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C3EA7A-B601-4287-830E-9BAD99C24D16}" type="datetimeFigureOut">
              <a:rPr lang="en-US" smtClean="0"/>
              <a:t>10/9/2014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769F41-6596-45BE-AC3B-DB2942587C69}" type="slidenum">
              <a:rPr lang="en-US" smtClean="0"/>
              <a:t>‹#›</a:t>
            </a:fld>
            <a:endParaRPr lang="en-US"/>
          </a:p>
        </p:txBody>
      </p:sp>
    </p:spTree>
    <p:extLst>
      <p:ext uri="{BB962C8B-B14F-4D97-AF65-F5344CB8AC3E}">
        <p14:creationId xmlns:p14="http://schemas.microsoft.com/office/powerpoint/2010/main" val="41226157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aacc.nche.edu/"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7.jpeg"/><Relationship Id="rId4" Type="http://schemas.openxmlformats.org/officeDocument/2006/relationships/diagramLayout" Target="../diagrams/layout1.xml"/><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b="1" dirty="0"/>
              <a:t>21st Century Implementation and the Next Big Things</a:t>
            </a:r>
            <a:endParaRPr lang="en-US" b="1" dirty="0"/>
          </a:p>
        </p:txBody>
      </p:sp>
      <p:sp>
        <p:nvSpPr>
          <p:cNvPr id="5" name="TextBox 4"/>
          <p:cNvSpPr txBox="1"/>
          <p:nvPr/>
        </p:nvSpPr>
        <p:spPr>
          <a:xfrm>
            <a:off x="5562600" y="6172200"/>
            <a:ext cx="3276600" cy="369332"/>
          </a:xfrm>
          <a:prstGeom prst="rect">
            <a:avLst/>
          </a:prstGeom>
          <a:noFill/>
        </p:spPr>
        <p:txBody>
          <a:bodyPr wrap="square" rtlCol="0">
            <a:spAutoFit/>
          </a:bodyPr>
          <a:lstStyle/>
          <a:p>
            <a:r>
              <a:rPr lang="en-US" dirty="0" smtClean="0"/>
              <a:t>TCCIL 10/09/14</a:t>
            </a:r>
            <a:endParaRPr lang="en-US" dirty="0"/>
          </a:p>
        </p:txBody>
      </p:sp>
    </p:spTree>
    <p:extLst>
      <p:ext uri="{BB962C8B-B14F-4D97-AF65-F5344CB8AC3E}">
        <p14:creationId xmlns:p14="http://schemas.microsoft.com/office/powerpoint/2010/main" val="29337553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Faculty and Staff Engagement is essential to improving student outcomes</a:t>
            </a:r>
            <a:endParaRPr lang="en-US" dirty="0"/>
          </a:p>
        </p:txBody>
      </p:sp>
      <p:sp>
        <p:nvSpPr>
          <p:cNvPr id="3" name="Content Placeholder 2"/>
          <p:cNvSpPr>
            <a:spLocks noGrp="1"/>
          </p:cNvSpPr>
          <p:nvPr>
            <p:ph idx="1"/>
          </p:nvPr>
        </p:nvSpPr>
        <p:spPr/>
        <p:txBody>
          <a:bodyPr>
            <a:normAutofit/>
          </a:bodyPr>
          <a:lstStyle/>
          <a:p>
            <a:r>
              <a:rPr lang="en-US" sz="2800" dirty="0" smtClean="0"/>
              <a:t>Faculty and staff must be:</a:t>
            </a:r>
          </a:p>
          <a:p>
            <a:pPr lvl="1"/>
            <a:r>
              <a:rPr lang="en-US" sz="2400" dirty="0" smtClean="0"/>
              <a:t>Empowered to lead change</a:t>
            </a:r>
          </a:p>
          <a:p>
            <a:pPr lvl="1"/>
            <a:r>
              <a:rPr lang="en-US" sz="2400" dirty="0" smtClean="0"/>
              <a:t>Engaged in open and frank discussions about why student success matters</a:t>
            </a:r>
          </a:p>
          <a:p>
            <a:pPr lvl="1"/>
            <a:r>
              <a:rPr lang="en-US" sz="2400" dirty="0" smtClean="0"/>
              <a:t>Willing to draw on each others strengths and expertise</a:t>
            </a:r>
          </a:p>
          <a:p>
            <a:pPr lvl="1"/>
            <a:r>
              <a:rPr lang="en-US" sz="2400" dirty="0" smtClean="0"/>
              <a:t>In the case of faculty, be willing to redesign pedagogy and course content to meet the needs of the 21st Century student; staff must be willing to redesign the ways in which the institution serves students</a:t>
            </a:r>
          </a:p>
        </p:txBody>
      </p:sp>
    </p:spTree>
    <p:extLst>
      <p:ext uri="{BB962C8B-B14F-4D97-AF65-F5344CB8AC3E}">
        <p14:creationId xmlns:p14="http://schemas.microsoft.com/office/powerpoint/2010/main" val="7722519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Faculty and Staff Engagement continued</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Full-time and part-time faculty must work together to strengthen learning outcomes and student success.</a:t>
            </a:r>
          </a:p>
          <a:p>
            <a:pPr lvl="1"/>
            <a:r>
              <a:rPr lang="en-US" dirty="0" smtClean="0"/>
              <a:t>Full-time faculty should mentor part-time faculty</a:t>
            </a:r>
          </a:p>
          <a:p>
            <a:pPr lvl="1"/>
            <a:r>
              <a:rPr lang="en-US" dirty="0" smtClean="0"/>
              <a:t>Institution should provide a certification program for part-time faculty, where they can practice effective teaching methods</a:t>
            </a:r>
          </a:p>
          <a:p>
            <a:r>
              <a:rPr lang="en-US" dirty="0" smtClean="0"/>
              <a:t>Faculty leaders should developing professional development that leads to improved learning outcomes; staff should engage in professional development to better understand how their roles support what is being done in the classroom.</a:t>
            </a:r>
          </a:p>
          <a:p>
            <a:pPr lvl="1"/>
            <a:endParaRPr lang="en-US" dirty="0"/>
          </a:p>
        </p:txBody>
      </p:sp>
    </p:spTree>
    <p:extLst>
      <p:ext uri="{BB962C8B-B14F-4D97-AF65-F5344CB8AC3E}">
        <p14:creationId xmlns:p14="http://schemas.microsoft.com/office/powerpoint/2010/main" val="40032459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18872"/>
            <a:ext cx="8229600" cy="1176528"/>
          </a:xfrm>
        </p:spPr>
        <p:txBody>
          <a:bodyPr>
            <a:noAutofit/>
          </a:bodyPr>
          <a:lstStyle/>
          <a:p>
            <a:r>
              <a:rPr lang="en-US" sz="4000" b="1" dirty="0" smtClean="0"/>
              <a:t>7 Recommendations address the    </a:t>
            </a:r>
            <a:r>
              <a:rPr lang="en-US" sz="4000" b="1" smtClean="0"/>
              <a:t/>
            </a:r>
            <a:br>
              <a:rPr lang="en-US" sz="4000" b="1" smtClean="0"/>
            </a:br>
            <a:r>
              <a:rPr lang="en-US" sz="4000" b="1" smtClean="0"/>
              <a:t>Three</a:t>
            </a:r>
            <a:endParaRPr lang="en-US" sz="4000" b="1" dirty="0"/>
          </a:p>
        </p:txBody>
      </p:sp>
      <p:sp>
        <p:nvSpPr>
          <p:cNvPr id="13" name="TextBox 12"/>
          <p:cNvSpPr txBox="1"/>
          <p:nvPr/>
        </p:nvSpPr>
        <p:spPr>
          <a:xfrm>
            <a:off x="5219700" y="1905000"/>
            <a:ext cx="2667000" cy="646331"/>
          </a:xfrm>
          <a:prstGeom prst="rect">
            <a:avLst/>
          </a:prstGeom>
          <a:noFill/>
        </p:spPr>
        <p:txBody>
          <a:bodyPr wrap="square" rtlCol="0">
            <a:spAutoFit/>
          </a:bodyPr>
          <a:lstStyle/>
          <a:p>
            <a:pPr algn="r"/>
            <a:r>
              <a:rPr lang="en-US" i="1" dirty="0" smtClean="0"/>
              <a:t>Recommendations</a:t>
            </a:r>
          </a:p>
          <a:p>
            <a:pPr algn="r"/>
            <a:r>
              <a:rPr lang="en-US" b="1" dirty="0" smtClean="0"/>
              <a:t>1, 2, &amp; 3</a:t>
            </a:r>
            <a:endParaRPr lang="en-US" b="1" dirty="0"/>
          </a:p>
        </p:txBody>
      </p:sp>
      <p:sp>
        <p:nvSpPr>
          <p:cNvPr id="14" name="TextBox 13"/>
          <p:cNvSpPr txBox="1"/>
          <p:nvPr/>
        </p:nvSpPr>
        <p:spPr>
          <a:xfrm>
            <a:off x="2797236" y="2332911"/>
            <a:ext cx="2590800" cy="584775"/>
          </a:xfrm>
          <a:prstGeom prst="rect">
            <a:avLst/>
          </a:prstGeom>
          <a:noFill/>
        </p:spPr>
        <p:txBody>
          <a:bodyPr wrap="square" rtlCol="0">
            <a:spAutoFit/>
          </a:bodyPr>
          <a:lstStyle/>
          <a:p>
            <a:r>
              <a:rPr lang="en-US" sz="3200" b="1" dirty="0" smtClean="0">
                <a:latin typeface="Calibri" panose="020F0502020204030204" pitchFamily="34" charset="0"/>
              </a:rPr>
              <a:t>Redesign</a:t>
            </a:r>
            <a:endParaRPr lang="en-US" sz="3200" b="1" dirty="0">
              <a:latin typeface="Calibri" panose="020F0502020204030204" pitchFamily="34" charset="0"/>
            </a:endParaRPr>
          </a:p>
        </p:txBody>
      </p:sp>
      <p:sp>
        <p:nvSpPr>
          <p:cNvPr id="15" name="TextBox 14"/>
          <p:cNvSpPr txBox="1"/>
          <p:nvPr/>
        </p:nvSpPr>
        <p:spPr>
          <a:xfrm>
            <a:off x="2797236" y="3933111"/>
            <a:ext cx="2590800" cy="584775"/>
          </a:xfrm>
          <a:prstGeom prst="rect">
            <a:avLst/>
          </a:prstGeom>
          <a:noFill/>
        </p:spPr>
        <p:txBody>
          <a:bodyPr wrap="square" rtlCol="0">
            <a:spAutoFit/>
          </a:bodyPr>
          <a:lstStyle/>
          <a:p>
            <a:r>
              <a:rPr lang="en-US" sz="3200" b="1" dirty="0" smtClean="0">
                <a:latin typeface="Calibri" panose="020F0502020204030204" pitchFamily="34" charset="0"/>
              </a:rPr>
              <a:t>Reinvent</a:t>
            </a:r>
            <a:endParaRPr lang="en-US" sz="3200" b="1" dirty="0">
              <a:latin typeface="Calibri" panose="020F0502020204030204" pitchFamily="34" charset="0"/>
            </a:endParaRPr>
          </a:p>
        </p:txBody>
      </p:sp>
      <p:sp>
        <p:nvSpPr>
          <p:cNvPr id="16" name="TextBox 15"/>
          <p:cNvSpPr txBox="1"/>
          <p:nvPr/>
        </p:nvSpPr>
        <p:spPr>
          <a:xfrm>
            <a:off x="2826106" y="5276966"/>
            <a:ext cx="2590800" cy="584775"/>
          </a:xfrm>
          <a:prstGeom prst="rect">
            <a:avLst/>
          </a:prstGeom>
          <a:noFill/>
        </p:spPr>
        <p:txBody>
          <a:bodyPr wrap="square" rtlCol="0">
            <a:spAutoFit/>
          </a:bodyPr>
          <a:lstStyle/>
          <a:p>
            <a:r>
              <a:rPr lang="en-US" sz="3200" b="1" dirty="0" smtClean="0">
                <a:latin typeface="Calibri" panose="020F0502020204030204" pitchFamily="34" charset="0"/>
              </a:rPr>
              <a:t>Reset</a:t>
            </a:r>
            <a:endParaRPr lang="en-US" sz="3200" b="1" dirty="0">
              <a:latin typeface="Calibri" panose="020F0502020204030204" pitchFamily="34" charset="0"/>
            </a:endParaRPr>
          </a:p>
        </p:txBody>
      </p:sp>
      <p:sp>
        <p:nvSpPr>
          <p:cNvPr id="17" name="TextBox 16"/>
          <p:cNvSpPr txBox="1"/>
          <p:nvPr/>
        </p:nvSpPr>
        <p:spPr>
          <a:xfrm>
            <a:off x="5105400" y="3082499"/>
            <a:ext cx="2667000" cy="646331"/>
          </a:xfrm>
          <a:prstGeom prst="rect">
            <a:avLst/>
          </a:prstGeom>
          <a:noFill/>
        </p:spPr>
        <p:txBody>
          <a:bodyPr wrap="square" rtlCol="0">
            <a:spAutoFit/>
          </a:bodyPr>
          <a:lstStyle/>
          <a:p>
            <a:pPr algn="r"/>
            <a:r>
              <a:rPr lang="en-US" i="1" dirty="0" smtClean="0"/>
              <a:t>Recommendations</a:t>
            </a:r>
          </a:p>
          <a:p>
            <a:pPr algn="r"/>
            <a:r>
              <a:rPr lang="en-US" b="1" dirty="0" smtClean="0"/>
              <a:t>4 &amp; 5</a:t>
            </a:r>
            <a:endParaRPr lang="en-US" b="1" dirty="0"/>
          </a:p>
        </p:txBody>
      </p:sp>
      <p:sp>
        <p:nvSpPr>
          <p:cNvPr id="18" name="TextBox 17"/>
          <p:cNvSpPr txBox="1"/>
          <p:nvPr/>
        </p:nvSpPr>
        <p:spPr>
          <a:xfrm>
            <a:off x="5181600" y="4748925"/>
            <a:ext cx="2667000" cy="646331"/>
          </a:xfrm>
          <a:prstGeom prst="rect">
            <a:avLst/>
          </a:prstGeom>
          <a:noFill/>
        </p:spPr>
        <p:txBody>
          <a:bodyPr wrap="square" rtlCol="0">
            <a:spAutoFit/>
          </a:bodyPr>
          <a:lstStyle/>
          <a:p>
            <a:pPr algn="r"/>
            <a:r>
              <a:rPr lang="en-US" i="1" dirty="0" smtClean="0"/>
              <a:t>Recommendations</a:t>
            </a:r>
          </a:p>
          <a:p>
            <a:pPr algn="r"/>
            <a:r>
              <a:rPr lang="en-US" b="1" dirty="0" smtClean="0"/>
              <a:t>6 &amp; 7</a:t>
            </a:r>
            <a:endParaRPr lang="en-US" b="1" dirty="0"/>
          </a:p>
        </p:txBody>
      </p:sp>
      <p:cxnSp>
        <p:nvCxnSpPr>
          <p:cNvPr id="21" name="Straight Connector 20"/>
          <p:cNvCxnSpPr/>
          <p:nvPr/>
        </p:nvCxnSpPr>
        <p:spPr>
          <a:xfrm>
            <a:off x="2514600" y="3082499"/>
            <a:ext cx="5334000" cy="0"/>
          </a:xfrm>
          <a:prstGeom prst="line">
            <a:avLst/>
          </a:prstGeom>
        </p:spPr>
        <p:style>
          <a:lnRef idx="2">
            <a:schemeClr val="dk1"/>
          </a:lnRef>
          <a:fillRef idx="0">
            <a:schemeClr val="dk1"/>
          </a:fillRef>
          <a:effectRef idx="1">
            <a:schemeClr val="dk1"/>
          </a:effectRef>
          <a:fontRef idx="minor">
            <a:schemeClr val="tx1"/>
          </a:fontRef>
        </p:style>
      </p:cxnSp>
      <p:cxnSp>
        <p:nvCxnSpPr>
          <p:cNvPr id="22" name="Straight Connector 21"/>
          <p:cNvCxnSpPr/>
          <p:nvPr/>
        </p:nvCxnSpPr>
        <p:spPr>
          <a:xfrm>
            <a:off x="2514600" y="4682699"/>
            <a:ext cx="5410200" cy="0"/>
          </a:xfrm>
          <a:prstGeom prst="line">
            <a:avLst/>
          </a:prstGeom>
        </p:spPr>
        <p:style>
          <a:lnRef idx="2">
            <a:schemeClr val="dk1"/>
          </a:lnRef>
          <a:fillRef idx="0">
            <a:schemeClr val="dk1"/>
          </a:fillRef>
          <a:effectRef idx="1">
            <a:schemeClr val="dk1"/>
          </a:effectRef>
          <a:fontRef idx="minor">
            <a:schemeClr val="tx1"/>
          </a:fontRef>
        </p:style>
      </p:cxnSp>
      <p:sp>
        <p:nvSpPr>
          <p:cNvPr id="23" name="TextBox 22"/>
          <p:cNvSpPr txBox="1"/>
          <p:nvPr/>
        </p:nvSpPr>
        <p:spPr>
          <a:xfrm>
            <a:off x="6477000" y="2625299"/>
            <a:ext cx="1676400" cy="369332"/>
          </a:xfrm>
          <a:prstGeom prst="rect">
            <a:avLst/>
          </a:prstGeom>
          <a:noFill/>
        </p:spPr>
        <p:txBody>
          <a:bodyPr wrap="square" rtlCol="0">
            <a:spAutoFit/>
          </a:bodyPr>
          <a:lstStyle/>
          <a:p>
            <a:r>
              <a:rPr lang="en-US" i="1" dirty="0" smtClean="0"/>
              <a:t>9 Strategies</a:t>
            </a:r>
            <a:endParaRPr lang="en-US" i="1" dirty="0"/>
          </a:p>
        </p:txBody>
      </p:sp>
      <p:sp>
        <p:nvSpPr>
          <p:cNvPr id="24" name="TextBox 23"/>
          <p:cNvSpPr txBox="1"/>
          <p:nvPr/>
        </p:nvSpPr>
        <p:spPr>
          <a:xfrm>
            <a:off x="6248400" y="5434725"/>
            <a:ext cx="1676400" cy="369332"/>
          </a:xfrm>
          <a:prstGeom prst="rect">
            <a:avLst/>
          </a:prstGeom>
          <a:noFill/>
        </p:spPr>
        <p:txBody>
          <a:bodyPr wrap="square" rtlCol="0">
            <a:spAutoFit/>
          </a:bodyPr>
          <a:lstStyle/>
          <a:p>
            <a:r>
              <a:rPr lang="en-US" i="1" dirty="0" smtClean="0"/>
              <a:t>9 Strategies</a:t>
            </a:r>
            <a:endParaRPr lang="en-US" i="1" dirty="0"/>
          </a:p>
        </p:txBody>
      </p:sp>
      <p:sp>
        <p:nvSpPr>
          <p:cNvPr id="25" name="TextBox 24"/>
          <p:cNvSpPr txBox="1"/>
          <p:nvPr/>
        </p:nvSpPr>
        <p:spPr>
          <a:xfrm>
            <a:off x="6324600" y="4225499"/>
            <a:ext cx="1676400" cy="369332"/>
          </a:xfrm>
          <a:prstGeom prst="rect">
            <a:avLst/>
          </a:prstGeom>
          <a:noFill/>
        </p:spPr>
        <p:txBody>
          <a:bodyPr wrap="square" rtlCol="0">
            <a:spAutoFit/>
          </a:bodyPr>
          <a:lstStyle/>
          <a:p>
            <a:r>
              <a:rPr lang="en-US" i="1" dirty="0" smtClean="0"/>
              <a:t>4 Strategies</a:t>
            </a:r>
            <a:endParaRPr lang="en-US" i="1" dirty="0"/>
          </a:p>
        </p:txBody>
      </p:sp>
      <p:pic>
        <p:nvPicPr>
          <p:cNvPr id="20" name="Picture 19" descr="21 cent.jpg"/>
          <p:cNvPicPr>
            <a:picLocks noChangeAspect="1"/>
          </p:cNvPicPr>
          <p:nvPr/>
        </p:nvPicPr>
        <p:blipFill>
          <a:blip r:embed="rId2" cstate="print"/>
          <a:srcRect l="1316" t="4234" b="4732"/>
          <a:stretch>
            <a:fillRect/>
          </a:stretch>
        </p:blipFill>
        <p:spPr>
          <a:xfrm>
            <a:off x="381000" y="2451257"/>
            <a:ext cx="1981200" cy="23651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672869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 order to serve the 21st Century student</a:t>
            </a:r>
            <a:br>
              <a:rPr lang="en-US" dirty="0" smtClean="0"/>
            </a:br>
            <a:r>
              <a:rPr lang="en-US" dirty="0" smtClean="0"/>
              <a:t>we must move from…to</a:t>
            </a:r>
            <a:endParaRPr lang="en-US" dirty="0"/>
          </a:p>
        </p:txBody>
      </p:sp>
      <p:sp>
        <p:nvSpPr>
          <p:cNvPr id="5" name="Content Placeholder 4"/>
          <p:cNvSpPr>
            <a:spLocks noGrp="1"/>
          </p:cNvSpPr>
          <p:nvPr>
            <p:ph idx="1"/>
          </p:nvPr>
        </p:nvSpPr>
        <p:spPr/>
        <p:txBody>
          <a:bodyPr/>
          <a:lstStyle/>
          <a:p>
            <a:endParaRPr lang="en-US"/>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897" t="4269" r="1258" b="2573"/>
          <a:stretch/>
        </p:blipFill>
        <p:spPr>
          <a:xfrm>
            <a:off x="224379" y="1524000"/>
            <a:ext cx="8664671" cy="4579192"/>
          </a:xfrm>
          <a:prstGeom prst="rect">
            <a:avLst/>
          </a:prstGeom>
        </p:spPr>
      </p:pic>
    </p:spTree>
    <p:extLst>
      <p:ext uri="{BB962C8B-B14F-4D97-AF65-F5344CB8AC3E}">
        <p14:creationId xmlns:p14="http://schemas.microsoft.com/office/powerpoint/2010/main" val="12276180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200400" y="4191000"/>
            <a:ext cx="5257800" cy="860425"/>
          </a:xfrm>
        </p:spPr>
        <p:txBody>
          <a:bodyPr>
            <a:normAutofit fontScale="90000"/>
          </a:bodyPr>
          <a:lstStyle/>
          <a:p>
            <a:pPr algn="ctr"/>
            <a:r>
              <a:rPr lang="en-US" b="1" dirty="0" smtClean="0"/>
              <a:t>The Implementation Guide</a:t>
            </a:r>
            <a:endParaRPr lang="en-US" b="1" dirty="0"/>
          </a:p>
        </p:txBody>
      </p:sp>
      <p:pic>
        <p:nvPicPr>
          <p:cNvPr id="3" name="Picture 2" descr="C:\Users\aroyal\AppData\Local\Microsoft\Windows\Temporary Internet Files\Content.Outlook\XZ4KXXT5\EmpoweringHiResCover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4038599"/>
            <a:ext cx="2057400" cy="2662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17023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Increase Completion Rates by 50%</a:t>
            </a:r>
            <a:endParaRPr lang="en-US" dirty="0"/>
          </a:p>
        </p:txBody>
      </p:sp>
      <p:sp>
        <p:nvSpPr>
          <p:cNvPr id="2" name="Content Placeholder 1"/>
          <p:cNvSpPr>
            <a:spLocks noGrp="1"/>
          </p:cNvSpPr>
          <p:nvPr>
            <p:ph idx="1"/>
          </p:nvPr>
        </p:nvSpPr>
        <p:spPr/>
        <p:txBody>
          <a:bodyPr>
            <a:normAutofit fontScale="85000" lnSpcReduction="20000"/>
          </a:bodyPr>
          <a:lstStyle/>
          <a:p>
            <a:r>
              <a:rPr lang="en-US" dirty="0" smtClean="0"/>
              <a:t>Increase completion rates of students earning community college credentials (certificates and associate degrees) by 50% by 2020, while preserving access, enhancing quality, and eradicating attainment gaps associated with income, race, ethnicity, and gender.</a:t>
            </a:r>
          </a:p>
          <a:p>
            <a:endParaRPr lang="en-US" dirty="0" smtClean="0"/>
          </a:p>
          <a:p>
            <a:pPr marL="0" indent="0">
              <a:buNone/>
            </a:pPr>
            <a:r>
              <a:rPr lang="en-US" dirty="0" smtClean="0"/>
              <a:t>Examples of actions: </a:t>
            </a:r>
          </a:p>
          <a:p>
            <a:r>
              <a:rPr lang="en-US" dirty="0" smtClean="0"/>
              <a:t>Create pathways </a:t>
            </a:r>
          </a:p>
          <a:p>
            <a:r>
              <a:rPr lang="en-US" dirty="0" smtClean="0"/>
              <a:t>Establish guarantees for seamless transfer</a:t>
            </a:r>
          </a:p>
          <a:p>
            <a:r>
              <a:rPr lang="en-US" dirty="0" smtClean="0"/>
              <a:t>Implement reverse transfer agreements</a:t>
            </a:r>
            <a:endParaRPr lang="en-US" dirty="0"/>
          </a:p>
        </p:txBody>
      </p:sp>
    </p:spTree>
    <p:extLst>
      <p:ext uri="{BB962C8B-B14F-4D97-AF65-F5344CB8AC3E}">
        <p14:creationId xmlns:p14="http://schemas.microsoft.com/office/powerpoint/2010/main" val="9372252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mtClean="0"/>
              <a:t>Dramatically improve college readiness</a:t>
            </a:r>
            <a:endParaRPr lang="en-US" dirty="0"/>
          </a:p>
        </p:txBody>
      </p:sp>
      <p:sp>
        <p:nvSpPr>
          <p:cNvPr id="2" name="Content Placeholder 1"/>
          <p:cNvSpPr>
            <a:spLocks noGrp="1"/>
          </p:cNvSpPr>
          <p:nvPr>
            <p:ph idx="1"/>
          </p:nvPr>
        </p:nvSpPr>
        <p:spPr/>
        <p:txBody>
          <a:bodyPr>
            <a:normAutofit fontScale="77500" lnSpcReduction="20000"/>
          </a:bodyPr>
          <a:lstStyle/>
          <a:p>
            <a:r>
              <a:rPr lang="en-US" dirty="0" smtClean="0"/>
              <a:t>Dramatically improve college readiness: By 2020, reduce by half the numbers of students entering college unprepared for rigorous college-level work, and double the number of students who complete developmental education programs and progress to successful completion of related freshman-level courses.</a:t>
            </a:r>
          </a:p>
          <a:p>
            <a:endParaRPr lang="en-US" dirty="0" smtClean="0"/>
          </a:p>
          <a:p>
            <a:pPr marL="0" indent="0">
              <a:buNone/>
            </a:pPr>
            <a:r>
              <a:rPr lang="en-US" dirty="0" smtClean="0"/>
              <a:t>Examples of actions: </a:t>
            </a:r>
          </a:p>
          <a:p>
            <a:r>
              <a:rPr lang="en-US" dirty="0" smtClean="0"/>
              <a:t>Participate in implementation of the Common Core State Standards (CCSS) or their equivalent in non-CCSS states </a:t>
            </a:r>
          </a:p>
          <a:p>
            <a:r>
              <a:rPr lang="en-US" dirty="0" smtClean="0"/>
              <a:t>Collaborate with K–12 partners </a:t>
            </a:r>
          </a:p>
          <a:p>
            <a:r>
              <a:rPr lang="en-US" dirty="0" smtClean="0"/>
              <a:t>Redesign developmental education </a:t>
            </a:r>
          </a:p>
        </p:txBody>
      </p:sp>
    </p:spTree>
    <p:extLst>
      <p:ext uri="{BB962C8B-B14F-4D97-AF65-F5344CB8AC3E}">
        <p14:creationId xmlns:p14="http://schemas.microsoft.com/office/powerpoint/2010/main" val="25931861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Close the American Skills Gap</a:t>
            </a:r>
            <a:endParaRPr lang="en-US" dirty="0"/>
          </a:p>
        </p:txBody>
      </p:sp>
      <p:sp>
        <p:nvSpPr>
          <p:cNvPr id="2" name="Content Placeholder 1"/>
          <p:cNvSpPr>
            <a:spLocks noGrp="1"/>
          </p:cNvSpPr>
          <p:nvPr>
            <p:ph idx="1"/>
          </p:nvPr>
        </p:nvSpPr>
        <p:spPr/>
        <p:txBody>
          <a:bodyPr>
            <a:normAutofit fontScale="92500" lnSpcReduction="10000"/>
          </a:bodyPr>
          <a:lstStyle/>
          <a:p>
            <a:r>
              <a:rPr lang="en-US" dirty="0" smtClean="0"/>
              <a:t>Close the American skills gap by sharply focusing career and technical education on preparing students with the knowledge and skills required for existing and future jobs in regional and global economies.</a:t>
            </a:r>
          </a:p>
          <a:p>
            <a:pPr marL="0" indent="0">
              <a:buNone/>
            </a:pPr>
            <a:endParaRPr lang="en-US" dirty="0" smtClean="0"/>
          </a:p>
          <a:p>
            <a:pPr marL="0" indent="0">
              <a:buNone/>
            </a:pPr>
            <a:r>
              <a:rPr lang="en-US" sz="2800" dirty="0" smtClean="0"/>
              <a:t>Examples of actions: </a:t>
            </a:r>
          </a:p>
          <a:p>
            <a:r>
              <a:rPr lang="en-US" sz="2800" dirty="0" smtClean="0"/>
              <a:t>Develop career pathways for current and future jobs </a:t>
            </a:r>
          </a:p>
          <a:p>
            <a:r>
              <a:rPr lang="en-US" sz="2800" dirty="0" smtClean="0"/>
              <a:t>Redesign student experiences to incorporate more work-based, hands-on, and technology-enriched learning</a:t>
            </a:r>
          </a:p>
        </p:txBody>
      </p:sp>
    </p:spTree>
    <p:extLst>
      <p:ext uri="{BB962C8B-B14F-4D97-AF65-F5344CB8AC3E}">
        <p14:creationId xmlns:p14="http://schemas.microsoft.com/office/powerpoint/2010/main" val="25543362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Refocus and Redefine</a:t>
            </a:r>
            <a:endParaRPr lang="en-US" dirty="0"/>
          </a:p>
        </p:txBody>
      </p:sp>
      <p:sp>
        <p:nvSpPr>
          <p:cNvPr id="2" name="Content Placeholder 1"/>
          <p:cNvSpPr>
            <a:spLocks noGrp="1"/>
          </p:cNvSpPr>
          <p:nvPr>
            <p:ph idx="1"/>
          </p:nvPr>
        </p:nvSpPr>
        <p:spPr/>
        <p:txBody>
          <a:bodyPr>
            <a:normAutofit fontScale="92500" lnSpcReduction="20000"/>
          </a:bodyPr>
          <a:lstStyle/>
          <a:p>
            <a:r>
              <a:rPr lang="en-US" dirty="0" smtClean="0"/>
              <a:t>Refocus the community college mission and redefine institutional roles to meet 21st century education and employment needs.</a:t>
            </a:r>
          </a:p>
          <a:p>
            <a:endParaRPr lang="en-US" dirty="0" smtClean="0"/>
          </a:p>
          <a:p>
            <a:pPr marL="0" indent="0">
              <a:buNone/>
            </a:pPr>
            <a:r>
              <a:rPr lang="en-US" sz="3000" dirty="0" smtClean="0"/>
              <a:t>Examples of actions: </a:t>
            </a:r>
          </a:p>
          <a:p>
            <a:r>
              <a:rPr lang="en-US" sz="3000" dirty="0" smtClean="0"/>
              <a:t>Strengthen the role of community colleges in advising, learning assessment, and credentialing</a:t>
            </a:r>
          </a:p>
          <a:p>
            <a:r>
              <a:rPr lang="en-US" sz="3000" dirty="0" smtClean="0"/>
              <a:t>Redefine faculty roles</a:t>
            </a:r>
          </a:p>
          <a:p>
            <a:r>
              <a:rPr lang="en-US" sz="3000" dirty="0" smtClean="0"/>
              <a:t>Create conditions in which part-time faculty can make their best contributions to student success </a:t>
            </a:r>
          </a:p>
        </p:txBody>
      </p:sp>
    </p:spTree>
    <p:extLst>
      <p:ext uri="{BB962C8B-B14F-4D97-AF65-F5344CB8AC3E}">
        <p14:creationId xmlns:p14="http://schemas.microsoft.com/office/powerpoint/2010/main" val="39042785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Collaborative Support Structures</a:t>
            </a:r>
            <a:endParaRPr lang="en-US" dirty="0"/>
          </a:p>
        </p:txBody>
      </p:sp>
      <p:sp>
        <p:nvSpPr>
          <p:cNvPr id="2" name="Content Placeholder 1"/>
          <p:cNvSpPr>
            <a:spLocks noGrp="1"/>
          </p:cNvSpPr>
          <p:nvPr>
            <p:ph idx="1"/>
          </p:nvPr>
        </p:nvSpPr>
        <p:spPr/>
        <p:txBody>
          <a:bodyPr>
            <a:normAutofit fontScale="85000" lnSpcReduction="20000"/>
          </a:bodyPr>
          <a:lstStyle/>
          <a:p>
            <a:r>
              <a:rPr lang="en-US" dirty="0" smtClean="0"/>
              <a:t>Invest in support structures to serve multiple community colleges through collaboration among institutions and with partners in philanthropy, government, and the private sector.</a:t>
            </a:r>
          </a:p>
          <a:p>
            <a:endParaRPr lang="en-US" dirty="0" smtClean="0"/>
          </a:p>
          <a:p>
            <a:pPr marL="0" indent="0">
              <a:buNone/>
            </a:pPr>
            <a:r>
              <a:rPr lang="en-US" dirty="0" smtClean="0"/>
              <a:t>Examples of actions: </a:t>
            </a:r>
          </a:p>
          <a:p>
            <a:r>
              <a:rPr lang="en-US" dirty="0" smtClean="0"/>
              <a:t>Develop models for collaborative support structures and brokered/coordinated services </a:t>
            </a:r>
          </a:p>
          <a:p>
            <a:r>
              <a:rPr lang="en-US" dirty="0" smtClean="0"/>
              <a:t>Create statewide and border-crossing data systems </a:t>
            </a:r>
          </a:p>
          <a:p>
            <a:r>
              <a:rPr lang="en-US" dirty="0" smtClean="0"/>
              <a:t>Create consortia to optimize the capacities of collaborating institutions</a:t>
            </a:r>
            <a:endParaRPr lang="en-US" dirty="0"/>
          </a:p>
        </p:txBody>
      </p:sp>
    </p:spTree>
    <p:extLst>
      <p:ext uri="{BB962C8B-B14F-4D97-AF65-F5344CB8AC3E}">
        <p14:creationId xmlns:p14="http://schemas.microsoft.com/office/powerpoint/2010/main" val="4077042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a:spLocks noGrp="1"/>
          </p:cNvSpPr>
          <p:nvPr>
            <p:ph type="title"/>
          </p:nvPr>
        </p:nvSpPr>
        <p:spPr>
          <a:xfrm>
            <a:off x="1098716" y="1207505"/>
            <a:ext cx="7024744" cy="569605"/>
          </a:xfrm>
        </p:spPr>
        <p:txBody>
          <a:bodyPr>
            <a:noAutofit/>
          </a:bodyPr>
          <a:lstStyle/>
          <a:p>
            <a:r>
              <a:rPr lang="en-US" sz="2800" dirty="0" smtClean="0">
                <a:solidFill>
                  <a:schemeClr val="tx1"/>
                </a:solidFill>
              </a:rPr>
              <a:t>Community Colleges Growth by Decade</a:t>
            </a:r>
            <a:endParaRPr lang="en-US" sz="2800" dirty="0">
              <a:solidFill>
                <a:schemeClr val="tx1"/>
              </a:solidFill>
            </a:endParaRPr>
          </a:p>
        </p:txBody>
      </p:sp>
      <p:sp>
        <p:nvSpPr>
          <p:cNvPr id="60" name="Rectangle 59"/>
          <p:cNvSpPr/>
          <p:nvPr/>
        </p:nvSpPr>
        <p:spPr>
          <a:xfrm>
            <a:off x="8109217" y="1952216"/>
            <a:ext cx="271228" cy="402931"/>
          </a:xfrm>
          <a:prstGeom prst="rect">
            <a:avLst/>
          </a:prstGeom>
        </p:spPr>
        <p:txBody>
          <a:bodyPr wrap="none">
            <a:spAutoFit/>
          </a:bodyPr>
          <a:lstStyle/>
          <a:p>
            <a:pPr>
              <a:lnSpc>
                <a:spcPct val="200000"/>
              </a:lnSpc>
            </a:pPr>
            <a:r>
              <a:rPr lang="en-US" sz="1200" b="1" dirty="0" smtClean="0">
                <a:solidFill>
                  <a:schemeClr val="bg1"/>
                </a:solidFill>
              </a:rPr>
              <a:t>4</a:t>
            </a:r>
          </a:p>
        </p:txBody>
      </p:sp>
      <p:sp>
        <p:nvSpPr>
          <p:cNvPr id="62" name="Rectangle 61"/>
          <p:cNvSpPr/>
          <p:nvPr/>
        </p:nvSpPr>
        <p:spPr>
          <a:xfrm>
            <a:off x="8153400" y="5143500"/>
            <a:ext cx="341760" cy="409984"/>
          </a:xfrm>
          <a:prstGeom prst="rect">
            <a:avLst/>
          </a:prstGeom>
        </p:spPr>
        <p:txBody>
          <a:bodyPr wrap="none">
            <a:spAutoFit/>
          </a:bodyPr>
          <a:lstStyle/>
          <a:p>
            <a:pPr>
              <a:lnSpc>
                <a:spcPct val="200000"/>
              </a:lnSpc>
            </a:pPr>
            <a:r>
              <a:rPr lang="en-US" sz="1200" b="1" dirty="0" smtClean="0">
                <a:solidFill>
                  <a:schemeClr val="bg1"/>
                </a:solidFill>
              </a:rPr>
              <a:t>25</a:t>
            </a:r>
            <a:endParaRPr lang="en-US" sz="1200" b="1" dirty="0">
              <a:solidFill>
                <a:schemeClr val="bg1"/>
              </a:solidFill>
            </a:endParaRPr>
          </a:p>
        </p:txBody>
      </p:sp>
      <p:sp>
        <p:nvSpPr>
          <p:cNvPr id="56" name="TextBox 55"/>
          <p:cNvSpPr txBox="1"/>
          <p:nvPr/>
        </p:nvSpPr>
        <p:spPr>
          <a:xfrm>
            <a:off x="457200" y="533400"/>
            <a:ext cx="8136904" cy="646331"/>
          </a:xfrm>
          <a:prstGeom prst="rect">
            <a:avLst/>
          </a:prstGeom>
          <a:noFill/>
        </p:spPr>
        <p:txBody>
          <a:bodyPr wrap="square" rtlCol="0">
            <a:spAutoFit/>
          </a:bodyPr>
          <a:lstStyle/>
          <a:p>
            <a:pPr algn="ctr"/>
            <a:r>
              <a:rPr lang="en-US" sz="3600" b="1" dirty="0" smtClean="0">
                <a:solidFill>
                  <a:srgbClr val="1D8ED0"/>
                </a:solidFill>
                <a:latin typeface="Calibri" pitchFamily="34" charset="0"/>
                <a:cs typeface="Calibri" pitchFamily="34" charset="0"/>
              </a:rPr>
              <a:t>Community Colleges in the U.S.</a:t>
            </a:r>
            <a:endParaRPr lang="en-US" sz="3600" b="1" dirty="0">
              <a:solidFill>
                <a:srgbClr val="1D8ED0"/>
              </a:solidFill>
              <a:latin typeface="Calibri" pitchFamily="34" charset="0"/>
              <a:cs typeface="Calibri" pitchFamily="34" charset="0"/>
            </a:endParaRPr>
          </a:p>
        </p:txBody>
      </p:sp>
      <p:sp>
        <p:nvSpPr>
          <p:cNvPr id="66" name="Rectangle 65"/>
          <p:cNvSpPr/>
          <p:nvPr/>
        </p:nvSpPr>
        <p:spPr>
          <a:xfrm>
            <a:off x="609600" y="304800"/>
            <a:ext cx="7825125" cy="338554"/>
          </a:xfrm>
          <a:prstGeom prst="rect">
            <a:avLst/>
          </a:prstGeom>
        </p:spPr>
        <p:txBody>
          <a:bodyPr wrap="square">
            <a:spAutoFit/>
          </a:bodyPr>
          <a:lstStyle/>
          <a:p>
            <a:pPr algn="ctr"/>
            <a:r>
              <a:rPr lang="en-US" sz="1600" b="1" dirty="0" smtClean="0">
                <a:latin typeface="Calibri" pitchFamily="34" charset="0"/>
                <a:cs typeface="Calibri" pitchFamily="34" charset="0"/>
              </a:rPr>
              <a:t>American Association of Community Colleges</a:t>
            </a:r>
            <a:endParaRPr lang="en-US" sz="1600" b="1" dirty="0">
              <a:latin typeface="Calibri" pitchFamily="34" charset="0"/>
              <a:cs typeface="Calibri"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602606154"/>
              </p:ext>
            </p:extLst>
          </p:nvPr>
        </p:nvGraphicFramePr>
        <p:xfrm>
          <a:off x="7017327" y="1775446"/>
          <a:ext cx="1600200" cy="4330714"/>
        </p:xfrm>
        <a:graphic>
          <a:graphicData uri="http://schemas.openxmlformats.org/drawingml/2006/table">
            <a:tbl>
              <a:tblPr firstRow="1" bandRow="1">
                <a:tableStyleId>{5C22544A-7EE6-4342-B048-85BDC9FD1C3A}</a:tableStyleId>
              </a:tblPr>
              <a:tblGrid>
                <a:gridCol w="854696"/>
                <a:gridCol w="745504"/>
              </a:tblGrid>
              <a:tr h="532605">
                <a:tc>
                  <a:txBody>
                    <a:bodyPr/>
                    <a:lstStyle/>
                    <a:p>
                      <a:pPr algn="ctr"/>
                      <a:r>
                        <a:rPr lang="en-US" sz="1600" dirty="0" smtClean="0">
                          <a:latin typeface="Calibri" pitchFamily="34" charset="0"/>
                          <a:cs typeface="Calibri" pitchFamily="34" charset="0"/>
                        </a:rPr>
                        <a:t>Decade</a:t>
                      </a:r>
                      <a:endParaRPr lang="en-US" sz="1600" dirty="0">
                        <a:latin typeface="Calibri" pitchFamily="34" charset="0"/>
                        <a:cs typeface="Calibri" pitchFamily="34" charset="0"/>
                      </a:endParaRPr>
                    </a:p>
                  </a:txBody>
                  <a:tcPr>
                    <a:solidFill>
                      <a:srgbClr val="1D8ED0"/>
                    </a:solidFill>
                  </a:tcPr>
                </a:tc>
                <a:tc>
                  <a:txBody>
                    <a:bodyPr/>
                    <a:lstStyle/>
                    <a:p>
                      <a:pPr algn="ctr"/>
                      <a:r>
                        <a:rPr lang="en-US" sz="1600" dirty="0" smtClean="0">
                          <a:latin typeface="Calibri" pitchFamily="34" charset="0"/>
                          <a:cs typeface="Calibri" pitchFamily="34" charset="0"/>
                        </a:rPr>
                        <a:t># of CCs</a:t>
                      </a:r>
                      <a:endParaRPr lang="en-US" sz="1600" dirty="0">
                        <a:latin typeface="Calibri" pitchFamily="34" charset="0"/>
                        <a:cs typeface="Calibri" pitchFamily="34" charset="0"/>
                      </a:endParaRPr>
                    </a:p>
                  </a:txBody>
                  <a:tcPr>
                    <a:solidFill>
                      <a:srgbClr val="1D8ED0"/>
                    </a:solidFill>
                  </a:tcPr>
                </a:tc>
              </a:tr>
              <a:tr h="341054">
                <a:tc>
                  <a:txBody>
                    <a:bodyPr/>
                    <a:lstStyle/>
                    <a:p>
                      <a:pPr algn="ctr"/>
                      <a:r>
                        <a:rPr lang="en-US" sz="1600" b="1" dirty="0" smtClean="0">
                          <a:latin typeface="Calibri" panose="020F0502020204030204" pitchFamily="34" charset="0"/>
                        </a:rPr>
                        <a:t>2011</a:t>
                      </a:r>
                      <a:endParaRPr lang="en-US" sz="1600" b="1" dirty="0">
                        <a:latin typeface="Calibri" panose="020F0502020204030204" pitchFamily="34" charset="0"/>
                      </a:endParaRPr>
                    </a:p>
                  </a:txBody>
                  <a:tcPr/>
                </a:tc>
                <a:tc>
                  <a:txBody>
                    <a:bodyPr/>
                    <a:lstStyle/>
                    <a:p>
                      <a:pPr algn="ctr"/>
                      <a:r>
                        <a:rPr lang="en-US" sz="1600" b="1" dirty="0" smtClean="0">
                          <a:latin typeface="Calibri" panose="020F0502020204030204" pitchFamily="34" charset="0"/>
                        </a:rPr>
                        <a:t>12</a:t>
                      </a:r>
                      <a:endParaRPr lang="en-US" sz="1600" b="1" dirty="0">
                        <a:latin typeface="Calibri" panose="020F0502020204030204" pitchFamily="34" charset="0"/>
                      </a:endParaRPr>
                    </a:p>
                  </a:txBody>
                  <a:tcPr/>
                </a:tc>
              </a:tr>
              <a:tr h="341054">
                <a:tc>
                  <a:txBody>
                    <a:bodyPr/>
                    <a:lstStyle/>
                    <a:p>
                      <a:pPr algn="ctr"/>
                      <a:r>
                        <a:rPr lang="en-US" sz="1600" b="1" dirty="0" smtClean="0">
                          <a:latin typeface="Calibri" panose="020F0502020204030204" pitchFamily="34" charset="0"/>
                        </a:rPr>
                        <a:t>2000</a:t>
                      </a:r>
                      <a:endParaRPr lang="en-US" sz="1600" b="1" dirty="0">
                        <a:latin typeface="Calibri" panose="020F0502020204030204" pitchFamily="34" charset="0"/>
                      </a:endParaRPr>
                    </a:p>
                  </a:txBody>
                  <a:tcPr/>
                </a:tc>
                <a:tc>
                  <a:txBody>
                    <a:bodyPr/>
                    <a:lstStyle/>
                    <a:p>
                      <a:pPr algn="ctr"/>
                      <a:r>
                        <a:rPr lang="en-US" sz="1600" b="1" dirty="0" smtClean="0">
                          <a:latin typeface="Calibri" panose="020F0502020204030204" pitchFamily="34" charset="0"/>
                        </a:rPr>
                        <a:t>49</a:t>
                      </a:r>
                      <a:endParaRPr lang="en-US" sz="1600" b="1" dirty="0">
                        <a:latin typeface="Calibri" panose="020F0502020204030204" pitchFamily="34" charset="0"/>
                      </a:endParaRPr>
                    </a:p>
                  </a:txBody>
                  <a:tcPr/>
                </a:tc>
              </a:tr>
              <a:tr h="341054">
                <a:tc>
                  <a:txBody>
                    <a:bodyPr/>
                    <a:lstStyle/>
                    <a:p>
                      <a:pPr algn="ctr"/>
                      <a:r>
                        <a:rPr lang="en-US" sz="1600" b="1" dirty="0" smtClean="0">
                          <a:latin typeface="Calibri" panose="020F0502020204030204" pitchFamily="34" charset="0"/>
                        </a:rPr>
                        <a:t>1990</a:t>
                      </a:r>
                      <a:endParaRPr lang="en-US" sz="1600" b="1" dirty="0">
                        <a:latin typeface="Calibri" panose="020F0502020204030204" pitchFamily="34" charset="0"/>
                      </a:endParaRPr>
                    </a:p>
                  </a:txBody>
                  <a:tcPr/>
                </a:tc>
                <a:tc>
                  <a:txBody>
                    <a:bodyPr/>
                    <a:lstStyle/>
                    <a:p>
                      <a:pPr algn="ctr"/>
                      <a:r>
                        <a:rPr lang="en-US" sz="1600" b="1" dirty="0" smtClean="0">
                          <a:latin typeface="Calibri" panose="020F0502020204030204" pitchFamily="34" charset="0"/>
                        </a:rPr>
                        <a:t>48</a:t>
                      </a:r>
                      <a:endParaRPr lang="en-US" sz="1600" b="1" dirty="0">
                        <a:latin typeface="Calibri" panose="020F0502020204030204" pitchFamily="34" charset="0"/>
                      </a:endParaRPr>
                    </a:p>
                  </a:txBody>
                  <a:tcPr/>
                </a:tc>
              </a:tr>
              <a:tr h="341054">
                <a:tc>
                  <a:txBody>
                    <a:bodyPr/>
                    <a:lstStyle/>
                    <a:p>
                      <a:pPr algn="ctr"/>
                      <a:r>
                        <a:rPr lang="en-US" sz="1600" b="1" dirty="0" smtClean="0">
                          <a:latin typeface="Calibri" panose="020F0502020204030204" pitchFamily="34" charset="0"/>
                        </a:rPr>
                        <a:t>1980</a:t>
                      </a:r>
                      <a:endParaRPr lang="en-US" sz="1600" b="1" dirty="0">
                        <a:latin typeface="Calibri" panose="020F0502020204030204" pitchFamily="34" charset="0"/>
                      </a:endParaRPr>
                    </a:p>
                  </a:txBody>
                  <a:tcPr/>
                </a:tc>
                <a:tc>
                  <a:txBody>
                    <a:bodyPr/>
                    <a:lstStyle/>
                    <a:p>
                      <a:pPr algn="ctr"/>
                      <a:r>
                        <a:rPr lang="en-US" sz="1600" b="1" dirty="0" smtClean="0">
                          <a:latin typeface="Calibri" panose="020F0502020204030204" pitchFamily="34" charset="0"/>
                        </a:rPr>
                        <a:t>149</a:t>
                      </a:r>
                      <a:endParaRPr lang="en-US" sz="1600" b="1" dirty="0">
                        <a:latin typeface="Calibri" panose="020F0502020204030204" pitchFamily="34" charset="0"/>
                      </a:endParaRPr>
                    </a:p>
                  </a:txBody>
                  <a:tcPr/>
                </a:tc>
              </a:tr>
              <a:tr h="341054">
                <a:tc>
                  <a:txBody>
                    <a:bodyPr/>
                    <a:lstStyle/>
                    <a:p>
                      <a:pPr algn="ctr"/>
                      <a:r>
                        <a:rPr lang="en-US" sz="1600" b="1" dirty="0" smtClean="0">
                          <a:latin typeface="Calibri" panose="020F0502020204030204" pitchFamily="34" charset="0"/>
                        </a:rPr>
                        <a:t>1970</a:t>
                      </a:r>
                      <a:endParaRPr lang="en-US" sz="1600" b="1" dirty="0">
                        <a:latin typeface="Calibri" panose="020F0502020204030204" pitchFamily="34" charset="0"/>
                      </a:endParaRPr>
                    </a:p>
                  </a:txBody>
                  <a:tcPr/>
                </a:tc>
                <a:tc>
                  <a:txBody>
                    <a:bodyPr/>
                    <a:lstStyle/>
                    <a:p>
                      <a:pPr algn="ctr"/>
                      <a:r>
                        <a:rPr lang="en-US" sz="1600" b="1" dirty="0" smtClean="0">
                          <a:latin typeface="Calibri" panose="020F0502020204030204" pitchFamily="34" charset="0"/>
                        </a:rPr>
                        <a:t>497</a:t>
                      </a:r>
                      <a:endParaRPr lang="en-US" sz="1600" b="1" dirty="0">
                        <a:latin typeface="Calibri" panose="020F0502020204030204" pitchFamily="34" charset="0"/>
                      </a:endParaRPr>
                    </a:p>
                  </a:txBody>
                  <a:tcPr/>
                </a:tc>
              </a:tr>
              <a:tr h="341054">
                <a:tc>
                  <a:txBody>
                    <a:bodyPr/>
                    <a:lstStyle/>
                    <a:p>
                      <a:pPr algn="ctr"/>
                      <a:r>
                        <a:rPr lang="en-US" sz="1600" b="1" dirty="0" smtClean="0">
                          <a:latin typeface="Calibri" panose="020F0502020204030204" pitchFamily="34" charset="0"/>
                        </a:rPr>
                        <a:t>1960</a:t>
                      </a:r>
                      <a:endParaRPr lang="en-US" sz="1600" b="1" dirty="0">
                        <a:latin typeface="Calibri" panose="020F0502020204030204" pitchFamily="34" charset="0"/>
                      </a:endParaRPr>
                    </a:p>
                  </a:txBody>
                  <a:tcPr/>
                </a:tc>
                <a:tc>
                  <a:txBody>
                    <a:bodyPr/>
                    <a:lstStyle/>
                    <a:p>
                      <a:pPr algn="ctr"/>
                      <a:r>
                        <a:rPr lang="en-US" sz="1600" b="1" dirty="0" smtClean="0">
                          <a:latin typeface="Calibri" panose="020F0502020204030204" pitchFamily="34" charset="0"/>
                        </a:rPr>
                        <a:t>82</a:t>
                      </a:r>
                      <a:endParaRPr lang="en-US" sz="1600" b="1" dirty="0">
                        <a:latin typeface="Calibri" panose="020F0502020204030204" pitchFamily="34" charset="0"/>
                      </a:endParaRPr>
                    </a:p>
                  </a:txBody>
                  <a:tcPr/>
                </a:tc>
              </a:tr>
              <a:tr h="341054">
                <a:tc>
                  <a:txBody>
                    <a:bodyPr/>
                    <a:lstStyle/>
                    <a:p>
                      <a:pPr algn="ctr"/>
                      <a:r>
                        <a:rPr lang="en-US" sz="1600" b="1" dirty="0" smtClean="0">
                          <a:latin typeface="Calibri" panose="020F0502020204030204" pitchFamily="34" charset="0"/>
                        </a:rPr>
                        <a:t>1950</a:t>
                      </a:r>
                      <a:endParaRPr lang="en-US" sz="1600" b="1" dirty="0">
                        <a:latin typeface="Calibri" panose="020F0502020204030204" pitchFamily="34" charset="0"/>
                      </a:endParaRPr>
                    </a:p>
                  </a:txBody>
                  <a:tcPr/>
                </a:tc>
                <a:tc>
                  <a:txBody>
                    <a:bodyPr/>
                    <a:lstStyle/>
                    <a:p>
                      <a:pPr algn="ctr"/>
                      <a:r>
                        <a:rPr lang="en-US" sz="1600" b="1" dirty="0" smtClean="0">
                          <a:latin typeface="Calibri" panose="020F0502020204030204" pitchFamily="34" charset="0"/>
                        </a:rPr>
                        <a:t>92</a:t>
                      </a:r>
                      <a:endParaRPr lang="en-US" sz="1600" b="1" dirty="0">
                        <a:latin typeface="Calibri" panose="020F0502020204030204" pitchFamily="34" charset="0"/>
                      </a:endParaRPr>
                    </a:p>
                  </a:txBody>
                  <a:tcPr/>
                </a:tc>
              </a:tr>
              <a:tr h="341054">
                <a:tc>
                  <a:txBody>
                    <a:bodyPr/>
                    <a:lstStyle/>
                    <a:p>
                      <a:pPr algn="ctr"/>
                      <a:r>
                        <a:rPr lang="en-US" sz="1600" b="1" dirty="0" smtClean="0">
                          <a:latin typeface="Calibri" panose="020F0502020204030204" pitchFamily="34" charset="0"/>
                        </a:rPr>
                        <a:t>1940</a:t>
                      </a:r>
                      <a:endParaRPr lang="en-US" sz="1600" b="1" dirty="0">
                        <a:latin typeface="Calibri" panose="020F0502020204030204" pitchFamily="34" charset="0"/>
                      </a:endParaRPr>
                    </a:p>
                  </a:txBody>
                  <a:tcPr/>
                </a:tc>
                <a:tc>
                  <a:txBody>
                    <a:bodyPr/>
                    <a:lstStyle/>
                    <a:p>
                      <a:pPr algn="ctr"/>
                      <a:r>
                        <a:rPr lang="en-US" sz="1600" b="1" dirty="0" smtClean="0">
                          <a:latin typeface="Calibri" panose="020F0502020204030204" pitchFamily="34" charset="0"/>
                        </a:rPr>
                        <a:t>58</a:t>
                      </a:r>
                      <a:endParaRPr lang="en-US" sz="1600" b="1" dirty="0">
                        <a:latin typeface="Calibri" panose="020F0502020204030204" pitchFamily="34" charset="0"/>
                      </a:endParaRPr>
                    </a:p>
                  </a:txBody>
                  <a:tcPr/>
                </a:tc>
              </a:tr>
              <a:tr h="341054">
                <a:tc>
                  <a:txBody>
                    <a:bodyPr/>
                    <a:lstStyle/>
                    <a:p>
                      <a:pPr algn="ctr"/>
                      <a:r>
                        <a:rPr lang="en-US" sz="1600" b="1" dirty="0" smtClean="0">
                          <a:latin typeface="Calibri" panose="020F0502020204030204" pitchFamily="34" charset="0"/>
                        </a:rPr>
                        <a:t>1930</a:t>
                      </a:r>
                      <a:endParaRPr lang="en-US" sz="1600" b="1" dirty="0">
                        <a:latin typeface="Calibri" panose="020F0502020204030204" pitchFamily="34" charset="0"/>
                      </a:endParaRPr>
                    </a:p>
                  </a:txBody>
                  <a:tcPr/>
                </a:tc>
                <a:tc>
                  <a:txBody>
                    <a:bodyPr/>
                    <a:lstStyle/>
                    <a:p>
                      <a:pPr algn="ctr"/>
                      <a:r>
                        <a:rPr lang="en-US" sz="1600" b="1" dirty="0" smtClean="0">
                          <a:latin typeface="Calibri" panose="020F0502020204030204" pitchFamily="34" charset="0"/>
                        </a:rPr>
                        <a:t>106</a:t>
                      </a:r>
                      <a:endParaRPr lang="en-US" sz="1600" b="1" dirty="0">
                        <a:latin typeface="Calibri" panose="020F0502020204030204" pitchFamily="34" charset="0"/>
                      </a:endParaRPr>
                    </a:p>
                  </a:txBody>
                  <a:tcPr/>
                </a:tc>
              </a:tr>
              <a:tr h="341054">
                <a:tc>
                  <a:txBody>
                    <a:bodyPr/>
                    <a:lstStyle/>
                    <a:p>
                      <a:pPr algn="ctr"/>
                      <a:r>
                        <a:rPr lang="en-US" sz="1600" b="1" dirty="0" smtClean="0">
                          <a:latin typeface="Calibri" panose="020F0502020204030204" pitchFamily="34" charset="0"/>
                        </a:rPr>
                        <a:t>1920</a:t>
                      </a:r>
                      <a:endParaRPr lang="en-US" sz="1600" b="1" dirty="0">
                        <a:latin typeface="Calibri" panose="020F0502020204030204" pitchFamily="34" charset="0"/>
                      </a:endParaRPr>
                    </a:p>
                  </a:txBody>
                  <a:tcPr/>
                </a:tc>
                <a:tc>
                  <a:txBody>
                    <a:bodyPr/>
                    <a:lstStyle/>
                    <a:p>
                      <a:pPr algn="ctr"/>
                      <a:r>
                        <a:rPr lang="en-US" sz="1600" b="1" dirty="0" smtClean="0">
                          <a:latin typeface="Calibri" panose="020F0502020204030204" pitchFamily="34" charset="0"/>
                        </a:rPr>
                        <a:t>49</a:t>
                      </a:r>
                      <a:endParaRPr lang="en-US" sz="1600" b="1" dirty="0">
                        <a:latin typeface="Calibri" panose="020F0502020204030204" pitchFamily="34" charset="0"/>
                      </a:endParaRPr>
                    </a:p>
                  </a:txBody>
                  <a:tcPr/>
                </a:tc>
              </a:tr>
              <a:tr h="341054">
                <a:tc>
                  <a:txBody>
                    <a:bodyPr/>
                    <a:lstStyle/>
                    <a:p>
                      <a:pPr algn="ctr"/>
                      <a:r>
                        <a:rPr lang="en-US" sz="1600" b="1" dirty="0" smtClean="0">
                          <a:latin typeface="Calibri" panose="020F0502020204030204" pitchFamily="34" charset="0"/>
                        </a:rPr>
                        <a:t>1910</a:t>
                      </a:r>
                      <a:endParaRPr lang="en-US" sz="1600" b="1" dirty="0">
                        <a:latin typeface="Calibri" panose="020F0502020204030204" pitchFamily="34" charset="0"/>
                      </a:endParaRPr>
                    </a:p>
                  </a:txBody>
                  <a:tcPr/>
                </a:tc>
                <a:tc>
                  <a:txBody>
                    <a:bodyPr/>
                    <a:lstStyle/>
                    <a:p>
                      <a:pPr algn="ctr"/>
                      <a:r>
                        <a:rPr lang="en-US" sz="1600" b="1" dirty="0" smtClean="0">
                          <a:latin typeface="Calibri" panose="020F0502020204030204" pitchFamily="34" charset="0"/>
                        </a:rPr>
                        <a:t>25</a:t>
                      </a:r>
                      <a:endParaRPr lang="en-US" sz="1600" b="1" dirty="0">
                        <a:latin typeface="Calibri" panose="020F0502020204030204" pitchFamily="34" charset="0"/>
                      </a:endParaRPr>
                    </a:p>
                  </a:txBody>
                  <a:tcPr/>
                </a:tc>
              </a:tr>
            </a:tbl>
          </a:graphicData>
        </a:graphic>
      </p:graphicFrame>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5353" t="17401" r="10144" b="7120"/>
          <a:stretch/>
        </p:blipFill>
        <p:spPr>
          <a:xfrm>
            <a:off x="0" y="1821962"/>
            <a:ext cx="6934200" cy="4731278"/>
          </a:xfrm>
          <a:prstGeom prst="rect">
            <a:avLst/>
          </a:prstGeom>
        </p:spPr>
      </p:pic>
      <p:sp>
        <p:nvSpPr>
          <p:cNvPr id="64" name="TextBox 63"/>
          <p:cNvSpPr txBox="1"/>
          <p:nvPr/>
        </p:nvSpPr>
        <p:spPr>
          <a:xfrm>
            <a:off x="2362200" y="3048000"/>
            <a:ext cx="3352800" cy="1200329"/>
          </a:xfrm>
          <a:prstGeom prst="rect">
            <a:avLst/>
          </a:prstGeom>
          <a:noFill/>
        </p:spPr>
        <p:txBody>
          <a:bodyPr wrap="square" rtlCol="0">
            <a:spAutoFit/>
          </a:bodyPr>
          <a:lstStyle/>
          <a:p>
            <a:pPr algn="ctr"/>
            <a:r>
              <a:rPr lang="en-US" sz="7200" dirty="0" smtClean="0">
                <a:solidFill>
                  <a:srgbClr val="0070C0"/>
                </a:solidFill>
                <a:effectLst>
                  <a:outerShdw blurRad="38100" dist="38100" dir="2700000" algn="tl">
                    <a:srgbClr val="000000">
                      <a:alpha val="43137"/>
                    </a:srgbClr>
                  </a:outerShdw>
                </a:effectLst>
                <a:latin typeface="Calibri" pitchFamily="34" charset="0"/>
                <a:cs typeface="Calibri" pitchFamily="34" charset="0"/>
              </a:rPr>
              <a:t>2014</a:t>
            </a:r>
            <a:endParaRPr lang="en-US" sz="7200" dirty="0">
              <a:solidFill>
                <a:srgbClr val="0070C0"/>
              </a:solidFill>
              <a:effectLst>
                <a:outerShdw blurRad="38100" dist="38100" dir="2700000" algn="tl">
                  <a:srgbClr val="000000">
                    <a:alpha val="43137"/>
                  </a:srgbClr>
                </a:outerShdw>
              </a:effectLst>
              <a:latin typeface="Calibri" pitchFamily="34" charset="0"/>
              <a:cs typeface="Calibri" pitchFamily="34" charset="0"/>
            </a:endParaRPr>
          </a:p>
        </p:txBody>
      </p:sp>
    </p:spTree>
    <p:extLst>
      <p:ext uri="{BB962C8B-B14F-4D97-AF65-F5344CB8AC3E}">
        <p14:creationId xmlns:p14="http://schemas.microsoft.com/office/powerpoint/2010/main" val="20682491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Advocacy</a:t>
            </a:r>
            <a:endParaRPr lang="en-US" dirty="0"/>
          </a:p>
        </p:txBody>
      </p:sp>
      <p:sp>
        <p:nvSpPr>
          <p:cNvPr id="2" name="Content Placeholder 1"/>
          <p:cNvSpPr>
            <a:spLocks noGrp="1"/>
          </p:cNvSpPr>
          <p:nvPr>
            <p:ph idx="1"/>
          </p:nvPr>
        </p:nvSpPr>
        <p:spPr/>
        <p:txBody>
          <a:bodyPr>
            <a:normAutofit fontScale="85000" lnSpcReduction="10000"/>
          </a:bodyPr>
          <a:lstStyle/>
          <a:p>
            <a:r>
              <a:rPr lang="en-US" dirty="0" smtClean="0"/>
              <a:t>Target public and private investments strategically to create new incentives for institutions of education and their students and to support community college efforts to reclaim the American Dream.</a:t>
            </a:r>
          </a:p>
          <a:p>
            <a:endParaRPr lang="en-US" dirty="0" smtClean="0"/>
          </a:p>
          <a:p>
            <a:pPr marL="0" indent="0">
              <a:buNone/>
            </a:pPr>
            <a:r>
              <a:rPr lang="en-US" dirty="0" smtClean="0"/>
              <a:t>Examples of actions: </a:t>
            </a:r>
          </a:p>
          <a:p>
            <a:r>
              <a:rPr lang="en-US" dirty="0" smtClean="0"/>
              <a:t>Promote college completion</a:t>
            </a:r>
          </a:p>
          <a:p>
            <a:r>
              <a:rPr lang="en-US" dirty="0" smtClean="0"/>
              <a:t>Build seamless transitions across education sectors</a:t>
            </a:r>
          </a:p>
          <a:p>
            <a:r>
              <a:rPr lang="en-US" dirty="0" smtClean="0"/>
              <a:t>Connect education and jobs </a:t>
            </a:r>
          </a:p>
          <a:p>
            <a:endParaRPr lang="en-US" dirty="0"/>
          </a:p>
        </p:txBody>
      </p:sp>
    </p:spTree>
    <p:extLst>
      <p:ext uri="{BB962C8B-B14F-4D97-AF65-F5344CB8AC3E}">
        <p14:creationId xmlns:p14="http://schemas.microsoft.com/office/powerpoint/2010/main" val="29753625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Accountability</a:t>
            </a:r>
            <a:endParaRPr lang="en-US" dirty="0"/>
          </a:p>
        </p:txBody>
      </p:sp>
      <p:sp>
        <p:nvSpPr>
          <p:cNvPr id="2" name="Content Placeholder 1"/>
          <p:cNvSpPr>
            <a:spLocks noGrp="1"/>
          </p:cNvSpPr>
          <p:nvPr>
            <p:ph idx="1"/>
          </p:nvPr>
        </p:nvSpPr>
        <p:spPr/>
        <p:txBody>
          <a:bodyPr>
            <a:normAutofit fontScale="77500" lnSpcReduction="20000"/>
          </a:bodyPr>
          <a:lstStyle/>
          <a:p>
            <a:r>
              <a:rPr lang="en-US" dirty="0" smtClean="0"/>
              <a:t>Implement policies and practices that promote rigor, transparency, and accountability for results in community colleges.</a:t>
            </a:r>
          </a:p>
          <a:p>
            <a:endParaRPr lang="en-US" dirty="0" smtClean="0"/>
          </a:p>
          <a:p>
            <a:pPr marL="0" indent="0">
              <a:buNone/>
            </a:pPr>
            <a:r>
              <a:rPr lang="en-US" dirty="0" smtClean="0"/>
              <a:t>Examples of actions: </a:t>
            </a:r>
          </a:p>
          <a:p>
            <a:r>
              <a:rPr lang="en-US" dirty="0" smtClean="0"/>
              <a:t>Implement the VFA </a:t>
            </a:r>
          </a:p>
          <a:p>
            <a:r>
              <a:rPr lang="en-US" dirty="0" smtClean="0"/>
              <a:t>Encourage colleges nationwide to adopt the VFA, and promote statewide participation </a:t>
            </a:r>
          </a:p>
          <a:p>
            <a:r>
              <a:rPr lang="en-US" dirty="0" smtClean="0"/>
              <a:t>Position the VFA as the standard for measuring community college performance </a:t>
            </a:r>
          </a:p>
          <a:p>
            <a:r>
              <a:rPr lang="en-US" dirty="0" smtClean="0"/>
              <a:t>Establish an annual evaluation of the VFA’s effectiveness </a:t>
            </a:r>
            <a:endParaRPr lang="en-US" dirty="0"/>
          </a:p>
        </p:txBody>
      </p:sp>
    </p:spTree>
    <p:extLst>
      <p:ext uri="{BB962C8B-B14F-4D97-AF65-F5344CB8AC3E}">
        <p14:creationId xmlns:p14="http://schemas.microsoft.com/office/powerpoint/2010/main" val="27751369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Community College Performance</a:t>
            </a:r>
            <a:endParaRPr lang="en-US" dirty="0"/>
          </a:p>
        </p:txBody>
      </p:sp>
      <p:sp>
        <p:nvSpPr>
          <p:cNvPr id="2" name="Content Placeholder 1"/>
          <p:cNvSpPr>
            <a:spLocks noGrp="1"/>
          </p:cNvSpPr>
          <p:nvPr>
            <p:ph idx="1"/>
          </p:nvPr>
        </p:nvSpPr>
        <p:spPr/>
        <p:txBody>
          <a:bodyPr/>
          <a:lstStyle/>
          <a:p>
            <a:r>
              <a:rPr lang="en-US" dirty="0" smtClean="0"/>
              <a:t>More focus on innovation and inclusion</a:t>
            </a:r>
          </a:p>
          <a:p>
            <a:r>
              <a:rPr lang="en-US" dirty="0" smtClean="0"/>
              <a:t>Increased attention to retention</a:t>
            </a:r>
          </a:p>
          <a:p>
            <a:r>
              <a:rPr lang="en-US" dirty="0" smtClean="0"/>
              <a:t>Uptick in student success</a:t>
            </a:r>
          </a:p>
          <a:p>
            <a:r>
              <a:rPr lang="en-US" dirty="0" smtClean="0"/>
              <a:t>Accelerated developmental education</a:t>
            </a:r>
          </a:p>
          <a:p>
            <a:r>
              <a:rPr lang="en-US" dirty="0" smtClean="0"/>
              <a:t>Equal completion amongst diverse student populations</a:t>
            </a:r>
            <a:endParaRPr lang="en-US" dirty="0"/>
          </a:p>
        </p:txBody>
      </p:sp>
    </p:spTree>
    <p:extLst>
      <p:ext uri="{BB962C8B-B14F-4D97-AF65-F5344CB8AC3E}">
        <p14:creationId xmlns:p14="http://schemas.microsoft.com/office/powerpoint/2010/main" val="40515924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49930" y="457200"/>
            <a:ext cx="6858000" cy="423672"/>
          </a:xfrm>
        </p:spPr>
        <p:txBody>
          <a:bodyPr>
            <a:normAutofit fontScale="90000"/>
          </a:bodyPr>
          <a:lstStyle/>
          <a:p>
            <a:r>
              <a:rPr lang="en-US" dirty="0" smtClean="0"/>
              <a:t>The 21st Century Center</a:t>
            </a:r>
            <a:endParaRPr lang="en-US" dirty="0"/>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219199"/>
            <a:ext cx="5357461" cy="4876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22613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Trends and Issues</a:t>
            </a:r>
            <a:endParaRPr lang="en-US" dirty="0"/>
          </a:p>
        </p:txBody>
      </p:sp>
      <p:sp>
        <p:nvSpPr>
          <p:cNvPr id="2" name="Content Placeholder 1"/>
          <p:cNvSpPr>
            <a:spLocks noGrp="1"/>
          </p:cNvSpPr>
          <p:nvPr>
            <p:ph idx="1"/>
          </p:nvPr>
        </p:nvSpPr>
        <p:spPr/>
        <p:txBody>
          <a:bodyPr>
            <a:normAutofit fontScale="92500"/>
          </a:bodyPr>
          <a:lstStyle/>
          <a:p>
            <a:r>
              <a:rPr lang="en-US" smtClean="0"/>
              <a:t>College readiness and pathways</a:t>
            </a:r>
          </a:p>
          <a:p>
            <a:r>
              <a:rPr lang="en-US" smtClean="0"/>
              <a:t>Common Core State Standards</a:t>
            </a:r>
          </a:p>
          <a:p>
            <a:r>
              <a:rPr lang="en-US" smtClean="0"/>
              <a:t>Programs for veterans</a:t>
            </a:r>
          </a:p>
          <a:p>
            <a:r>
              <a:rPr lang="en-US" smtClean="0"/>
              <a:t>Developmental Education Redesign</a:t>
            </a:r>
          </a:p>
          <a:p>
            <a:r>
              <a:rPr lang="en-US" smtClean="0"/>
              <a:t>Global and International Programs</a:t>
            </a:r>
          </a:p>
          <a:p>
            <a:r>
              <a:rPr lang="en-US" smtClean="0"/>
              <a:t>Sexual Assaults on Campus</a:t>
            </a:r>
          </a:p>
          <a:p>
            <a:r>
              <a:rPr lang="en-US" smtClean="0"/>
              <a:t>Community colleges offering bachelor’s degrees</a:t>
            </a:r>
          </a:p>
          <a:p>
            <a:r>
              <a:rPr lang="en-US" smtClean="0"/>
              <a:t>Income Inequality</a:t>
            </a:r>
            <a:endParaRPr lang="en-US" dirty="0"/>
          </a:p>
        </p:txBody>
      </p:sp>
    </p:spTree>
    <p:extLst>
      <p:ext uri="{BB962C8B-B14F-4D97-AF65-F5344CB8AC3E}">
        <p14:creationId xmlns:p14="http://schemas.microsoft.com/office/powerpoint/2010/main" val="13700465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Next Big Things</a:t>
            </a:r>
            <a:endParaRPr lang="en-US" dirty="0"/>
          </a:p>
        </p:txBody>
      </p:sp>
      <p:sp>
        <p:nvSpPr>
          <p:cNvPr id="5" name="Content Placeholder 4"/>
          <p:cNvSpPr>
            <a:spLocks noGrp="1"/>
          </p:cNvSpPr>
          <p:nvPr>
            <p:ph idx="1"/>
          </p:nvPr>
        </p:nvSpPr>
        <p:spPr/>
        <p:txBody>
          <a:bodyPr/>
          <a:lstStyle/>
          <a:p>
            <a:r>
              <a:rPr lang="en-US" smtClean="0"/>
              <a:t>Intensified commitment to college completion</a:t>
            </a:r>
          </a:p>
          <a:p>
            <a:r>
              <a:rPr lang="en-US" smtClean="0"/>
              <a:t>Strengthening community college accountability</a:t>
            </a:r>
          </a:p>
          <a:p>
            <a:r>
              <a:rPr lang="en-US" smtClean="0"/>
              <a:t>Supporting work to design and implement pathways</a:t>
            </a:r>
          </a:p>
          <a:p>
            <a:r>
              <a:rPr lang="en-US" smtClean="0"/>
              <a:t>National summit on college readiness and developmental education redesign</a:t>
            </a:r>
            <a:endParaRPr lang="en-US" dirty="0" smtClean="0"/>
          </a:p>
        </p:txBody>
      </p:sp>
    </p:spTree>
    <p:extLst>
      <p:ext uri="{BB962C8B-B14F-4D97-AF65-F5344CB8AC3E}">
        <p14:creationId xmlns:p14="http://schemas.microsoft.com/office/powerpoint/2010/main" val="41924709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Next Big things continued</a:t>
            </a:r>
            <a:endParaRPr lang="en-US" dirty="0"/>
          </a:p>
        </p:txBody>
      </p:sp>
      <p:sp>
        <p:nvSpPr>
          <p:cNvPr id="2" name="Content Placeholder 1"/>
          <p:cNvSpPr>
            <a:spLocks noGrp="1"/>
          </p:cNvSpPr>
          <p:nvPr>
            <p:ph idx="1"/>
          </p:nvPr>
        </p:nvSpPr>
        <p:spPr/>
        <p:txBody>
          <a:bodyPr/>
          <a:lstStyle/>
          <a:p>
            <a:r>
              <a:rPr lang="en-US" smtClean="0"/>
              <a:t>Creating a seamless education and career system</a:t>
            </a:r>
          </a:p>
          <a:p>
            <a:r>
              <a:rPr lang="en-US" smtClean="0"/>
              <a:t>Building stackable credentials and a national credentialing system</a:t>
            </a:r>
          </a:p>
          <a:p>
            <a:r>
              <a:rPr lang="en-US" smtClean="0"/>
              <a:t>Strengthening apprenticeship opportunities</a:t>
            </a:r>
            <a:endParaRPr lang="en-US" dirty="0"/>
          </a:p>
        </p:txBody>
      </p:sp>
    </p:spTree>
    <p:extLst>
      <p:ext uri="{BB962C8B-B14F-4D97-AF65-F5344CB8AC3E}">
        <p14:creationId xmlns:p14="http://schemas.microsoft.com/office/powerpoint/2010/main" val="10752486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5" name="Rectangle 7"/>
          <p:cNvSpPr>
            <a:spLocks noChangeArrowheads="1"/>
          </p:cNvSpPr>
          <p:nvPr/>
        </p:nvSpPr>
        <p:spPr bwMode="auto">
          <a:xfrm>
            <a:off x="940555" y="1981200"/>
            <a:ext cx="7315200" cy="2562240"/>
          </a:xfrm>
          <a:prstGeom prst="rect">
            <a:avLst/>
          </a:prstGeom>
          <a:noFill/>
          <a:ln w="9525">
            <a:noFill/>
            <a:miter lim="800000"/>
            <a:headEnd/>
            <a:tailEnd/>
          </a:ln>
        </p:spPr>
        <p:txBody>
          <a:bodyPr wrap="square">
            <a:prstTxWarp prst="textNoShape">
              <a:avLst/>
            </a:prstTxWarp>
            <a:spAutoFit/>
          </a:bodyPr>
          <a:lstStyle/>
          <a:p>
            <a:pPr algn="ctr">
              <a:lnSpc>
                <a:spcPct val="80000"/>
              </a:lnSpc>
              <a:spcBef>
                <a:spcPts val="250"/>
              </a:spcBef>
              <a:buClr>
                <a:schemeClr val="tx2"/>
              </a:buClr>
              <a:buSzPct val="75000"/>
              <a:buFont typeface="Times" pitchFamily="127" charset="0"/>
              <a:buNone/>
            </a:pPr>
            <a:r>
              <a:rPr lang="en-US" sz="4000" b="1" dirty="0">
                <a:latin typeface="Calibri" panose="020F0502020204030204" pitchFamily="34" charset="0"/>
              </a:rPr>
              <a:t>Walter G. </a:t>
            </a:r>
            <a:r>
              <a:rPr lang="en-US" sz="4000" b="1" dirty="0" smtClean="0">
                <a:latin typeface="Calibri" panose="020F0502020204030204" pitchFamily="34" charset="0"/>
              </a:rPr>
              <a:t>Bumphus, Ph.D.</a:t>
            </a:r>
            <a:endParaRPr lang="en-US" sz="2900" b="1" dirty="0">
              <a:latin typeface="Calibri" panose="020F0502020204030204" pitchFamily="34" charset="0"/>
            </a:endParaRPr>
          </a:p>
          <a:p>
            <a:pPr algn="ctr">
              <a:lnSpc>
                <a:spcPct val="80000"/>
              </a:lnSpc>
              <a:spcBef>
                <a:spcPts val="250"/>
              </a:spcBef>
              <a:buClr>
                <a:schemeClr val="tx2"/>
              </a:buClr>
              <a:buSzPct val="75000"/>
              <a:buFont typeface="Times" pitchFamily="127" charset="0"/>
              <a:buNone/>
            </a:pPr>
            <a:r>
              <a:rPr lang="en-US" sz="2900" dirty="0">
                <a:latin typeface="Calibri" panose="020F0502020204030204" pitchFamily="34" charset="0"/>
                <a:cs typeface="Arial" pitchFamily="34" charset="0"/>
              </a:rPr>
              <a:t>President and CEO</a:t>
            </a:r>
          </a:p>
          <a:p>
            <a:pPr algn="ctr">
              <a:lnSpc>
                <a:spcPct val="80000"/>
              </a:lnSpc>
              <a:spcBef>
                <a:spcPts val="250"/>
              </a:spcBef>
              <a:buClr>
                <a:schemeClr val="tx2"/>
              </a:buClr>
              <a:buSzPct val="75000"/>
              <a:buFont typeface="Times" pitchFamily="127" charset="0"/>
              <a:buNone/>
            </a:pPr>
            <a:r>
              <a:rPr lang="en-US" sz="2900" dirty="0">
                <a:latin typeface="Calibri" panose="020F0502020204030204" pitchFamily="34" charset="0"/>
                <a:cs typeface="Arial" pitchFamily="34" charset="0"/>
              </a:rPr>
              <a:t>American Association of Community Colleges</a:t>
            </a:r>
          </a:p>
          <a:p>
            <a:pPr algn="ctr">
              <a:lnSpc>
                <a:spcPct val="80000"/>
              </a:lnSpc>
              <a:spcBef>
                <a:spcPts val="250"/>
              </a:spcBef>
              <a:buClr>
                <a:schemeClr val="tx2"/>
              </a:buClr>
              <a:buSzPct val="75000"/>
              <a:buFont typeface="Times" pitchFamily="127" charset="0"/>
              <a:buNone/>
            </a:pPr>
            <a:r>
              <a:rPr lang="en-US" sz="2900" dirty="0">
                <a:latin typeface="Calibri" panose="020F0502020204030204" pitchFamily="34" charset="0"/>
                <a:cs typeface="Arial" pitchFamily="34" charset="0"/>
              </a:rPr>
              <a:t>One Dupont Circle, </a:t>
            </a:r>
            <a:r>
              <a:rPr lang="en-US" sz="2900" dirty="0" smtClean="0">
                <a:latin typeface="Calibri" panose="020F0502020204030204" pitchFamily="34" charset="0"/>
                <a:cs typeface="Arial" pitchFamily="34" charset="0"/>
              </a:rPr>
              <a:t>NW, Suite </a:t>
            </a:r>
            <a:r>
              <a:rPr lang="en-US" sz="2900" dirty="0">
                <a:latin typeface="Calibri" panose="020F0502020204030204" pitchFamily="34" charset="0"/>
                <a:cs typeface="Arial" pitchFamily="34" charset="0"/>
              </a:rPr>
              <a:t>410</a:t>
            </a:r>
          </a:p>
          <a:p>
            <a:pPr algn="ctr">
              <a:lnSpc>
                <a:spcPct val="80000"/>
              </a:lnSpc>
              <a:spcBef>
                <a:spcPts val="250"/>
              </a:spcBef>
              <a:buClr>
                <a:schemeClr val="tx2"/>
              </a:buClr>
              <a:buSzPct val="75000"/>
              <a:buFont typeface="Times" pitchFamily="127" charset="0"/>
              <a:buNone/>
            </a:pPr>
            <a:r>
              <a:rPr lang="en-US" sz="2900" dirty="0">
                <a:latin typeface="Calibri" panose="020F0502020204030204" pitchFamily="34" charset="0"/>
                <a:cs typeface="Arial" pitchFamily="34" charset="0"/>
              </a:rPr>
              <a:t>Washington, DC 20036</a:t>
            </a:r>
          </a:p>
          <a:p>
            <a:pPr algn="ctr">
              <a:lnSpc>
                <a:spcPct val="80000"/>
              </a:lnSpc>
              <a:spcBef>
                <a:spcPts val="250"/>
              </a:spcBef>
              <a:buClr>
                <a:schemeClr val="tx2"/>
              </a:buClr>
              <a:buSzPct val="75000"/>
              <a:buFont typeface="Times" pitchFamily="127" charset="0"/>
              <a:buNone/>
            </a:pPr>
            <a:endParaRPr lang="en-US" sz="2900" dirty="0">
              <a:latin typeface="+mj-lt"/>
              <a:cs typeface="Arial" pitchFamily="34" charset="0"/>
            </a:endParaRPr>
          </a:p>
        </p:txBody>
      </p:sp>
      <p:sp>
        <p:nvSpPr>
          <p:cNvPr id="4" name="TextBox 3"/>
          <p:cNvSpPr txBox="1"/>
          <p:nvPr/>
        </p:nvSpPr>
        <p:spPr>
          <a:xfrm>
            <a:off x="2578855" y="4117939"/>
            <a:ext cx="4038600" cy="851002"/>
          </a:xfrm>
          <a:prstGeom prst="rect">
            <a:avLst/>
          </a:prstGeom>
          <a:noFill/>
        </p:spPr>
        <p:txBody>
          <a:bodyPr wrap="square" rtlCol="0">
            <a:spAutoFit/>
          </a:bodyPr>
          <a:lstStyle/>
          <a:p>
            <a:pPr algn="ctr">
              <a:lnSpc>
                <a:spcPct val="80000"/>
              </a:lnSpc>
              <a:spcBef>
                <a:spcPts val="250"/>
              </a:spcBef>
              <a:buClr>
                <a:schemeClr val="tx2"/>
              </a:buClr>
              <a:buSzPct val="75000"/>
              <a:buFont typeface="Times" pitchFamily="127" charset="0"/>
              <a:buNone/>
            </a:pPr>
            <a:r>
              <a:rPr lang="en-US" dirty="0" smtClean="0">
                <a:latin typeface="Arial" pitchFamily="34" charset="0"/>
                <a:cs typeface="Arial" pitchFamily="34" charset="0"/>
              </a:rPr>
              <a:t>202.728.0200, Ext. 238</a:t>
            </a:r>
          </a:p>
          <a:p>
            <a:pPr algn="ctr">
              <a:lnSpc>
                <a:spcPct val="80000"/>
              </a:lnSpc>
              <a:spcBef>
                <a:spcPts val="250"/>
              </a:spcBef>
              <a:buClr>
                <a:schemeClr val="tx2"/>
              </a:buClr>
              <a:buSzPct val="75000"/>
              <a:buFont typeface="Times" pitchFamily="127" charset="0"/>
              <a:buNone/>
            </a:pPr>
            <a:r>
              <a:rPr lang="en-US" dirty="0" smtClean="0">
                <a:latin typeface="Arial" pitchFamily="34" charset="0"/>
                <a:cs typeface="Arial" pitchFamily="34" charset="0"/>
                <a:hlinkClick r:id="rId3"/>
              </a:rPr>
              <a:t>http://www.aacc.nche.edu</a:t>
            </a:r>
            <a:r>
              <a:rPr lang="en-US" dirty="0" smtClean="0">
                <a:latin typeface="Arial" pitchFamily="34" charset="0"/>
                <a:cs typeface="Arial" pitchFamily="34" charset="0"/>
              </a:rPr>
              <a:t> </a:t>
            </a:r>
          </a:p>
          <a:p>
            <a:endParaRPr lang="en-US" dirty="0"/>
          </a:p>
        </p:txBody>
      </p:sp>
    </p:spTree>
    <p:extLst>
      <p:ext uri="{BB962C8B-B14F-4D97-AF65-F5344CB8AC3E}">
        <p14:creationId xmlns:p14="http://schemas.microsoft.com/office/powerpoint/2010/main" val="31677266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America’s more than 1100 Community Colleges Educate</a:t>
            </a:r>
            <a:endParaRPr lang="en-US" dirty="0"/>
          </a:p>
        </p:txBody>
      </p:sp>
      <p:sp>
        <p:nvSpPr>
          <p:cNvPr id="7" name="Content Placeholder 6"/>
          <p:cNvSpPr>
            <a:spLocks noGrp="1"/>
          </p:cNvSpPr>
          <p:nvPr>
            <p:ph idx="1"/>
          </p:nvPr>
        </p:nvSpPr>
        <p:spPr/>
        <p:txBody>
          <a:bodyPr>
            <a:normAutofit/>
          </a:bodyPr>
          <a:lstStyle/>
          <a:p>
            <a:r>
              <a:rPr lang="en-US" sz="2800" dirty="0" smtClean="0"/>
              <a:t>46% of all U.S. undergraduates</a:t>
            </a:r>
          </a:p>
          <a:p>
            <a:r>
              <a:rPr lang="en-US" sz="2800" dirty="0" smtClean="0"/>
              <a:t>50% of new nurses and the majority of health care workers</a:t>
            </a:r>
          </a:p>
          <a:p>
            <a:r>
              <a:rPr lang="en-US" sz="2800" dirty="0" smtClean="0"/>
              <a:t>80% of credentialed first responders including firefighters, EMTs, and law enforcement officers</a:t>
            </a:r>
          </a:p>
          <a:p>
            <a:r>
              <a:rPr lang="en-US" sz="2800" dirty="0" smtClean="0"/>
              <a:t>More than 50% of minority undergraduates</a:t>
            </a:r>
          </a:p>
          <a:p>
            <a:r>
              <a:rPr lang="en-US" sz="2800" dirty="0" smtClean="0"/>
              <a:t>57% of adult learners 40 to 65 years of age</a:t>
            </a:r>
          </a:p>
        </p:txBody>
      </p:sp>
    </p:spTree>
    <p:extLst>
      <p:ext uri="{BB962C8B-B14F-4D97-AF65-F5344CB8AC3E}">
        <p14:creationId xmlns:p14="http://schemas.microsoft.com/office/powerpoint/2010/main" val="22653858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sz="3600" b="1" dirty="0" smtClean="0"/>
              <a:t>12.7 Million Total Enrollment </a:t>
            </a:r>
            <a:br>
              <a:rPr lang="en-US" sz="3600" b="1" dirty="0" smtClean="0"/>
            </a:br>
            <a:r>
              <a:rPr lang="en-US" sz="3600" b="1" dirty="0" smtClean="0"/>
              <a:t>(Fall 2012)</a:t>
            </a:r>
            <a:endParaRPr lang="en-US" sz="3600" b="1" dirty="0"/>
          </a:p>
        </p:txBody>
      </p:sp>
      <p:sp>
        <p:nvSpPr>
          <p:cNvPr id="12" name="TextBox 11"/>
          <p:cNvSpPr txBox="1"/>
          <p:nvPr/>
        </p:nvSpPr>
        <p:spPr>
          <a:xfrm>
            <a:off x="762000" y="6248400"/>
            <a:ext cx="7848600" cy="230832"/>
          </a:xfrm>
          <a:prstGeom prst="rect">
            <a:avLst/>
          </a:prstGeom>
          <a:noFill/>
        </p:spPr>
        <p:txBody>
          <a:bodyPr wrap="square" rtlCol="0">
            <a:spAutoFit/>
          </a:bodyPr>
          <a:lstStyle/>
          <a:p>
            <a:r>
              <a:rPr lang="en-US" sz="900" dirty="0"/>
              <a:t>Source: (</a:t>
            </a:r>
            <a:r>
              <a:rPr lang="en-US" sz="900" dirty="0" smtClean="0"/>
              <a:t>2012). </a:t>
            </a:r>
            <a:r>
              <a:rPr lang="en-US" sz="900" dirty="0"/>
              <a:t>AACC analysis of Integrated Postsecondary Education Data System of Fall </a:t>
            </a:r>
            <a:r>
              <a:rPr lang="en-US" sz="900" dirty="0" smtClean="0"/>
              <a:t>2012  </a:t>
            </a:r>
            <a:r>
              <a:rPr lang="en-US" sz="900" dirty="0"/>
              <a:t>Survey data file and AACC membership </a:t>
            </a:r>
            <a:r>
              <a:rPr lang="en-US" sz="900" dirty="0" smtClean="0"/>
              <a:t>database</a:t>
            </a:r>
            <a:r>
              <a:rPr lang="en-US" sz="900" dirty="0"/>
              <a:t>. </a:t>
            </a:r>
          </a:p>
        </p:txBody>
      </p:sp>
      <p:pic>
        <p:nvPicPr>
          <p:cNvPr id="1026" name="Picture 2" descr="C:\Users\aroyal\Desktop\Presentation2_Page_3.jpg"/>
          <p:cNvPicPr>
            <a:picLocks noChangeAspect="1" noChangeArrowheads="1"/>
          </p:cNvPicPr>
          <p:nvPr/>
        </p:nvPicPr>
        <p:blipFill rotWithShape="1">
          <a:blip r:embed="rId2">
            <a:extLst>
              <a:ext uri="{28A0092B-C50C-407E-A947-70E740481C1C}">
                <a14:useLocalDpi xmlns:a14="http://schemas.microsoft.com/office/drawing/2010/main" val="0"/>
              </a:ext>
            </a:extLst>
          </a:blip>
          <a:srcRect t="22928"/>
          <a:stretch/>
        </p:blipFill>
        <p:spPr bwMode="auto">
          <a:xfrm>
            <a:off x="0" y="1572426"/>
            <a:ext cx="9144000" cy="5285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15274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752600"/>
            <a:ext cx="7772400" cy="2743199"/>
          </a:xfrm>
        </p:spPr>
        <p:txBody>
          <a:bodyPr>
            <a:normAutofit fontScale="90000"/>
          </a:bodyPr>
          <a:lstStyle/>
          <a:p>
            <a:r>
              <a:rPr lang="en-US" sz="3600" b="1" dirty="0" smtClean="0"/>
              <a:t>“This is THE Camelot moment for community colleges – this brief shining moment in time, where the promise of the future that community colleges can provide for the nation’s citizenry has been realized.” </a:t>
            </a:r>
            <a:r>
              <a:rPr lang="en-US" sz="2700" b="1" dirty="0" smtClean="0"/>
              <a:t/>
            </a:r>
            <a:br>
              <a:rPr lang="en-US" sz="2700" b="1" dirty="0" smtClean="0"/>
            </a:br>
            <a:r>
              <a:rPr lang="en-US" sz="2700" b="1" dirty="0" smtClean="0"/>
              <a:t/>
            </a:r>
            <a:br>
              <a:rPr lang="en-US" sz="2700" b="1" dirty="0" smtClean="0"/>
            </a:br>
            <a:r>
              <a:rPr lang="en-US" sz="2700" b="1" dirty="0" smtClean="0"/>
              <a:t>				</a:t>
            </a:r>
            <a:r>
              <a:rPr lang="en-US" sz="3100" b="0" dirty="0" smtClean="0"/>
              <a:t>~ Walter G. Bumphus</a:t>
            </a:r>
            <a:endParaRPr lang="en-US" sz="4900" b="0" dirty="0"/>
          </a:p>
        </p:txBody>
      </p:sp>
    </p:spTree>
    <p:extLst>
      <p:ext uri="{BB962C8B-B14F-4D97-AF65-F5344CB8AC3E}">
        <p14:creationId xmlns:p14="http://schemas.microsoft.com/office/powerpoint/2010/main" val="31796904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b="1" dirty="0" smtClean="0"/>
              <a:t>A bit of good news on retention and persistence</a:t>
            </a:r>
            <a:endParaRPr lang="en-US" b="1" dirty="0"/>
          </a:p>
        </p:txBody>
      </p:sp>
    </p:spTree>
    <p:extLst>
      <p:ext uri="{BB962C8B-B14F-4D97-AF65-F5344CB8AC3E}">
        <p14:creationId xmlns:p14="http://schemas.microsoft.com/office/powerpoint/2010/main" val="42229890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2825671598"/>
              </p:ext>
            </p:extLst>
          </p:nvPr>
        </p:nvGraphicFramePr>
        <p:xfrm>
          <a:off x="3581400" y="3429000"/>
          <a:ext cx="4724400" cy="32004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427264" y="4267200"/>
            <a:ext cx="2862944" cy="923330"/>
          </a:xfrm>
          <a:prstGeom prst="rect">
            <a:avLst/>
          </a:prstGeom>
          <a:noFill/>
        </p:spPr>
        <p:txBody>
          <a:bodyPr wrap="square" rtlCol="0">
            <a:spAutoFit/>
          </a:bodyPr>
          <a:lstStyle/>
          <a:p>
            <a:r>
              <a:rPr lang="en-US" b="1" dirty="0" smtClean="0">
                <a:latin typeface="Calibri" panose="020F0502020204030204" pitchFamily="34" charset="0"/>
              </a:rPr>
              <a:t>Number of Associate degrees increased by more than 55,000 (8.2 percent)</a:t>
            </a:r>
            <a:endParaRPr lang="en-US" b="1" dirty="0">
              <a:latin typeface="Calibri" panose="020F0502020204030204" pitchFamily="34" charset="0"/>
            </a:endParaRPr>
          </a:p>
        </p:txBody>
      </p:sp>
      <p:sp>
        <p:nvSpPr>
          <p:cNvPr id="7" name="TextBox 6"/>
          <p:cNvSpPr txBox="1"/>
          <p:nvPr/>
        </p:nvSpPr>
        <p:spPr>
          <a:xfrm>
            <a:off x="5715000" y="959346"/>
            <a:ext cx="2667000" cy="923330"/>
          </a:xfrm>
          <a:prstGeom prst="rect">
            <a:avLst/>
          </a:prstGeom>
          <a:noFill/>
        </p:spPr>
        <p:txBody>
          <a:bodyPr wrap="square" rtlCol="0">
            <a:spAutoFit/>
          </a:bodyPr>
          <a:lstStyle/>
          <a:p>
            <a:r>
              <a:rPr lang="en-US" b="1" dirty="0" smtClean="0">
                <a:latin typeface="Calibri" panose="020F0502020204030204" pitchFamily="34" charset="0"/>
              </a:rPr>
              <a:t>Number of Certificates increased by more than 40,000 (9.8 percent)</a:t>
            </a:r>
            <a:endParaRPr lang="en-US" b="1" dirty="0">
              <a:latin typeface="Calibri" panose="020F0502020204030204" pitchFamily="34" charset="0"/>
            </a:endParaRPr>
          </a:p>
        </p:txBody>
      </p:sp>
      <p:graphicFrame>
        <p:nvGraphicFramePr>
          <p:cNvPr id="8" name="Chart 7"/>
          <p:cNvGraphicFramePr>
            <a:graphicFrameLocks/>
          </p:cNvGraphicFramePr>
          <p:nvPr>
            <p:extLst>
              <p:ext uri="{D42A27DB-BD31-4B8C-83A1-F6EECF244321}">
                <p14:modId xmlns:p14="http://schemas.microsoft.com/office/powerpoint/2010/main" val="2516745835"/>
              </p:ext>
            </p:extLst>
          </p:nvPr>
        </p:nvGraphicFramePr>
        <p:xfrm>
          <a:off x="381000" y="609600"/>
          <a:ext cx="466725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293349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Best of Times for Community Colleges</a:t>
            </a:r>
            <a:endParaRPr lang="en-US" dirty="0"/>
          </a:p>
        </p:txBody>
      </p:sp>
      <p:sp>
        <p:nvSpPr>
          <p:cNvPr id="2" name="Content Placeholder 1"/>
          <p:cNvSpPr>
            <a:spLocks noGrp="1"/>
          </p:cNvSpPr>
          <p:nvPr>
            <p:ph idx="1"/>
          </p:nvPr>
        </p:nvSpPr>
        <p:spPr/>
        <p:txBody>
          <a:bodyPr/>
          <a:lstStyle/>
          <a:p>
            <a:r>
              <a:rPr lang="en-US" dirty="0" smtClean="0"/>
              <a:t>Increased presence in the spotlight</a:t>
            </a:r>
          </a:p>
          <a:p>
            <a:pPr lvl="1"/>
            <a:r>
              <a:rPr lang="en-US" dirty="0" smtClean="0"/>
              <a:t>The White House Summits on Community Colleges and College Opportunity</a:t>
            </a:r>
          </a:p>
          <a:p>
            <a:pPr lvl="1"/>
            <a:r>
              <a:rPr lang="en-US" dirty="0" smtClean="0"/>
              <a:t>Prominent role in workforce training and economic development</a:t>
            </a:r>
          </a:p>
          <a:p>
            <a:pPr lvl="1"/>
            <a:r>
              <a:rPr lang="en-US" dirty="0" smtClean="0"/>
              <a:t>College affordability</a:t>
            </a:r>
          </a:p>
          <a:p>
            <a:pPr lvl="1"/>
            <a:r>
              <a:rPr lang="en-US" dirty="0" smtClean="0"/>
              <a:t>College readiness</a:t>
            </a:r>
          </a:p>
          <a:p>
            <a:pPr lvl="1"/>
            <a:r>
              <a:rPr lang="en-US" dirty="0" smtClean="0"/>
              <a:t>Transfer</a:t>
            </a:r>
          </a:p>
        </p:txBody>
      </p:sp>
    </p:spTree>
    <p:extLst>
      <p:ext uri="{BB962C8B-B14F-4D97-AF65-F5344CB8AC3E}">
        <p14:creationId xmlns:p14="http://schemas.microsoft.com/office/powerpoint/2010/main" val="22727446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183880" cy="1051560"/>
          </a:xfrm>
        </p:spPr>
        <p:txBody>
          <a:bodyPr>
            <a:normAutofit/>
          </a:bodyPr>
          <a:lstStyle/>
          <a:p>
            <a:r>
              <a:rPr lang="en-US" dirty="0" smtClean="0"/>
              <a:t>AACC’s Three Pronged Approach</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4099701"/>
              </p:ext>
            </p:extLst>
          </p:nvPr>
        </p:nvGraphicFramePr>
        <p:xfrm>
          <a:off x="533400" y="3124200"/>
          <a:ext cx="7848600" cy="3352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2" descr="C:\Users\aroyal\AppData\Local\Microsoft\Windows\Temporary Internet Files\Content.Outlook\XZ4KXXT5\EmpoweringHiResCover (2).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77000" y="2291562"/>
            <a:ext cx="1143000" cy="147891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21 cent.jpg"/>
          <p:cNvPicPr>
            <a:picLocks noChangeAspect="1"/>
          </p:cNvPicPr>
          <p:nvPr/>
        </p:nvPicPr>
        <p:blipFill>
          <a:blip r:embed="rId9" cstate="print"/>
          <a:srcRect l="1316" t="4234" b="4732"/>
          <a:stretch>
            <a:fillRect/>
          </a:stretch>
        </p:blipFill>
        <p:spPr>
          <a:xfrm>
            <a:off x="3733800" y="2335481"/>
            <a:ext cx="1219200" cy="1455469"/>
          </a:xfrm>
          <a:prstGeom prst="rect">
            <a:avLst/>
          </a:prstGeom>
          <a:ln>
            <a:solidFill>
              <a:schemeClr val="bg1">
                <a:lumMod val="85000"/>
              </a:schemeClr>
            </a:solidFill>
          </a:ln>
          <a:effectLst>
            <a:outerShdw blurRad="292100" dist="139700" dir="2700000" algn="tl" rotWithShape="0">
              <a:schemeClr val="bg1">
                <a:alpha val="65000"/>
              </a:schemeClr>
            </a:outerShdw>
          </a:effectLst>
        </p:spPr>
      </p:pic>
      <p:pic>
        <p:nvPicPr>
          <p:cNvPr id="3" name="Picture 2"/>
          <p:cNvPicPr>
            <a:picLocks noChangeAspect="1"/>
          </p:cNvPicPr>
          <p:nvPr/>
        </p:nvPicPr>
        <p:blipFill rotWithShape="1">
          <a:blip r:embed="rId10" cstate="print">
            <a:extLst>
              <a:ext uri="{28A0092B-C50C-407E-A947-70E740481C1C}">
                <a14:useLocalDpi xmlns:a14="http://schemas.microsoft.com/office/drawing/2010/main" val="0"/>
              </a:ext>
            </a:extLst>
          </a:blip>
          <a:srcRect l="1783" t="7363"/>
          <a:stretch/>
        </p:blipFill>
        <p:spPr>
          <a:xfrm>
            <a:off x="1238784" y="2228848"/>
            <a:ext cx="1295400" cy="1581152"/>
          </a:xfrm>
          <a:prstGeom prst="rect">
            <a:avLst/>
          </a:prstGeom>
        </p:spPr>
      </p:pic>
    </p:spTree>
    <p:extLst>
      <p:ext uri="{BB962C8B-B14F-4D97-AF65-F5344CB8AC3E}">
        <p14:creationId xmlns:p14="http://schemas.microsoft.com/office/powerpoint/2010/main" val="26551149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333</TotalTime>
  <Words>1153</Words>
  <Application>Microsoft Office PowerPoint</Application>
  <PresentationFormat>On-screen Show (4:3)</PresentationFormat>
  <Paragraphs>179</Paragraphs>
  <Slides>27</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Times</vt:lpstr>
      <vt:lpstr>Office Theme</vt:lpstr>
      <vt:lpstr>21st Century Implementation and the Next Big Things</vt:lpstr>
      <vt:lpstr>Community Colleges Growth by Decade</vt:lpstr>
      <vt:lpstr>America’s more than 1100 Community Colleges Educate</vt:lpstr>
      <vt:lpstr>12.7 Million Total Enrollment  (Fall 2012)</vt:lpstr>
      <vt:lpstr>“This is THE Camelot moment for community colleges – this brief shining moment in time, where the promise of the future that community colleges can provide for the nation’s citizenry has been realized.”       ~ Walter G. Bumphus</vt:lpstr>
      <vt:lpstr>A bit of good news on retention and persistence</vt:lpstr>
      <vt:lpstr>PowerPoint Presentation</vt:lpstr>
      <vt:lpstr>Best of Times for Community Colleges</vt:lpstr>
      <vt:lpstr>AACC’s Three Pronged Approach</vt:lpstr>
      <vt:lpstr>Faculty and Staff Engagement is essential to improving student outcomes</vt:lpstr>
      <vt:lpstr>Faculty and Staff Engagement continued</vt:lpstr>
      <vt:lpstr>7 Recommendations address the     Three</vt:lpstr>
      <vt:lpstr>In order to serve the 21st Century student we must move from…to</vt:lpstr>
      <vt:lpstr>The Implementation Guide</vt:lpstr>
      <vt:lpstr>Increase Completion Rates by 50%</vt:lpstr>
      <vt:lpstr>Dramatically improve college readiness</vt:lpstr>
      <vt:lpstr>Close the American Skills Gap</vt:lpstr>
      <vt:lpstr>Refocus and Redefine</vt:lpstr>
      <vt:lpstr>Collaborative Support Structures</vt:lpstr>
      <vt:lpstr>Advocacy</vt:lpstr>
      <vt:lpstr>Accountability</vt:lpstr>
      <vt:lpstr>Community College Performance</vt:lpstr>
      <vt:lpstr>The 21st Century Center</vt:lpstr>
      <vt:lpstr>Trends and Issues</vt:lpstr>
      <vt:lpstr>Next Big Things</vt:lpstr>
      <vt:lpstr>Next Big things continued</vt:lpstr>
      <vt:lpstr>PowerPoint Presentation</vt:lpstr>
    </vt:vector>
  </TitlesOfParts>
  <Company>AACC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Reclaiming the American Dream: The national agenda</dc:title>
  <dc:creator>ANGEL ROYAL</dc:creator>
  <cp:lastModifiedBy>Grigsby, Lindle</cp:lastModifiedBy>
  <cp:revision>11</cp:revision>
  <cp:lastPrinted>2014-10-03T16:43:32Z</cp:lastPrinted>
  <dcterms:created xsi:type="dcterms:W3CDTF">2014-09-26T18:15:58Z</dcterms:created>
  <dcterms:modified xsi:type="dcterms:W3CDTF">2014-10-09T14:54:28Z</dcterms:modified>
</cp:coreProperties>
</file>