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463" r:id="rId2"/>
    <p:sldId id="431" r:id="rId3"/>
    <p:sldId id="432" r:id="rId4"/>
    <p:sldId id="439" r:id="rId5"/>
    <p:sldId id="440" r:id="rId6"/>
    <p:sldId id="441" r:id="rId7"/>
    <p:sldId id="442" r:id="rId8"/>
    <p:sldId id="443" r:id="rId9"/>
    <p:sldId id="461" r:id="rId10"/>
    <p:sldId id="276" r:id="rId11"/>
    <p:sldId id="275" r:id="rId12"/>
    <p:sldId id="278" r:id="rId13"/>
    <p:sldId id="392" r:id="rId14"/>
    <p:sldId id="393" r:id="rId15"/>
    <p:sldId id="394" r:id="rId16"/>
    <p:sldId id="396" r:id="rId17"/>
    <p:sldId id="444" r:id="rId18"/>
    <p:sldId id="400" r:id="rId19"/>
    <p:sldId id="401" r:id="rId20"/>
    <p:sldId id="402" r:id="rId21"/>
    <p:sldId id="403" r:id="rId22"/>
    <p:sldId id="428" r:id="rId23"/>
    <p:sldId id="445" r:id="rId24"/>
    <p:sldId id="405" r:id="rId25"/>
    <p:sldId id="425" r:id="rId26"/>
    <p:sldId id="406" r:id="rId27"/>
    <p:sldId id="407" r:id="rId28"/>
    <p:sldId id="409" r:id="rId29"/>
    <p:sldId id="446" r:id="rId30"/>
    <p:sldId id="412" r:id="rId31"/>
    <p:sldId id="413" r:id="rId32"/>
    <p:sldId id="414" r:id="rId33"/>
    <p:sldId id="417" r:id="rId34"/>
    <p:sldId id="447" r:id="rId35"/>
    <p:sldId id="418" r:id="rId36"/>
    <p:sldId id="419" r:id="rId37"/>
    <p:sldId id="420" r:id="rId38"/>
    <p:sldId id="421" r:id="rId39"/>
    <p:sldId id="423" r:id="rId40"/>
    <p:sldId id="436" r:id="rId41"/>
    <p:sldId id="460" r:id="rId4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yner, Josh" initials="WJ" lastIdx="5" clrIdx="0"/>
  <p:cmAuthor id="1" name="Keith" initials="K" lastIdx="2" clrIdx="1"/>
  <p:cmAuthor id="2" name="Linda Perlstein" initials="" lastIdx="10" clrIdx="2"/>
  <p:cmAuthor id="3" name="Bridget DeSimone" initials="BD" lastIdx="6" clrIdx="3"/>
  <p:cmAuthor id="4" name="Arsenault, Leigh" initials="AL"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4A0"/>
    <a:srgbClr val="91E5B3"/>
    <a:srgbClr val="9CFAC5"/>
    <a:srgbClr val="72CDF4"/>
    <a:srgbClr val="99D625"/>
    <a:srgbClr val="FFE200"/>
    <a:srgbClr val="FFB700"/>
    <a:srgbClr val="F18C8D"/>
    <a:srgbClr val="A67291"/>
    <a:srgbClr val="D94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88011" autoAdjust="0"/>
  </p:normalViewPr>
  <p:slideViewPr>
    <p:cSldViewPr snapToGrid="0">
      <p:cViewPr>
        <p:scale>
          <a:sx n="71" d="100"/>
          <a:sy n="71" d="100"/>
        </p:scale>
        <p:origin x="-780" y="156"/>
      </p:cViewPr>
      <p:guideLst>
        <p:guide orient="horz" pos="2160"/>
        <p:guide pos="2880"/>
      </p:guideLst>
    </p:cSldViewPr>
  </p:slideViewPr>
  <p:outlineViewPr>
    <p:cViewPr>
      <p:scale>
        <a:sx n="33" d="100"/>
        <a:sy n="33" d="100"/>
      </p:scale>
      <p:origin x="0" y="3206"/>
    </p:cViewPr>
  </p:outlineViewPr>
  <p:notesTextViewPr>
    <p:cViewPr>
      <p:scale>
        <a:sx n="1" d="1"/>
        <a:sy n="1" d="1"/>
      </p:scale>
      <p:origin x="0" y="0"/>
    </p:cViewPr>
  </p:notesTextViewPr>
  <p:notesViewPr>
    <p:cSldViewPr>
      <p:cViewPr varScale="1">
        <p:scale>
          <a:sx n="84" d="100"/>
          <a:sy n="84" d="100"/>
        </p:scale>
        <p:origin x="-1884"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ith\Dropbox\AI-CC\30%20-%2011x17%20Tabloid%20--%20Aspen%20Prize%20Top%2010%202012%20with%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hannonryan:Library:Caches:TemporaryItems:Change%20in%20Awards%20Over%20Five%20Years%2020140618%5b1%5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eith\Dropbox\AI-CC\30%20-%2011x17%20Tabloid%20--%20Aspen%20Prize%20Top%2010%202012%20with%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eith\Dropbox\AI-CC\30%20-%2011x17%20Tabloid%20--%20Aspen%20Prize%20Top%2010%202012%20with%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eith\Dropbox\AI-CC\30%20-%2011x17%20Tabloid%20--%20Aspen%20Prize%20Top%2010%202012%20with%20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eith\Dropbox\AI-CC\30%20-%2011x17%20Tabloid%20--%20Aspen%20Prize%20Top%2010%202012%20with%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eith\Dropbox\AI-CC\30%20-%2011x17%20Tabloid%20--%20Aspen%20Prize%20Top%2010%202012%20with%20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eith\Dropbox\AI-CC\30%20-%2011x17%20Tabloid%20--%20Aspen%20Prize%20Top%2010%202012%20with%20cha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eith\Dropbox\AI-CC\30%20-%2011x17%20Tabloid%20--%20Aspen%20Prize%20Top%2010%202012%20with%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9003436426117E-2"/>
          <c:y val="6.9669827191660705E-2"/>
          <c:w val="0.96219931271477699"/>
          <c:h val="0.79794053257631603"/>
        </c:manualLayout>
      </c:layout>
      <c:barChart>
        <c:barDir val="col"/>
        <c:grouping val="clustered"/>
        <c:varyColors val="0"/>
        <c:ser>
          <c:idx val="0"/>
          <c:order val="0"/>
          <c:spPr>
            <a:ln>
              <a:noFill/>
            </a:ln>
          </c:spPr>
          <c:invertIfNegative val="0"/>
          <c:dPt>
            <c:idx val="0"/>
            <c:invertIfNegative val="0"/>
            <c:bubble3D val="0"/>
            <c:spPr>
              <a:solidFill>
                <a:schemeClr val="tx2">
                  <a:lumMod val="20000"/>
                  <a:lumOff val="80000"/>
                </a:schemeClr>
              </a:solidFill>
              <a:ln>
                <a:noFill/>
              </a:ln>
            </c:spPr>
          </c:dPt>
          <c:dPt>
            <c:idx val="1"/>
            <c:invertIfNegative val="0"/>
            <c:bubble3D val="0"/>
            <c:spPr>
              <a:solidFill>
                <a:schemeClr val="tx2">
                  <a:lumMod val="60000"/>
                  <a:lumOff val="40000"/>
                </a:schemeClr>
              </a:solidFill>
              <a:ln w="12700">
                <a:noFill/>
              </a:ln>
            </c:spPr>
          </c:dPt>
          <c:dPt>
            <c:idx val="2"/>
            <c:invertIfNegative val="0"/>
            <c:bubble3D val="0"/>
            <c:spPr>
              <a:solidFill>
                <a:schemeClr val="tx2"/>
              </a:solidFill>
              <a:ln>
                <a:noFill/>
              </a:ln>
            </c:spPr>
          </c:dPt>
          <c:dLbls>
            <c:dLbl>
              <c:idx val="0"/>
              <c:layout/>
              <c:tx>
                <c:rich>
                  <a:bodyPr/>
                  <a:lstStyle/>
                  <a:p>
                    <a:r>
                      <a:rPr lang="en-US" sz="1400" b="1" dirty="0">
                        <a:solidFill>
                          <a:srgbClr val="000000"/>
                        </a:solidFill>
                        <a:latin typeface="Rockwell"/>
                        <a:cs typeface="Rockwell"/>
                      </a:rPr>
                      <a:t>40%</a:t>
                    </a:r>
                    <a:endParaRPr lang="en-US" b="1" dirty="0"/>
                  </a:p>
                </c:rich>
              </c:tx>
              <c:dLblPos val="outEnd"/>
              <c:showLegendKey val="0"/>
              <c:showVal val="1"/>
              <c:showCatName val="0"/>
              <c:showSerName val="0"/>
              <c:showPercent val="0"/>
              <c:showBubbleSize val="0"/>
            </c:dLbl>
            <c:dLbl>
              <c:idx val="1"/>
              <c:spPr/>
              <c:txPr>
                <a:bodyPr/>
                <a:lstStyle/>
                <a:p>
                  <a:pPr>
                    <a:defRPr sz="1400" b="1">
                      <a:solidFill>
                        <a:srgbClr val="000000"/>
                      </a:solidFill>
                      <a:latin typeface="Rockwell"/>
                      <a:cs typeface="Rockwell"/>
                    </a:defRPr>
                  </a:pPr>
                  <a:endParaRPr lang="en-US"/>
                </a:p>
              </c:txPr>
              <c:dLblPos val="outEnd"/>
              <c:showLegendKey val="0"/>
              <c:showVal val="1"/>
              <c:showCatName val="0"/>
              <c:showSerName val="0"/>
              <c:showPercent val="0"/>
              <c:showBubbleSize val="0"/>
            </c:dLbl>
            <c:dLbl>
              <c:idx val="2"/>
              <c:spPr/>
              <c:txPr>
                <a:bodyPr/>
                <a:lstStyle/>
                <a:p>
                  <a:pPr>
                    <a:defRPr sz="1400" b="1">
                      <a:solidFill>
                        <a:srgbClr val="000000"/>
                      </a:solidFill>
                      <a:latin typeface="Rockwell"/>
                      <a:cs typeface="Rockwell"/>
                    </a:defRPr>
                  </a:pPr>
                  <a:endParaRPr lang="en-US"/>
                </a:p>
              </c:txPr>
              <c:dLblPos val="outEnd"/>
              <c:showLegendKey val="0"/>
              <c:showVal val="1"/>
              <c:showCatName val="0"/>
              <c:showSerName val="0"/>
              <c:showPercent val="0"/>
              <c:showBubbleSize val="0"/>
            </c:dLbl>
            <c:txPr>
              <a:bodyPr/>
              <a:lstStyle/>
              <a:p>
                <a:pPr>
                  <a:defRPr sz="1400" b="0">
                    <a:solidFill>
                      <a:srgbClr val="000000"/>
                    </a:solidFill>
                    <a:latin typeface="Rockwell"/>
                    <a:cs typeface="Rockwell"/>
                  </a:defRPr>
                </a:pPr>
                <a:endParaRPr lang="en-US"/>
              </a:p>
            </c:txPr>
            <c:dLblPos val="outEnd"/>
            <c:showLegendKey val="0"/>
            <c:showVal val="1"/>
            <c:showCatName val="0"/>
            <c:showSerName val="0"/>
            <c:showPercent val="0"/>
            <c:showBubbleSize val="0"/>
            <c:showLeaderLines val="0"/>
          </c:dLbls>
          <c:cat>
            <c:strRef>
              <c:f>'grad-transfer rates'!$A$5:$A$7</c:f>
              <c:strCache>
                <c:ptCount val="3"/>
                <c:pt idx="0">
                  <c:v>National Average</c:v>
                </c:pt>
                <c:pt idx="1">
                  <c:v>Finalist Average</c:v>
                </c:pt>
                <c:pt idx="2">
                  <c:v>Top 3 Average</c:v>
                </c:pt>
              </c:strCache>
            </c:strRef>
          </c:cat>
          <c:val>
            <c:numRef>
              <c:f>'grad-transfer rates'!$B$5:$B$7</c:f>
              <c:numCache>
                <c:formatCode>0%</c:formatCode>
                <c:ptCount val="3"/>
                <c:pt idx="0">
                  <c:v>0.39600000000000002</c:v>
                </c:pt>
                <c:pt idx="1">
                  <c:v>0.53</c:v>
                </c:pt>
                <c:pt idx="2">
                  <c:v>0.64</c:v>
                </c:pt>
              </c:numCache>
            </c:numRef>
          </c:val>
        </c:ser>
        <c:dLbls>
          <c:dLblPos val="outEnd"/>
          <c:showLegendKey val="0"/>
          <c:showVal val="1"/>
          <c:showCatName val="0"/>
          <c:showSerName val="0"/>
          <c:showPercent val="0"/>
          <c:showBubbleSize val="0"/>
        </c:dLbls>
        <c:gapWidth val="206"/>
        <c:overlap val="-7"/>
        <c:axId val="48831488"/>
        <c:axId val="48845184"/>
      </c:barChart>
      <c:catAx>
        <c:axId val="48831488"/>
        <c:scaling>
          <c:orientation val="minMax"/>
        </c:scaling>
        <c:delete val="0"/>
        <c:axPos val="b"/>
        <c:majorTickMark val="out"/>
        <c:minorTickMark val="none"/>
        <c:tickLblPos val="nextTo"/>
        <c:txPr>
          <a:bodyPr/>
          <a:lstStyle/>
          <a:p>
            <a:pPr>
              <a:defRPr sz="1400" b="0">
                <a:solidFill>
                  <a:schemeClr val="tx1"/>
                </a:solidFill>
                <a:latin typeface="Rockwell"/>
                <a:cs typeface="Rockwell"/>
              </a:defRPr>
            </a:pPr>
            <a:endParaRPr lang="en-US"/>
          </a:p>
        </c:txPr>
        <c:crossAx val="48845184"/>
        <c:crosses val="autoZero"/>
        <c:auto val="1"/>
        <c:lblAlgn val="ctr"/>
        <c:lblOffset val="100"/>
        <c:noMultiLvlLbl val="0"/>
      </c:catAx>
      <c:valAx>
        <c:axId val="48845184"/>
        <c:scaling>
          <c:orientation val="minMax"/>
        </c:scaling>
        <c:delete val="1"/>
        <c:axPos val="l"/>
        <c:numFmt formatCode="0%" sourceLinked="1"/>
        <c:majorTickMark val="out"/>
        <c:minorTickMark val="none"/>
        <c:tickLblPos val="nextTo"/>
        <c:crossAx val="488314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577368537352E-2"/>
          <c:y val="1.9692799478888402E-2"/>
          <c:w val="0.94131244374740597"/>
          <c:h val="0.92737891816011897"/>
        </c:manualLayout>
      </c:layout>
      <c:lineChart>
        <c:grouping val="standard"/>
        <c:varyColors val="0"/>
        <c:ser>
          <c:idx val="0"/>
          <c:order val="0"/>
          <c:tx>
            <c:strRef>
              <c:f>Awards!$B$53</c:f>
              <c:strCache>
                <c:ptCount val="1"/>
                <c:pt idx="0">
                  <c:v>AA Degrees</c:v>
                </c:pt>
              </c:strCache>
            </c:strRef>
          </c:tx>
          <c:spPr>
            <a:ln w="50800" cap="flat">
              <a:solidFill>
                <a:srgbClr val="0354A0"/>
              </a:solidFill>
              <a:round/>
            </a:ln>
          </c:spPr>
          <c:marker>
            <c:symbol val="none"/>
          </c:marker>
          <c:dLbls>
            <c:delete val="1"/>
          </c:dLbls>
          <c:cat>
            <c:strRef>
              <c:f>Awards!$D$52:$M$52</c:f>
              <c:strCache>
                <c:ptCount val="10"/>
                <c:pt idx="0">
                  <c:v>2004-05</c:v>
                </c:pt>
                <c:pt idx="1">
                  <c:v>2005-06</c:v>
                </c:pt>
                <c:pt idx="2">
                  <c:v>2006-07</c:v>
                </c:pt>
                <c:pt idx="3">
                  <c:v>2007-08</c:v>
                </c:pt>
                <c:pt idx="4">
                  <c:v>2008-09</c:v>
                </c:pt>
                <c:pt idx="5">
                  <c:v>2009-10</c:v>
                </c:pt>
                <c:pt idx="6">
                  <c:v>2010-11</c:v>
                </c:pt>
                <c:pt idx="7">
                  <c:v>2011-12</c:v>
                </c:pt>
                <c:pt idx="8">
                  <c:v>2012-13</c:v>
                </c:pt>
                <c:pt idx="9">
                  <c:v>2013-14</c:v>
                </c:pt>
              </c:strCache>
            </c:strRef>
          </c:cat>
          <c:val>
            <c:numRef>
              <c:f>Awards!$D$53:$M$53</c:f>
              <c:numCache>
                <c:formatCode>General</c:formatCode>
                <c:ptCount val="10"/>
                <c:pt idx="0">
                  <c:v>3094</c:v>
                </c:pt>
                <c:pt idx="1">
                  <c:v>3227</c:v>
                </c:pt>
                <c:pt idx="2">
                  <c:v>3250</c:v>
                </c:pt>
                <c:pt idx="3">
                  <c:v>3329</c:v>
                </c:pt>
                <c:pt idx="4">
                  <c:v>4179</c:v>
                </c:pt>
                <c:pt idx="5">
                  <c:v>5288</c:v>
                </c:pt>
                <c:pt idx="6">
                  <c:v>5457</c:v>
                </c:pt>
                <c:pt idx="7">
                  <c:v>6403</c:v>
                </c:pt>
                <c:pt idx="8">
                  <c:v>5844</c:v>
                </c:pt>
                <c:pt idx="9">
                  <c:v>6128</c:v>
                </c:pt>
              </c:numCache>
            </c:numRef>
          </c:val>
          <c:smooth val="0"/>
        </c:ser>
        <c:ser>
          <c:idx val="2"/>
          <c:order val="1"/>
          <c:tx>
            <c:strRef>
              <c:f>Awards!$B$55</c:f>
              <c:strCache>
                <c:ptCount val="1"/>
                <c:pt idx="0">
                  <c:v>Certificates and Diplomas</c:v>
                </c:pt>
              </c:strCache>
            </c:strRef>
          </c:tx>
          <c:spPr>
            <a:ln w="50800" cap="flat">
              <a:solidFill>
                <a:srgbClr val="FFB700"/>
              </a:solidFill>
            </a:ln>
          </c:spPr>
          <c:marker>
            <c:symbol val="none"/>
          </c:marker>
          <c:dLbls>
            <c:delete val="1"/>
          </c:dLbls>
          <c:cat>
            <c:strRef>
              <c:f>Awards!$D$52:$M$52</c:f>
              <c:strCache>
                <c:ptCount val="10"/>
                <c:pt idx="0">
                  <c:v>2004-05</c:v>
                </c:pt>
                <c:pt idx="1">
                  <c:v>2005-06</c:v>
                </c:pt>
                <c:pt idx="2">
                  <c:v>2006-07</c:v>
                </c:pt>
                <c:pt idx="3">
                  <c:v>2007-08</c:v>
                </c:pt>
                <c:pt idx="4">
                  <c:v>2008-09</c:v>
                </c:pt>
                <c:pt idx="5">
                  <c:v>2009-10</c:v>
                </c:pt>
                <c:pt idx="6">
                  <c:v>2010-11</c:v>
                </c:pt>
                <c:pt idx="7">
                  <c:v>2011-12</c:v>
                </c:pt>
                <c:pt idx="8">
                  <c:v>2012-13</c:v>
                </c:pt>
                <c:pt idx="9">
                  <c:v>2013-14</c:v>
                </c:pt>
              </c:strCache>
            </c:strRef>
          </c:cat>
          <c:val>
            <c:numRef>
              <c:f>Awards!$D$55:$M$55</c:f>
              <c:numCache>
                <c:formatCode>General</c:formatCode>
                <c:ptCount val="10"/>
                <c:pt idx="0">
                  <c:v>3254</c:v>
                </c:pt>
                <c:pt idx="1">
                  <c:v>2603</c:v>
                </c:pt>
                <c:pt idx="2">
                  <c:v>2503</c:v>
                </c:pt>
                <c:pt idx="3">
                  <c:v>2700</c:v>
                </c:pt>
                <c:pt idx="4">
                  <c:v>3097</c:v>
                </c:pt>
                <c:pt idx="5">
                  <c:v>3281</c:v>
                </c:pt>
                <c:pt idx="6">
                  <c:v>3785</c:v>
                </c:pt>
                <c:pt idx="7">
                  <c:v>3892</c:v>
                </c:pt>
                <c:pt idx="8">
                  <c:v>4221</c:v>
                </c:pt>
                <c:pt idx="9">
                  <c:v>4483</c:v>
                </c:pt>
              </c:numCache>
            </c:numRef>
          </c:val>
          <c:smooth val="0"/>
        </c:ser>
        <c:ser>
          <c:idx val="1"/>
          <c:order val="2"/>
          <c:tx>
            <c:strRef>
              <c:f>Awards!$B$54</c:f>
              <c:strCache>
                <c:ptCount val="1"/>
                <c:pt idx="0">
                  <c:v>AS and AAS Degrees</c:v>
                </c:pt>
              </c:strCache>
            </c:strRef>
          </c:tx>
          <c:spPr>
            <a:ln w="50800" cap="flat">
              <a:solidFill>
                <a:srgbClr val="72CDF4"/>
              </a:solidFill>
            </a:ln>
          </c:spPr>
          <c:marker>
            <c:symbol val="none"/>
          </c:marker>
          <c:dLbls>
            <c:delete val="1"/>
          </c:dLbls>
          <c:cat>
            <c:strRef>
              <c:f>Awards!$D$52:$M$52</c:f>
              <c:strCache>
                <c:ptCount val="10"/>
                <c:pt idx="0">
                  <c:v>2004-05</c:v>
                </c:pt>
                <c:pt idx="1">
                  <c:v>2005-06</c:v>
                </c:pt>
                <c:pt idx="2">
                  <c:v>2006-07</c:v>
                </c:pt>
                <c:pt idx="3">
                  <c:v>2007-08</c:v>
                </c:pt>
                <c:pt idx="4">
                  <c:v>2008-09</c:v>
                </c:pt>
                <c:pt idx="5">
                  <c:v>2009-10</c:v>
                </c:pt>
                <c:pt idx="6">
                  <c:v>2010-11</c:v>
                </c:pt>
                <c:pt idx="7">
                  <c:v>2011-12</c:v>
                </c:pt>
                <c:pt idx="8">
                  <c:v>2012-13</c:v>
                </c:pt>
                <c:pt idx="9">
                  <c:v>2013-14</c:v>
                </c:pt>
              </c:strCache>
            </c:strRef>
          </c:cat>
          <c:val>
            <c:numRef>
              <c:f>Awards!$D$54:$M$54</c:f>
              <c:numCache>
                <c:formatCode>General</c:formatCode>
                <c:ptCount val="10"/>
                <c:pt idx="0">
                  <c:v>906</c:v>
                </c:pt>
                <c:pt idx="1">
                  <c:v>883</c:v>
                </c:pt>
                <c:pt idx="2">
                  <c:v>876</c:v>
                </c:pt>
                <c:pt idx="3">
                  <c:v>921</c:v>
                </c:pt>
                <c:pt idx="4">
                  <c:v>959</c:v>
                </c:pt>
                <c:pt idx="5">
                  <c:v>1036</c:v>
                </c:pt>
                <c:pt idx="6">
                  <c:v>1198</c:v>
                </c:pt>
                <c:pt idx="7">
                  <c:v>1398</c:v>
                </c:pt>
                <c:pt idx="8">
                  <c:v>1359</c:v>
                </c:pt>
                <c:pt idx="9">
                  <c:v>1351</c:v>
                </c:pt>
              </c:numCache>
            </c:numRef>
          </c:val>
          <c:smooth val="0"/>
        </c:ser>
        <c:dLbls>
          <c:showLegendKey val="0"/>
          <c:showVal val="1"/>
          <c:showCatName val="0"/>
          <c:showSerName val="0"/>
          <c:showPercent val="0"/>
          <c:showBubbleSize val="0"/>
        </c:dLbls>
        <c:marker val="1"/>
        <c:smooth val="0"/>
        <c:axId val="48880256"/>
        <c:axId val="48886144"/>
      </c:lineChart>
      <c:catAx>
        <c:axId val="48880256"/>
        <c:scaling>
          <c:orientation val="minMax"/>
        </c:scaling>
        <c:delete val="0"/>
        <c:axPos val="b"/>
        <c:numFmt formatCode="General" sourceLinked="1"/>
        <c:majorTickMark val="none"/>
        <c:minorTickMark val="none"/>
        <c:tickLblPos val="nextTo"/>
        <c:crossAx val="48886144"/>
        <c:crosses val="autoZero"/>
        <c:auto val="1"/>
        <c:lblAlgn val="ctr"/>
        <c:lblOffset val="100"/>
        <c:noMultiLvlLbl val="0"/>
      </c:catAx>
      <c:valAx>
        <c:axId val="48886144"/>
        <c:scaling>
          <c:orientation val="minMax"/>
        </c:scaling>
        <c:delete val="0"/>
        <c:axPos val="l"/>
        <c:majorGridlines>
          <c:spPr>
            <a:ln>
              <a:solidFill>
                <a:schemeClr val="bg1">
                  <a:lumMod val="85000"/>
                  <a:alpha val="0"/>
                </a:schemeClr>
              </a:solidFill>
            </a:ln>
          </c:spPr>
        </c:majorGridlines>
        <c:numFmt formatCode="#,##0" sourceLinked="0"/>
        <c:majorTickMark val="none"/>
        <c:minorTickMark val="none"/>
        <c:tickLblPos val="nextTo"/>
        <c:crossAx val="48880256"/>
        <c:crosses val="autoZero"/>
        <c:crossBetween val="between"/>
      </c:valAx>
      <c:spPr>
        <a:noFill/>
        <a:ln w="25400">
          <a:noFill/>
        </a:ln>
      </c:spPr>
    </c:plotArea>
    <c:legend>
      <c:legendPos val="r"/>
      <c:layout>
        <c:manualLayout>
          <c:xMode val="edge"/>
          <c:yMode val="edge"/>
          <c:x val="3.8908071391412898E-2"/>
          <c:y val="2.4563301787849399E-2"/>
          <c:w val="0.30427098879164399"/>
          <c:h val="0.31292977822106099"/>
        </c:manualLayout>
      </c:layout>
      <c:overlay val="0"/>
    </c:legend>
    <c:plotVisOnly val="1"/>
    <c:dispBlanksAs val="gap"/>
    <c:showDLblsOverMax val="0"/>
  </c:chart>
  <c:spPr>
    <a:noFill/>
    <a:ln>
      <a:noFill/>
    </a:ln>
  </c:spPr>
  <c:txPr>
    <a:bodyPr/>
    <a:lstStyle/>
    <a:p>
      <a:pPr>
        <a:defRPr>
          <a:latin typeface="Rockwell"/>
          <a:cs typeface="Rockwe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9003436426117E-2"/>
          <c:y val="0.139574103713801"/>
          <c:w val="0.96219931271477699"/>
          <c:h val="0.67461163803171198"/>
        </c:manualLayout>
      </c:layout>
      <c:barChart>
        <c:barDir val="col"/>
        <c:grouping val="clustered"/>
        <c:varyColors val="0"/>
        <c:ser>
          <c:idx val="0"/>
          <c:order val="0"/>
          <c:spPr>
            <a:solidFill>
              <a:srgbClr val="1F497D"/>
            </a:solidFill>
            <a:ln>
              <a:noFill/>
            </a:ln>
          </c:spPr>
          <c:invertIfNegative val="0"/>
          <c:dPt>
            <c:idx val="0"/>
            <c:invertIfNegative val="0"/>
            <c:bubble3D val="0"/>
            <c:spPr>
              <a:solidFill>
                <a:schemeClr val="tx2">
                  <a:lumMod val="20000"/>
                  <a:lumOff val="80000"/>
                </a:schemeClr>
              </a:solidFill>
              <a:ln>
                <a:noFill/>
              </a:ln>
            </c:spPr>
          </c:dPt>
          <c:dPt>
            <c:idx val="1"/>
            <c:invertIfNegative val="0"/>
            <c:bubble3D val="0"/>
            <c:spPr>
              <a:solidFill>
                <a:schemeClr val="tx2">
                  <a:lumMod val="60000"/>
                  <a:lumOff val="40000"/>
                </a:schemeClr>
              </a:solidFill>
              <a:ln>
                <a:noFill/>
              </a:ln>
            </c:spPr>
          </c:dPt>
          <c:dPt>
            <c:idx val="2"/>
            <c:invertIfNegative val="0"/>
            <c:bubble3D val="0"/>
            <c:spPr>
              <a:solidFill>
                <a:schemeClr val="tx2"/>
              </a:solidFill>
              <a:ln>
                <a:noFill/>
              </a:ln>
            </c:spPr>
          </c:dPt>
          <c:dLbls>
            <c:txPr>
              <a:bodyPr/>
              <a:lstStyle/>
              <a:p>
                <a:pPr>
                  <a:defRPr sz="1400" b="1">
                    <a:solidFill>
                      <a:schemeClr val="tx1"/>
                    </a:solidFill>
                    <a:latin typeface="Rockwell"/>
                    <a:cs typeface="Rockwell"/>
                  </a:defRPr>
                </a:pPr>
                <a:endParaRPr lang="en-US"/>
              </a:p>
            </c:txPr>
            <c:dLblPos val="outEnd"/>
            <c:showLegendKey val="0"/>
            <c:showVal val="1"/>
            <c:showCatName val="0"/>
            <c:showSerName val="0"/>
            <c:showPercent val="0"/>
            <c:showBubbleSize val="0"/>
            <c:showLeaderLines val="0"/>
          </c:dLbls>
          <c:cat>
            <c:strRef>
              <c:f>'equity charts'!$A$6:$A$8</c:f>
              <c:strCache>
                <c:ptCount val="3"/>
                <c:pt idx="0">
                  <c:v>National Average</c:v>
                </c:pt>
                <c:pt idx="1">
                  <c:v>Finalist Average</c:v>
                </c:pt>
                <c:pt idx="2">
                  <c:v>Top 3 Average</c:v>
                </c:pt>
              </c:strCache>
            </c:strRef>
          </c:cat>
          <c:val>
            <c:numRef>
              <c:f>'equity charts'!$B$6:$B$8</c:f>
              <c:numCache>
                <c:formatCode>0%</c:formatCode>
                <c:ptCount val="3"/>
                <c:pt idx="0">
                  <c:v>0.33600000000000002</c:v>
                </c:pt>
                <c:pt idx="1">
                  <c:v>0.44</c:v>
                </c:pt>
                <c:pt idx="2">
                  <c:v>0.49</c:v>
                </c:pt>
              </c:numCache>
            </c:numRef>
          </c:val>
        </c:ser>
        <c:dLbls>
          <c:dLblPos val="outEnd"/>
          <c:showLegendKey val="0"/>
          <c:showVal val="1"/>
          <c:showCatName val="0"/>
          <c:showSerName val="0"/>
          <c:showPercent val="0"/>
          <c:showBubbleSize val="0"/>
        </c:dLbls>
        <c:gapWidth val="206"/>
        <c:overlap val="-7"/>
        <c:axId val="49744896"/>
        <c:axId val="49785088"/>
      </c:barChart>
      <c:catAx>
        <c:axId val="49744896"/>
        <c:scaling>
          <c:orientation val="minMax"/>
        </c:scaling>
        <c:delete val="0"/>
        <c:axPos val="b"/>
        <c:majorTickMark val="out"/>
        <c:minorTickMark val="none"/>
        <c:tickLblPos val="nextTo"/>
        <c:txPr>
          <a:bodyPr/>
          <a:lstStyle/>
          <a:p>
            <a:pPr>
              <a:defRPr sz="1400" b="0">
                <a:solidFill>
                  <a:srgbClr val="000000"/>
                </a:solidFill>
                <a:latin typeface="Rockwell"/>
                <a:cs typeface="Rockwell"/>
              </a:defRPr>
            </a:pPr>
            <a:endParaRPr lang="en-US"/>
          </a:p>
        </c:txPr>
        <c:crossAx val="49785088"/>
        <c:crosses val="autoZero"/>
        <c:auto val="1"/>
        <c:lblAlgn val="ctr"/>
        <c:lblOffset val="100"/>
        <c:noMultiLvlLbl val="0"/>
      </c:catAx>
      <c:valAx>
        <c:axId val="49785088"/>
        <c:scaling>
          <c:orientation val="minMax"/>
        </c:scaling>
        <c:delete val="1"/>
        <c:axPos val="l"/>
        <c:numFmt formatCode="0%" sourceLinked="1"/>
        <c:majorTickMark val="out"/>
        <c:minorTickMark val="none"/>
        <c:tickLblPos val="nextTo"/>
        <c:crossAx val="497448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'labor market charts'!$B$41</c:f>
              <c:strCache>
                <c:ptCount val="1"/>
                <c:pt idx="0">
                  <c:v>Regional Average of New-Hires</c:v>
                </c:pt>
              </c:strCache>
            </c:strRef>
          </c:tx>
          <c:spPr>
            <a:solidFill>
              <a:srgbClr val="BBDDFE"/>
            </a:solidFill>
            <a:ln>
              <a:noFill/>
            </a:ln>
          </c:spPr>
          <c:invertIfNegative val="0"/>
          <c:dLbls>
            <c:dLbl>
              <c:idx val="0"/>
              <c:layout>
                <c:manualLayout>
                  <c:x val="-2.1929824561403501E-2"/>
                  <c:y val="1.1904761904761901E-2"/>
                </c:manualLayout>
              </c:layout>
              <c:showLegendKey val="0"/>
              <c:showVal val="1"/>
              <c:showCatName val="0"/>
              <c:showSerName val="0"/>
              <c:showPercent val="0"/>
              <c:showBubbleSize val="0"/>
            </c:dLbl>
            <c:txPr>
              <a:bodyPr/>
              <a:lstStyle/>
              <a:p>
                <a:pPr>
                  <a:defRPr sz="1000">
                    <a:solidFill>
                      <a:srgbClr val="000000"/>
                    </a:solidFill>
                    <a:latin typeface="Rockwell"/>
                    <a:cs typeface="Rockwell"/>
                  </a:defRPr>
                </a:pPr>
                <a:endParaRPr lang="en-US"/>
              </a:p>
            </c:txPr>
            <c:showLegendKey val="0"/>
            <c:showVal val="1"/>
            <c:showCatName val="0"/>
            <c:showSerName val="0"/>
            <c:showPercent val="0"/>
            <c:showBubbleSize val="0"/>
            <c:showLeaderLines val="0"/>
          </c:dLbls>
          <c:cat>
            <c:strRef>
              <c:f>'labor market charts'!$A$42</c:f>
              <c:strCache>
                <c:ptCount val="1"/>
                <c:pt idx="0">
                  <c:v>Lake Area Technical Institute (SD)</c:v>
                </c:pt>
              </c:strCache>
            </c:strRef>
          </c:cat>
          <c:val>
            <c:numRef>
              <c:f>'labor market charts'!$B$42</c:f>
              <c:numCache>
                <c:formatCode>_("$"* #,##0_);_("$"* \(#,##0\);_("$"* "-"??_);_(@_)</c:formatCode>
                <c:ptCount val="1"/>
                <c:pt idx="0">
                  <c:v>20540</c:v>
                </c:pt>
              </c:numCache>
            </c:numRef>
          </c:val>
        </c:ser>
        <c:ser>
          <c:idx val="1"/>
          <c:order val="1"/>
          <c:tx>
            <c:strRef>
              <c:f>'labor market charts'!$C$41</c:f>
              <c:strCache>
                <c:ptCount val="1"/>
                <c:pt idx="0">
                  <c:v>LATI Graduates</c:v>
                </c:pt>
              </c:strCache>
            </c:strRef>
          </c:tx>
          <c:spPr>
            <a:solidFill>
              <a:schemeClr val="tx2"/>
            </a:solidFill>
            <a:ln w="19050">
              <a:noFill/>
            </a:ln>
          </c:spPr>
          <c:invertIfNegative val="0"/>
          <c:dLbls>
            <c:txPr>
              <a:bodyPr/>
              <a:lstStyle/>
              <a:p>
                <a:pPr>
                  <a:defRPr sz="1000" b="1">
                    <a:solidFill>
                      <a:srgbClr val="000000"/>
                    </a:solidFill>
                    <a:latin typeface="Rockwell"/>
                    <a:cs typeface="Rockwell"/>
                  </a:defRPr>
                </a:pPr>
                <a:endParaRPr lang="en-US"/>
              </a:p>
            </c:txPr>
            <c:showLegendKey val="0"/>
            <c:showVal val="1"/>
            <c:showCatName val="0"/>
            <c:showSerName val="0"/>
            <c:showPercent val="0"/>
            <c:showBubbleSize val="0"/>
            <c:showLeaderLines val="0"/>
          </c:dLbls>
          <c:cat>
            <c:strRef>
              <c:f>'labor market charts'!$A$42</c:f>
              <c:strCache>
                <c:ptCount val="1"/>
                <c:pt idx="0">
                  <c:v>Lake Area Technical Institute (SD)</c:v>
                </c:pt>
              </c:strCache>
            </c:strRef>
          </c:cat>
          <c:val>
            <c:numRef>
              <c:f>'labor market charts'!$C$42</c:f>
              <c:numCache>
                <c:formatCode>_("$"* #,##0_);_("$"* \(#,##0\);_("$"* "-"??_);_(@_)</c:formatCode>
                <c:ptCount val="1"/>
                <c:pt idx="0">
                  <c:v>28756</c:v>
                </c:pt>
              </c:numCache>
            </c:numRef>
          </c:val>
        </c:ser>
        <c:dLbls>
          <c:showLegendKey val="0"/>
          <c:showVal val="0"/>
          <c:showCatName val="0"/>
          <c:showSerName val="0"/>
          <c:showPercent val="0"/>
          <c:showBubbleSize val="0"/>
        </c:dLbls>
        <c:gapWidth val="126"/>
        <c:overlap val="10"/>
        <c:axId val="50182400"/>
        <c:axId val="50192384"/>
      </c:barChart>
      <c:catAx>
        <c:axId val="50182400"/>
        <c:scaling>
          <c:orientation val="minMax"/>
        </c:scaling>
        <c:delete val="0"/>
        <c:axPos val="b"/>
        <c:majorTickMark val="out"/>
        <c:minorTickMark val="none"/>
        <c:tickLblPos val="nextTo"/>
        <c:txPr>
          <a:bodyPr/>
          <a:lstStyle/>
          <a:p>
            <a:pPr>
              <a:defRPr sz="1100" b="0">
                <a:solidFill>
                  <a:srgbClr val="000000"/>
                </a:solidFill>
                <a:latin typeface="Rockwell"/>
                <a:cs typeface="Rockwell"/>
              </a:defRPr>
            </a:pPr>
            <a:endParaRPr lang="en-US"/>
          </a:p>
        </c:txPr>
        <c:crossAx val="50192384"/>
        <c:crosses val="autoZero"/>
        <c:auto val="1"/>
        <c:lblAlgn val="ctr"/>
        <c:lblOffset val="100"/>
        <c:noMultiLvlLbl val="0"/>
      </c:catAx>
      <c:valAx>
        <c:axId val="50192384"/>
        <c:scaling>
          <c:orientation val="minMax"/>
        </c:scaling>
        <c:delete val="1"/>
        <c:axPos val="l"/>
        <c:numFmt formatCode="_(&quot;$&quot;* #,##0_);_(&quot;$&quot;* \(#,##0\);_(&quot;$&quot;* &quot;-&quot;??_);_(@_)" sourceLinked="1"/>
        <c:majorTickMark val="out"/>
        <c:minorTickMark val="none"/>
        <c:tickLblPos val="nextTo"/>
        <c:crossAx val="5018240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2"/>
          <c:order val="0"/>
          <c:spPr>
            <a:solidFill>
              <a:srgbClr val="BBDDFE"/>
            </a:solidFill>
            <a:ln>
              <a:noFill/>
            </a:ln>
          </c:spPr>
          <c:invertIfNegative val="0"/>
          <c:dLbls>
            <c:dLbl>
              <c:idx val="0"/>
              <c:layout>
                <c:manualLayout>
                  <c:x val="-2.6201675187941999E-2"/>
                  <c:y val="0"/>
                </c:manualLayout>
              </c:layout>
              <c:spPr/>
              <c:txPr>
                <a:bodyPr/>
                <a:lstStyle/>
                <a:p>
                  <a:pPr>
                    <a:defRPr sz="1000">
                      <a:solidFill>
                        <a:srgbClr val="000000"/>
                      </a:solidFill>
                      <a:latin typeface="Rockwell"/>
                      <a:cs typeface="Rockwell"/>
                    </a:defRPr>
                  </a:pPr>
                  <a:endParaRPr lang="en-US"/>
                </a:p>
              </c:txPr>
              <c:dLblPos val="outEnd"/>
              <c:showLegendKey val="0"/>
              <c:showVal val="1"/>
              <c:showCatName val="0"/>
              <c:showSerName val="0"/>
              <c:showPercent val="0"/>
              <c:showBubbleSize val="0"/>
            </c:dLbl>
            <c:txPr>
              <a:bodyPr/>
              <a:lstStyle/>
              <a:p>
                <a:pPr>
                  <a:defRPr>
                    <a:solidFill>
                      <a:schemeClr val="tx2"/>
                    </a:solidFill>
                  </a:defRPr>
                </a:pPr>
                <a:endParaRPr lang="en-US"/>
              </a:p>
            </c:txPr>
            <c:dLblPos val="outEnd"/>
            <c:showLegendKey val="0"/>
            <c:showVal val="1"/>
            <c:showCatName val="0"/>
            <c:showSerName val="0"/>
            <c:showPercent val="0"/>
            <c:showBubbleSize val="0"/>
            <c:showLeaderLines val="0"/>
          </c:dLbls>
          <c:cat>
            <c:strRef>
              <c:f>'labor market charts'!$A$43</c:f>
              <c:strCache>
                <c:ptCount val="1"/>
                <c:pt idx="0">
                  <c:v>Walla Walla Community College (WA)</c:v>
                </c:pt>
              </c:strCache>
            </c:strRef>
          </c:cat>
          <c:val>
            <c:numRef>
              <c:f>'labor market charts'!$B$43</c:f>
              <c:numCache>
                <c:formatCode>_("$"* #,##0_);_("$"* \(#,##0\);_("$"* "-"??_);_(@_)</c:formatCode>
                <c:ptCount val="1"/>
                <c:pt idx="0">
                  <c:v>23211.17318435754</c:v>
                </c:pt>
              </c:numCache>
            </c:numRef>
          </c:val>
        </c:ser>
        <c:ser>
          <c:idx val="3"/>
          <c:order val="1"/>
          <c:spPr>
            <a:solidFill>
              <a:srgbClr val="0354A0"/>
            </a:solidFill>
            <a:ln w="19050">
              <a:noFill/>
            </a:ln>
          </c:spPr>
          <c:invertIfNegative val="0"/>
          <c:dLbls>
            <c:txPr>
              <a:bodyPr/>
              <a:lstStyle/>
              <a:p>
                <a:pPr>
                  <a:defRPr b="1">
                    <a:solidFill>
                      <a:srgbClr val="000000"/>
                    </a:solidFill>
                    <a:latin typeface="Rockwell"/>
                    <a:cs typeface="Rockwell"/>
                  </a:defRPr>
                </a:pPr>
                <a:endParaRPr lang="en-US"/>
              </a:p>
            </c:txPr>
            <c:dLblPos val="outEnd"/>
            <c:showLegendKey val="0"/>
            <c:showVal val="1"/>
            <c:showCatName val="0"/>
            <c:showSerName val="0"/>
            <c:showPercent val="0"/>
            <c:showBubbleSize val="0"/>
            <c:showLeaderLines val="0"/>
          </c:dLbls>
          <c:cat>
            <c:strRef>
              <c:f>'labor market charts'!$A$43</c:f>
              <c:strCache>
                <c:ptCount val="1"/>
                <c:pt idx="0">
                  <c:v>Walla Walla Community College (WA)</c:v>
                </c:pt>
              </c:strCache>
            </c:strRef>
          </c:cat>
          <c:val>
            <c:numRef>
              <c:f>'labor market charts'!$C$43</c:f>
              <c:numCache>
                <c:formatCode>_("$"* #,##0_);_("$"* \(#,##0\);_("$"* "-"??_);_(@_)</c:formatCode>
                <c:ptCount val="1"/>
                <c:pt idx="0">
                  <c:v>41548</c:v>
                </c:pt>
              </c:numCache>
            </c:numRef>
          </c:val>
        </c:ser>
        <c:dLbls>
          <c:dLblPos val="outEnd"/>
          <c:showLegendKey val="0"/>
          <c:showVal val="1"/>
          <c:showCatName val="0"/>
          <c:showSerName val="0"/>
          <c:showPercent val="0"/>
          <c:showBubbleSize val="0"/>
        </c:dLbls>
        <c:gapWidth val="126"/>
        <c:overlap val="10"/>
        <c:axId val="50545792"/>
        <c:axId val="50547328"/>
      </c:barChart>
      <c:catAx>
        <c:axId val="50545792"/>
        <c:scaling>
          <c:orientation val="minMax"/>
        </c:scaling>
        <c:delete val="0"/>
        <c:axPos val="b"/>
        <c:majorTickMark val="out"/>
        <c:minorTickMark val="none"/>
        <c:tickLblPos val="nextTo"/>
        <c:txPr>
          <a:bodyPr/>
          <a:lstStyle/>
          <a:p>
            <a:pPr>
              <a:defRPr sz="1100" b="0">
                <a:solidFill>
                  <a:srgbClr val="000000"/>
                </a:solidFill>
                <a:latin typeface="Rockwell"/>
                <a:cs typeface="Rockwell"/>
              </a:defRPr>
            </a:pPr>
            <a:endParaRPr lang="en-US"/>
          </a:p>
        </c:txPr>
        <c:crossAx val="50547328"/>
        <c:crosses val="autoZero"/>
        <c:auto val="1"/>
        <c:lblAlgn val="ctr"/>
        <c:lblOffset val="100"/>
        <c:noMultiLvlLbl val="0"/>
      </c:catAx>
      <c:valAx>
        <c:axId val="50547328"/>
        <c:scaling>
          <c:orientation val="minMax"/>
        </c:scaling>
        <c:delete val="1"/>
        <c:axPos val="l"/>
        <c:numFmt formatCode="_(&quot;$&quot;* #,##0_);_(&quot;$&quot;* \(#,##0\);_(&quot;$&quot;* &quot;-&quot;??_);_(@_)" sourceLinked="1"/>
        <c:majorTickMark val="out"/>
        <c:minorTickMark val="none"/>
        <c:tickLblPos val="nextTo"/>
        <c:crossAx val="5054579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rgbClr val="BBDDFE"/>
            </a:solidFill>
            <a:ln>
              <a:noFill/>
            </a:ln>
          </c:spPr>
          <c:invertIfNegative val="0"/>
          <c:dLbls>
            <c:dLbl>
              <c:idx val="0"/>
              <c:layout>
                <c:manualLayout>
                  <c:x val="-1.7467783458628001E-2"/>
                  <c:y val="0"/>
                </c:manualLayout>
              </c:layout>
              <c:spPr/>
              <c:txPr>
                <a:bodyPr/>
                <a:lstStyle/>
                <a:p>
                  <a:pPr>
                    <a:defRPr b="0">
                      <a:solidFill>
                        <a:srgbClr val="000000"/>
                      </a:solidFill>
                      <a:latin typeface="Rockwell"/>
                      <a:cs typeface="Rockwell"/>
                    </a:defRPr>
                  </a:pPr>
                  <a:endParaRPr lang="en-US"/>
                </a:p>
              </c:txPr>
              <c:dLblPos val="outEnd"/>
              <c:showLegendKey val="0"/>
              <c:showVal val="1"/>
              <c:showCatName val="0"/>
              <c:showSerName val="0"/>
              <c:showPercent val="0"/>
              <c:showBubbleSize val="0"/>
            </c:dLbl>
            <c:txPr>
              <a:bodyPr/>
              <a:lstStyle/>
              <a:p>
                <a:pPr>
                  <a:defRPr>
                    <a:solidFill>
                      <a:schemeClr val="tx2"/>
                    </a:solidFill>
                  </a:defRPr>
                </a:pPr>
                <a:endParaRPr lang="en-US"/>
              </a:p>
            </c:txPr>
            <c:dLblPos val="outEnd"/>
            <c:showLegendKey val="0"/>
            <c:showVal val="1"/>
            <c:showCatName val="0"/>
            <c:showSerName val="0"/>
            <c:showPercent val="0"/>
            <c:showBubbleSize val="0"/>
            <c:showLeaderLines val="0"/>
          </c:dLbls>
          <c:cat>
            <c:strRef>
              <c:f>'labor market charts'!$A$44</c:f>
              <c:strCache>
                <c:ptCount val="1"/>
                <c:pt idx="0">
                  <c:v>Brazosport College (TX)</c:v>
                </c:pt>
              </c:strCache>
            </c:strRef>
          </c:cat>
          <c:val>
            <c:numRef>
              <c:f>'labor market charts'!$B$44</c:f>
              <c:numCache>
                <c:formatCode>_("$"* #,##0_);_("$"* \(#,##0\);_("$"* "-"??_);_(@_)</c:formatCode>
                <c:ptCount val="1"/>
                <c:pt idx="0">
                  <c:v>31085.714285714301</c:v>
                </c:pt>
              </c:numCache>
            </c:numRef>
          </c:val>
        </c:ser>
        <c:ser>
          <c:idx val="1"/>
          <c:order val="1"/>
          <c:spPr>
            <a:solidFill>
              <a:schemeClr val="tx2"/>
            </a:solidFill>
            <a:ln w="19050">
              <a:noFill/>
            </a:ln>
          </c:spPr>
          <c:invertIfNegative val="0"/>
          <c:dLbls>
            <c:txPr>
              <a:bodyPr/>
              <a:lstStyle/>
              <a:p>
                <a:pPr>
                  <a:defRPr b="1">
                    <a:solidFill>
                      <a:srgbClr val="000000"/>
                    </a:solidFill>
                    <a:latin typeface="Rockwell"/>
                    <a:cs typeface="Rockwell"/>
                  </a:defRPr>
                </a:pPr>
                <a:endParaRPr lang="en-US"/>
              </a:p>
            </c:txPr>
            <c:dLblPos val="outEnd"/>
            <c:showLegendKey val="0"/>
            <c:showVal val="1"/>
            <c:showCatName val="0"/>
            <c:showSerName val="0"/>
            <c:showPercent val="0"/>
            <c:showBubbleSize val="0"/>
            <c:showLeaderLines val="0"/>
          </c:dLbls>
          <c:cat>
            <c:strRef>
              <c:f>'labor market charts'!$A$44</c:f>
              <c:strCache>
                <c:ptCount val="1"/>
                <c:pt idx="0">
                  <c:v>Brazosport College (TX)</c:v>
                </c:pt>
              </c:strCache>
            </c:strRef>
          </c:cat>
          <c:val>
            <c:numRef>
              <c:f>'labor market charts'!$C$44</c:f>
              <c:numCache>
                <c:formatCode>_("$"* #,##0_);_("$"* \(#,##0\);_("$"* "-"??_);_(@_)</c:formatCode>
                <c:ptCount val="1"/>
                <c:pt idx="0">
                  <c:v>56576</c:v>
                </c:pt>
              </c:numCache>
            </c:numRef>
          </c:val>
        </c:ser>
        <c:dLbls>
          <c:dLblPos val="outEnd"/>
          <c:showLegendKey val="0"/>
          <c:showVal val="1"/>
          <c:showCatName val="0"/>
          <c:showSerName val="0"/>
          <c:showPercent val="0"/>
          <c:showBubbleSize val="0"/>
        </c:dLbls>
        <c:gapWidth val="126"/>
        <c:overlap val="10"/>
        <c:axId val="50585600"/>
        <c:axId val="50587136"/>
      </c:barChart>
      <c:catAx>
        <c:axId val="50585600"/>
        <c:scaling>
          <c:orientation val="minMax"/>
        </c:scaling>
        <c:delete val="0"/>
        <c:axPos val="b"/>
        <c:majorTickMark val="out"/>
        <c:minorTickMark val="none"/>
        <c:tickLblPos val="nextTo"/>
        <c:txPr>
          <a:bodyPr/>
          <a:lstStyle/>
          <a:p>
            <a:pPr>
              <a:defRPr sz="1100" b="0">
                <a:solidFill>
                  <a:srgbClr val="000000"/>
                </a:solidFill>
                <a:latin typeface="Rockwell"/>
                <a:cs typeface="Rockwell"/>
              </a:defRPr>
            </a:pPr>
            <a:endParaRPr lang="en-US"/>
          </a:p>
        </c:txPr>
        <c:crossAx val="50587136"/>
        <c:crosses val="autoZero"/>
        <c:auto val="1"/>
        <c:lblAlgn val="ctr"/>
        <c:lblOffset val="100"/>
        <c:noMultiLvlLbl val="0"/>
      </c:catAx>
      <c:valAx>
        <c:axId val="50587136"/>
        <c:scaling>
          <c:orientation val="minMax"/>
        </c:scaling>
        <c:delete val="1"/>
        <c:axPos val="l"/>
        <c:numFmt formatCode="_(&quot;$&quot;* #,##0_);_(&quot;$&quot;* \(#,##0\);_(&quot;$&quot;* &quot;-&quot;??_);_(@_)" sourceLinked="1"/>
        <c:majorTickMark val="out"/>
        <c:minorTickMark val="none"/>
        <c:tickLblPos val="nextTo"/>
        <c:crossAx val="5058560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tx2">
                <a:lumMod val="20000"/>
                <a:lumOff val="80000"/>
              </a:schemeClr>
            </a:solidFill>
            <a:ln>
              <a:noFill/>
            </a:ln>
          </c:spPr>
          <c:invertIfNegative val="0"/>
          <c:dLbls>
            <c:dLbl>
              <c:idx val="0"/>
              <c:layout>
                <c:manualLayout>
                  <c:x val="-2.1834729323285E-2"/>
                  <c:y val="0"/>
                </c:manualLayout>
              </c:layout>
              <c:spPr/>
              <c:txPr>
                <a:bodyPr/>
                <a:lstStyle/>
                <a:p>
                  <a:pPr>
                    <a:defRPr sz="1000">
                      <a:solidFill>
                        <a:schemeClr val="tx1"/>
                      </a:solidFill>
                      <a:latin typeface="Rockwell"/>
                      <a:cs typeface="Rockwell"/>
                    </a:defRPr>
                  </a:pPr>
                  <a:endParaRPr lang="en-US"/>
                </a:p>
              </c:txPr>
              <c:dLblPos val="outEnd"/>
              <c:showLegendKey val="0"/>
              <c:showVal val="1"/>
              <c:showCatName val="0"/>
              <c:showSerName val="0"/>
              <c:showPercent val="0"/>
              <c:showBubbleSize val="0"/>
            </c:dLbl>
            <c:txPr>
              <a:bodyPr/>
              <a:lstStyle/>
              <a:p>
                <a:pPr>
                  <a:defRPr sz="1000">
                    <a:solidFill>
                      <a:schemeClr val="tx2"/>
                    </a:solidFill>
                    <a:latin typeface="Rockwell"/>
                    <a:cs typeface="Rockwell"/>
                  </a:defRPr>
                </a:pPr>
                <a:endParaRPr lang="en-US"/>
              </a:p>
            </c:txPr>
            <c:dLblPos val="outEnd"/>
            <c:showLegendKey val="0"/>
            <c:showVal val="1"/>
            <c:showCatName val="0"/>
            <c:showSerName val="0"/>
            <c:showPercent val="0"/>
            <c:showBubbleSize val="0"/>
            <c:showLeaderLines val="0"/>
          </c:dLbls>
          <c:cat>
            <c:strRef>
              <c:f>'labor market charts'!$A$48</c:f>
              <c:strCache>
                <c:ptCount val="1"/>
                <c:pt idx="0">
                  <c:v>Walla Walla Community College (WA)</c:v>
                </c:pt>
              </c:strCache>
            </c:strRef>
          </c:cat>
          <c:val>
            <c:numRef>
              <c:f>'labor market charts'!$B$48</c:f>
              <c:numCache>
                <c:formatCode>_("$"* #,##0_);_("$"* \(#,##0\);_("$"* "-"??_);_(@_)</c:formatCode>
                <c:ptCount val="1"/>
                <c:pt idx="0">
                  <c:v>36802.580645161273</c:v>
                </c:pt>
              </c:numCache>
            </c:numRef>
          </c:val>
        </c:ser>
        <c:ser>
          <c:idx val="1"/>
          <c:order val="1"/>
          <c:spPr>
            <a:solidFill>
              <a:srgbClr val="0354A0"/>
            </a:solidFill>
            <a:ln w="19050">
              <a:noFill/>
            </a:ln>
          </c:spPr>
          <c:invertIfNegative val="0"/>
          <c:dLbls>
            <c:txPr>
              <a:bodyPr/>
              <a:lstStyle/>
              <a:p>
                <a:pPr>
                  <a:defRPr b="1">
                    <a:solidFill>
                      <a:srgbClr val="000000"/>
                    </a:solidFill>
                    <a:latin typeface="Rockwell"/>
                    <a:cs typeface="Rockwell"/>
                  </a:defRPr>
                </a:pPr>
                <a:endParaRPr lang="en-US"/>
              </a:p>
            </c:txPr>
            <c:dLblPos val="outEnd"/>
            <c:showLegendKey val="0"/>
            <c:showVal val="1"/>
            <c:showCatName val="0"/>
            <c:showSerName val="0"/>
            <c:showPercent val="0"/>
            <c:showBubbleSize val="0"/>
            <c:showLeaderLines val="0"/>
          </c:dLbls>
          <c:cat>
            <c:strRef>
              <c:f>'labor market charts'!$A$48</c:f>
              <c:strCache>
                <c:ptCount val="1"/>
                <c:pt idx="0">
                  <c:v>Walla Walla Community College (WA)</c:v>
                </c:pt>
              </c:strCache>
            </c:strRef>
          </c:cat>
          <c:val>
            <c:numRef>
              <c:f>'labor market charts'!$C$48</c:f>
              <c:numCache>
                <c:formatCode>_("$"* #,##0_);_("$"* \(#,##0\);_("$"* "-"??_);_(@_)</c:formatCode>
                <c:ptCount val="1"/>
                <c:pt idx="0">
                  <c:v>57044</c:v>
                </c:pt>
              </c:numCache>
            </c:numRef>
          </c:val>
        </c:ser>
        <c:dLbls>
          <c:dLblPos val="outEnd"/>
          <c:showLegendKey val="0"/>
          <c:showVal val="1"/>
          <c:showCatName val="0"/>
          <c:showSerName val="0"/>
          <c:showPercent val="0"/>
          <c:showBubbleSize val="0"/>
        </c:dLbls>
        <c:gapWidth val="126"/>
        <c:overlap val="10"/>
        <c:axId val="50655616"/>
        <c:axId val="50657152"/>
      </c:barChart>
      <c:catAx>
        <c:axId val="50655616"/>
        <c:scaling>
          <c:orientation val="minMax"/>
        </c:scaling>
        <c:delete val="0"/>
        <c:axPos val="b"/>
        <c:majorTickMark val="out"/>
        <c:minorTickMark val="none"/>
        <c:tickLblPos val="nextTo"/>
        <c:txPr>
          <a:bodyPr/>
          <a:lstStyle/>
          <a:p>
            <a:pPr>
              <a:defRPr sz="1000" b="0">
                <a:solidFill>
                  <a:srgbClr val="000000"/>
                </a:solidFill>
                <a:latin typeface="Rockwell"/>
                <a:cs typeface="Rockwell"/>
              </a:defRPr>
            </a:pPr>
            <a:endParaRPr lang="en-US"/>
          </a:p>
        </c:txPr>
        <c:crossAx val="50657152"/>
        <c:crosses val="autoZero"/>
        <c:auto val="1"/>
        <c:lblAlgn val="ctr"/>
        <c:lblOffset val="100"/>
        <c:noMultiLvlLbl val="0"/>
      </c:catAx>
      <c:valAx>
        <c:axId val="50657152"/>
        <c:scaling>
          <c:orientation val="minMax"/>
        </c:scaling>
        <c:delete val="1"/>
        <c:axPos val="l"/>
        <c:numFmt formatCode="_(&quot;$&quot;* #,##0_);_(&quot;$&quot;* \(#,##0\);_(&quot;$&quot;* &quot;-&quot;??_);_(@_)" sourceLinked="1"/>
        <c:majorTickMark val="out"/>
        <c:minorTickMark val="none"/>
        <c:tickLblPos val="nextTo"/>
        <c:crossAx val="5065561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rgbClr val="BBDDFE"/>
            </a:solidFill>
            <a:ln>
              <a:noFill/>
            </a:ln>
          </c:spPr>
          <c:invertIfNegative val="0"/>
          <c:dLbls>
            <c:dLbl>
              <c:idx val="0"/>
              <c:layout>
                <c:manualLayout>
                  <c:x val="-2.1834729323285E-2"/>
                  <c:y val="-4.5250708728325003E-17"/>
                </c:manualLayout>
              </c:layout>
              <c:spPr/>
              <c:txPr>
                <a:bodyPr/>
                <a:lstStyle/>
                <a:p>
                  <a:pPr>
                    <a:defRPr>
                      <a:solidFill>
                        <a:srgbClr val="000000"/>
                      </a:solidFill>
                      <a:latin typeface="Rockwell"/>
                      <a:cs typeface="Rockwell"/>
                    </a:defRPr>
                  </a:pPr>
                  <a:endParaRPr lang="en-US"/>
                </a:p>
              </c:txPr>
              <c:dLblPos val="outEnd"/>
              <c:showLegendKey val="0"/>
              <c:showVal val="1"/>
              <c:showCatName val="0"/>
              <c:showSerName val="0"/>
              <c:showPercent val="0"/>
              <c:showBubbleSize val="0"/>
            </c:dLbl>
            <c:txPr>
              <a:bodyPr/>
              <a:lstStyle/>
              <a:p>
                <a:pPr>
                  <a:defRPr>
                    <a:solidFill>
                      <a:srgbClr val="000000"/>
                    </a:solidFill>
                  </a:defRPr>
                </a:pPr>
                <a:endParaRPr lang="en-US"/>
              </a:p>
            </c:txPr>
            <c:dLblPos val="outEnd"/>
            <c:showLegendKey val="0"/>
            <c:showVal val="1"/>
            <c:showCatName val="0"/>
            <c:showSerName val="0"/>
            <c:showPercent val="0"/>
            <c:showBubbleSize val="0"/>
            <c:showLeaderLines val="0"/>
          </c:dLbls>
          <c:cat>
            <c:strRef>
              <c:f>'labor market charts'!$A$49</c:f>
              <c:strCache>
                <c:ptCount val="1"/>
                <c:pt idx="0">
                  <c:v>Miami-Dade College (FL) </c:v>
                </c:pt>
              </c:strCache>
            </c:strRef>
          </c:cat>
          <c:val>
            <c:numRef>
              <c:f>'labor market charts'!$B$49</c:f>
              <c:numCache>
                <c:formatCode>_("$"* #,##0_);_("$"* \(#,##0\);_("$"* "-"??_);_(@_)</c:formatCode>
                <c:ptCount val="1"/>
                <c:pt idx="0">
                  <c:v>45663.768115942032</c:v>
                </c:pt>
              </c:numCache>
            </c:numRef>
          </c:val>
        </c:ser>
        <c:ser>
          <c:idx val="1"/>
          <c:order val="1"/>
          <c:spPr>
            <a:solidFill>
              <a:srgbClr val="0354A0"/>
            </a:solidFill>
            <a:ln w="19050">
              <a:noFill/>
            </a:ln>
          </c:spPr>
          <c:invertIfNegative val="0"/>
          <c:dLbls>
            <c:txPr>
              <a:bodyPr/>
              <a:lstStyle/>
              <a:p>
                <a:pPr>
                  <a:defRPr b="1">
                    <a:solidFill>
                      <a:srgbClr val="000000"/>
                    </a:solidFill>
                    <a:latin typeface="Rockwell"/>
                    <a:cs typeface="Rockwell"/>
                  </a:defRPr>
                </a:pPr>
                <a:endParaRPr lang="en-US"/>
              </a:p>
            </c:txPr>
            <c:dLblPos val="outEnd"/>
            <c:showLegendKey val="0"/>
            <c:showVal val="1"/>
            <c:showCatName val="0"/>
            <c:showSerName val="0"/>
            <c:showPercent val="0"/>
            <c:showBubbleSize val="0"/>
            <c:showLeaderLines val="0"/>
          </c:dLbls>
          <c:cat>
            <c:strRef>
              <c:f>'labor market charts'!$A$49</c:f>
              <c:strCache>
                <c:ptCount val="1"/>
                <c:pt idx="0">
                  <c:v>Miami-Dade College (FL) </c:v>
                </c:pt>
              </c:strCache>
            </c:strRef>
          </c:cat>
          <c:val>
            <c:numRef>
              <c:f>'labor market charts'!$C$49</c:f>
              <c:numCache>
                <c:formatCode>_("$"* #,##0_);_("$"* \(#,##0\);_("$"* "-"??_);_(@_)</c:formatCode>
                <c:ptCount val="1"/>
                <c:pt idx="0">
                  <c:v>63016</c:v>
                </c:pt>
              </c:numCache>
            </c:numRef>
          </c:val>
        </c:ser>
        <c:dLbls>
          <c:dLblPos val="outEnd"/>
          <c:showLegendKey val="0"/>
          <c:showVal val="1"/>
          <c:showCatName val="0"/>
          <c:showSerName val="0"/>
          <c:showPercent val="0"/>
          <c:showBubbleSize val="0"/>
        </c:dLbls>
        <c:gapWidth val="126"/>
        <c:overlap val="10"/>
        <c:axId val="50695168"/>
        <c:axId val="50696960"/>
      </c:barChart>
      <c:catAx>
        <c:axId val="50695168"/>
        <c:scaling>
          <c:orientation val="minMax"/>
        </c:scaling>
        <c:delete val="0"/>
        <c:axPos val="b"/>
        <c:majorTickMark val="out"/>
        <c:minorTickMark val="none"/>
        <c:tickLblPos val="nextTo"/>
        <c:txPr>
          <a:bodyPr/>
          <a:lstStyle/>
          <a:p>
            <a:pPr>
              <a:defRPr sz="1000" b="0">
                <a:solidFill>
                  <a:srgbClr val="000000"/>
                </a:solidFill>
                <a:latin typeface="Rockwell"/>
                <a:cs typeface="Rockwell"/>
              </a:defRPr>
            </a:pPr>
            <a:endParaRPr lang="en-US"/>
          </a:p>
        </c:txPr>
        <c:crossAx val="50696960"/>
        <c:crosses val="autoZero"/>
        <c:auto val="1"/>
        <c:lblAlgn val="ctr"/>
        <c:lblOffset val="100"/>
        <c:noMultiLvlLbl val="0"/>
      </c:catAx>
      <c:valAx>
        <c:axId val="50696960"/>
        <c:scaling>
          <c:orientation val="minMax"/>
        </c:scaling>
        <c:delete val="1"/>
        <c:axPos val="l"/>
        <c:numFmt formatCode="_(&quot;$&quot;* #,##0_);_(&quot;$&quot;* \(#,##0\);_(&quot;$&quot;* &quot;-&quot;??_);_(@_)" sourceLinked="1"/>
        <c:majorTickMark val="out"/>
        <c:minorTickMark val="none"/>
        <c:tickLblPos val="nextTo"/>
        <c:crossAx val="5069516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8036404511227003E-2"/>
          <c:y val="9.5211201435414904E-3"/>
          <c:w val="0.90392719097754604"/>
          <c:h val="0.89860600758238596"/>
        </c:manualLayout>
      </c:layout>
      <c:barChart>
        <c:barDir val="col"/>
        <c:grouping val="clustered"/>
        <c:varyColors val="0"/>
        <c:ser>
          <c:idx val="0"/>
          <c:order val="0"/>
          <c:spPr>
            <a:solidFill>
              <a:srgbClr val="8EB4E3"/>
            </a:solidFill>
            <a:ln>
              <a:noFill/>
            </a:ln>
          </c:spPr>
          <c:invertIfNegative val="0"/>
          <c:dPt>
            <c:idx val="0"/>
            <c:invertIfNegative val="0"/>
            <c:bubble3D val="0"/>
            <c:spPr>
              <a:solidFill>
                <a:srgbClr val="BBDDFE"/>
              </a:solidFill>
              <a:ln>
                <a:noFill/>
              </a:ln>
            </c:spPr>
          </c:dPt>
          <c:dLbls>
            <c:dLbl>
              <c:idx val="0"/>
              <c:layout>
                <c:manualLayout>
                  <c:x val="-2.6201675187941999E-2"/>
                  <c:y val="0"/>
                </c:manualLayout>
              </c:layout>
              <c:spPr/>
              <c:txPr>
                <a:bodyPr/>
                <a:lstStyle/>
                <a:p>
                  <a:pPr>
                    <a:defRPr>
                      <a:solidFill>
                        <a:srgbClr val="000000"/>
                      </a:solidFill>
                      <a:latin typeface="Rockwell"/>
                      <a:cs typeface="Rockwell"/>
                    </a:defRPr>
                  </a:pPr>
                  <a:endParaRPr lang="en-US"/>
                </a:p>
              </c:txPr>
              <c:dLblPos val="outEnd"/>
              <c:showLegendKey val="0"/>
              <c:showVal val="1"/>
              <c:showCatName val="0"/>
              <c:showSerName val="0"/>
              <c:showPercent val="0"/>
              <c:showBubbleSize val="0"/>
            </c:dLbl>
            <c:txPr>
              <a:bodyPr/>
              <a:lstStyle/>
              <a:p>
                <a:pPr>
                  <a:defRPr>
                    <a:solidFill>
                      <a:srgbClr val="000000"/>
                    </a:solidFill>
                  </a:defRPr>
                </a:pPr>
                <a:endParaRPr lang="en-US"/>
              </a:p>
            </c:txPr>
            <c:dLblPos val="outEnd"/>
            <c:showLegendKey val="0"/>
            <c:showVal val="1"/>
            <c:showCatName val="0"/>
            <c:showSerName val="0"/>
            <c:showPercent val="0"/>
            <c:showBubbleSize val="0"/>
            <c:showLeaderLines val="0"/>
          </c:dLbls>
          <c:cat>
            <c:strRef>
              <c:f>'labor market charts'!$A$50</c:f>
              <c:strCache>
                <c:ptCount val="1"/>
                <c:pt idx="0">
                  <c:v>Brazosport College (TX)</c:v>
                </c:pt>
              </c:strCache>
            </c:strRef>
          </c:cat>
          <c:val>
            <c:numRef>
              <c:f>'labor market charts'!$B$50</c:f>
              <c:numCache>
                <c:formatCode>_("$"* #,##0_);_("$"* \(#,##0\);_("$"* "-"??_);_(@_)</c:formatCode>
                <c:ptCount val="1"/>
                <c:pt idx="0">
                  <c:v>46831.515151515123</c:v>
                </c:pt>
              </c:numCache>
            </c:numRef>
          </c:val>
        </c:ser>
        <c:ser>
          <c:idx val="1"/>
          <c:order val="1"/>
          <c:spPr>
            <a:solidFill>
              <a:schemeClr val="tx2"/>
            </a:solidFill>
            <a:ln w="19050">
              <a:noFill/>
            </a:ln>
          </c:spPr>
          <c:invertIfNegative val="0"/>
          <c:dLbls>
            <c:txPr>
              <a:bodyPr/>
              <a:lstStyle/>
              <a:p>
                <a:pPr>
                  <a:defRPr b="1">
                    <a:solidFill>
                      <a:srgbClr val="000000"/>
                    </a:solidFill>
                    <a:latin typeface="Rockwell"/>
                    <a:cs typeface="Rockwell"/>
                  </a:defRPr>
                </a:pPr>
                <a:endParaRPr lang="en-US"/>
              </a:p>
            </c:txPr>
            <c:dLblPos val="outEnd"/>
            <c:showLegendKey val="0"/>
            <c:showVal val="1"/>
            <c:showCatName val="0"/>
            <c:showSerName val="0"/>
            <c:showPercent val="0"/>
            <c:showBubbleSize val="0"/>
            <c:showLeaderLines val="0"/>
          </c:dLbls>
          <c:cat>
            <c:strRef>
              <c:f>'labor market charts'!$A$50</c:f>
              <c:strCache>
                <c:ptCount val="1"/>
                <c:pt idx="0">
                  <c:v>Brazosport College (TX)</c:v>
                </c:pt>
              </c:strCache>
            </c:strRef>
          </c:cat>
          <c:val>
            <c:numRef>
              <c:f>'labor market charts'!$C$50</c:f>
              <c:numCache>
                <c:formatCode>_("$"* #,##0_);_("$"* \(#,##0\);_("$"* "-"??_);_(@_)</c:formatCode>
                <c:ptCount val="1"/>
                <c:pt idx="0">
                  <c:v>77272</c:v>
                </c:pt>
              </c:numCache>
            </c:numRef>
          </c:val>
        </c:ser>
        <c:dLbls>
          <c:dLblPos val="outEnd"/>
          <c:showLegendKey val="0"/>
          <c:showVal val="1"/>
          <c:showCatName val="0"/>
          <c:showSerName val="0"/>
          <c:showPercent val="0"/>
          <c:showBubbleSize val="0"/>
        </c:dLbls>
        <c:gapWidth val="126"/>
        <c:overlap val="10"/>
        <c:axId val="50718976"/>
        <c:axId val="50741248"/>
      </c:barChart>
      <c:catAx>
        <c:axId val="50718976"/>
        <c:scaling>
          <c:orientation val="minMax"/>
        </c:scaling>
        <c:delete val="0"/>
        <c:axPos val="b"/>
        <c:majorTickMark val="out"/>
        <c:minorTickMark val="none"/>
        <c:tickLblPos val="nextTo"/>
        <c:txPr>
          <a:bodyPr/>
          <a:lstStyle/>
          <a:p>
            <a:pPr>
              <a:defRPr sz="1000" b="0">
                <a:solidFill>
                  <a:srgbClr val="000000"/>
                </a:solidFill>
                <a:latin typeface="Rockwell"/>
                <a:cs typeface="Rockwell"/>
              </a:defRPr>
            </a:pPr>
            <a:endParaRPr lang="en-US"/>
          </a:p>
        </c:txPr>
        <c:crossAx val="50741248"/>
        <c:crosses val="autoZero"/>
        <c:auto val="1"/>
        <c:lblAlgn val="ctr"/>
        <c:lblOffset val="100"/>
        <c:noMultiLvlLbl val="0"/>
      </c:catAx>
      <c:valAx>
        <c:axId val="50741248"/>
        <c:scaling>
          <c:orientation val="minMax"/>
        </c:scaling>
        <c:delete val="1"/>
        <c:axPos val="l"/>
        <c:numFmt formatCode="_(&quot;$&quot;* #,##0_);_(&quot;$&quot;* \(#,##0\);_(&quot;$&quot;* &quot;-&quot;??_);_(@_)" sourceLinked="1"/>
        <c:majorTickMark val="out"/>
        <c:minorTickMark val="none"/>
        <c:tickLblPos val="nextTo"/>
        <c:crossAx val="5071897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3D53FCB3-3116-4BA0-A0FB-DF705EF6CDC8}" type="datetimeFigureOut">
              <a:rPr lang="en-US" smtClean="0"/>
              <a:t>10/7/2014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E9EC6E68-91FA-4CA7-8DD7-25476B1B0A37}" type="slidenum">
              <a:rPr lang="en-US" smtClean="0"/>
              <a:t>‹#›</a:t>
            </a:fld>
            <a:endParaRPr lang="en-US"/>
          </a:p>
        </p:txBody>
      </p:sp>
    </p:spTree>
    <p:extLst>
      <p:ext uri="{BB962C8B-B14F-4D97-AF65-F5344CB8AC3E}">
        <p14:creationId xmlns:p14="http://schemas.microsoft.com/office/powerpoint/2010/main" val="230083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1</a:t>
            </a:fld>
            <a:endParaRPr lang="en-US"/>
          </a:p>
        </p:txBody>
      </p:sp>
    </p:spTree>
    <p:extLst>
      <p:ext uri="{BB962C8B-B14F-4D97-AF65-F5344CB8AC3E}">
        <p14:creationId xmlns:p14="http://schemas.microsoft.com/office/powerpoint/2010/main" val="294652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Arial" pitchFamily="34" charset="0"/>
              <a:buChar char="•"/>
            </a:pPr>
            <a:r>
              <a:rPr lang="en-US" sz="1200" dirty="0" smtClean="0">
                <a:solidFill>
                  <a:schemeClr val="accent1">
                    <a:lumMod val="75000"/>
                  </a:schemeClr>
                </a:solidFill>
              </a:rPr>
              <a:t>President Sandy </a:t>
            </a:r>
            <a:r>
              <a:rPr lang="en-US" sz="1200" dirty="0" err="1" smtClean="0">
                <a:solidFill>
                  <a:schemeClr val="accent1">
                    <a:lumMod val="75000"/>
                  </a:schemeClr>
                </a:solidFill>
              </a:rPr>
              <a:t>Shugart</a:t>
            </a:r>
            <a:r>
              <a:rPr lang="en-US" sz="1200" dirty="0" smtClean="0">
                <a:solidFill>
                  <a:schemeClr val="accent1">
                    <a:lumMod val="75000"/>
                  </a:schemeClr>
                </a:solidFill>
              </a:rPr>
              <a:t> uses his position to sustain a college-wide focus on the big picture of what matters most for student success.</a:t>
            </a:r>
          </a:p>
          <a:p>
            <a:pPr marL="342900" indent="-342900">
              <a:spcAft>
                <a:spcPts val="600"/>
              </a:spcAft>
              <a:buFont typeface="Arial" pitchFamily="34" charset="0"/>
              <a:buChar char="•"/>
            </a:pPr>
            <a:r>
              <a:rPr lang="en-US" sz="1200" dirty="0" err="1" smtClean="0">
                <a:solidFill>
                  <a:schemeClr val="accent1">
                    <a:lumMod val="75000"/>
                  </a:schemeClr>
                </a:solidFill>
              </a:rPr>
              <a:t>Shugart</a:t>
            </a:r>
            <a:r>
              <a:rPr lang="en-US" sz="1200" dirty="0" smtClean="0">
                <a:solidFill>
                  <a:schemeClr val="accent1">
                    <a:lumMod val="75000"/>
                  </a:schemeClr>
                </a:solidFill>
              </a:rPr>
              <a:t> shares data to build consensus around “big ideas” and empowers faculty and staff to build solutions.  Example: “Start Right” was designed to improve student success at the front door, in the first set of courses, and in building a clear path to a degree.</a:t>
            </a:r>
          </a:p>
          <a:p>
            <a:pPr marL="342900" indent="-342900">
              <a:spcAft>
                <a:spcPts val="600"/>
              </a:spcAft>
              <a:buFont typeface="Arial" pitchFamily="34" charset="0"/>
              <a:buChar char="•"/>
            </a:pPr>
            <a:r>
              <a:rPr lang="en-US" sz="1200" dirty="0" smtClean="0">
                <a:solidFill>
                  <a:schemeClr val="accent1">
                    <a:lumMod val="75000"/>
                  </a:schemeClr>
                </a:solidFill>
              </a:rPr>
              <a:t>He prevents his faculty and staff from rushing into solutions until they have agreed—based on intentional and consistent examination of data—on the core diagnosis of college-wide problems and a central theory of improvement. </a:t>
            </a:r>
          </a:p>
          <a:p>
            <a:pPr marL="342900" lvl="0" indent="-342900">
              <a:spcAft>
                <a:spcPts val="600"/>
              </a:spcAft>
              <a:buFont typeface="Arial" pitchFamily="34" charset="0"/>
              <a:buChar char="•"/>
            </a:pPr>
            <a:r>
              <a:rPr lang="en-US" sz="1200" dirty="0" smtClean="0">
                <a:solidFill>
                  <a:schemeClr val="accent1">
                    <a:lumMod val="75000"/>
                  </a:schemeClr>
                </a:solidFill>
              </a:rPr>
              <a:t>Every few years, a new “big idea” emerges that drives tangible, campus-wide changes (for example, in registration, transfer, and student supports).</a:t>
            </a:r>
          </a:p>
          <a:p>
            <a:pPr marL="342900" lvl="0" indent="-342900">
              <a:spcAft>
                <a:spcPts val="600"/>
              </a:spcAft>
              <a:buFont typeface="Arial" pitchFamily="34" charset="0"/>
              <a:buChar char="•"/>
            </a:pPr>
            <a:r>
              <a:rPr lang="en-US" sz="1200" b="1" dirty="0" smtClean="0">
                <a:solidFill>
                  <a:schemeClr val="accent1">
                    <a:lumMod val="75000"/>
                  </a:schemeClr>
                </a:solidFill>
              </a:rPr>
              <a:t>Result: Sustained, dramatic improvements in completion rates.</a:t>
            </a:r>
          </a:p>
          <a:p>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16</a:t>
            </a:fld>
            <a:endParaRPr lang="en-US"/>
          </a:p>
        </p:txBody>
      </p:sp>
    </p:spTree>
    <p:extLst>
      <p:ext uri="{BB962C8B-B14F-4D97-AF65-F5344CB8AC3E}">
        <p14:creationId xmlns:p14="http://schemas.microsoft.com/office/powerpoint/2010/main" val="255079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1">
                    <a:lumMod val="75000"/>
                  </a:schemeClr>
                </a:solidFill>
              </a:rPr>
              <a:t>They take seriously the scholarship of teaching and learning and make intentional efforts to improve the quality of instruction. </a:t>
            </a:r>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24</a:t>
            </a:fld>
            <a:endParaRPr lang="en-US"/>
          </a:p>
        </p:txBody>
      </p:sp>
    </p:spTree>
    <p:extLst>
      <p:ext uri="{BB962C8B-B14F-4D97-AF65-F5344CB8AC3E}">
        <p14:creationId xmlns:p14="http://schemas.microsoft.com/office/powerpoint/2010/main" val="185615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Trajectory - from high schools, work, military, or unemployment, and on to jobs of four-year institutions</a:t>
            </a:r>
          </a:p>
          <a:p>
            <a:r>
              <a:rPr lang="en-US" dirty="0" smtClean="0"/>
              <a:t>They</a:t>
            </a:r>
            <a:r>
              <a:rPr lang="en-US" baseline="0" dirty="0" smtClean="0"/>
              <a:t> c</a:t>
            </a:r>
            <a:r>
              <a:rPr lang="en-US" dirty="0" smtClean="0"/>
              <a:t>reate a seamless experiences for students</a:t>
            </a:r>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35</a:t>
            </a:fld>
            <a:endParaRPr lang="en-US"/>
          </a:p>
        </p:txBody>
      </p:sp>
    </p:spTree>
    <p:extLst>
      <p:ext uri="{BB962C8B-B14F-4D97-AF65-F5344CB8AC3E}">
        <p14:creationId xmlns:p14="http://schemas.microsoft.com/office/powerpoint/2010/main" val="101461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pPr>
            <a:r>
              <a:rPr lang="en-US" sz="1200" i="1" dirty="0" smtClean="0">
                <a:solidFill>
                  <a:schemeClr val="accent1">
                    <a:lumMod val="75000"/>
                  </a:schemeClr>
                </a:solidFill>
                <a:cs typeface="Lucida Sans Unicode" pitchFamily="34" charset="0"/>
              </a:rPr>
              <a:t>Three major challenges all community colleges are grappling with:</a:t>
            </a:r>
          </a:p>
          <a:p>
            <a:pPr marL="457200" indent="-457200">
              <a:lnSpc>
                <a:spcPts val="2100"/>
              </a:lnSpc>
              <a:buFont typeface="+mj-lt"/>
              <a:buAutoNum type="arabicPeriod"/>
            </a:pPr>
            <a:r>
              <a:rPr lang="en-US" sz="1200" b="1" dirty="0" smtClean="0">
                <a:solidFill>
                  <a:schemeClr val="accent1">
                    <a:lumMod val="75000"/>
                  </a:schemeClr>
                </a:solidFill>
                <a:cs typeface="Lucida Sans Unicode" pitchFamily="34" charset="0"/>
              </a:rPr>
              <a:t>Low levels of completion for developmental education students </a:t>
            </a:r>
            <a:r>
              <a:rPr lang="en-US" sz="1200" dirty="0" smtClean="0">
                <a:solidFill>
                  <a:schemeClr val="accent1">
                    <a:lumMod val="75000"/>
                  </a:schemeClr>
                </a:solidFill>
                <a:cs typeface="Lucida Sans Unicode" pitchFamily="34" charset="0"/>
              </a:rPr>
              <a:t>– Largest part of low completion rates is underprepared students not attaining credentials </a:t>
            </a:r>
          </a:p>
          <a:p>
            <a:pPr marL="457200" indent="-457200">
              <a:lnSpc>
                <a:spcPts val="2100"/>
              </a:lnSpc>
              <a:buFont typeface="+mj-lt"/>
              <a:buAutoNum type="arabicPeriod"/>
            </a:pPr>
            <a:r>
              <a:rPr lang="en-US" sz="1200" b="1" dirty="0" smtClean="0">
                <a:solidFill>
                  <a:schemeClr val="accent1">
                    <a:lumMod val="75000"/>
                  </a:schemeClr>
                </a:solidFill>
                <a:cs typeface="Lucida Sans Unicode" pitchFamily="34" charset="0"/>
              </a:rPr>
              <a:t>Budget Pressures </a:t>
            </a:r>
            <a:r>
              <a:rPr lang="en-US" sz="1200" dirty="0" smtClean="0">
                <a:solidFill>
                  <a:schemeClr val="accent1">
                    <a:lumMod val="75000"/>
                  </a:schemeClr>
                </a:solidFill>
                <a:cs typeface="Lucida Sans Unicode" pitchFamily="34" charset="0"/>
              </a:rPr>
              <a:t>– Decreasing state appropriations and local tax revenue</a:t>
            </a:r>
          </a:p>
          <a:p>
            <a:pPr marL="457200" indent="-457200">
              <a:lnSpc>
                <a:spcPts val="2100"/>
              </a:lnSpc>
              <a:buFont typeface="+mj-lt"/>
              <a:buAutoNum type="arabicPeriod"/>
            </a:pPr>
            <a:r>
              <a:rPr lang="en-US" sz="1200" b="1" dirty="0" smtClean="0">
                <a:solidFill>
                  <a:schemeClr val="accent1">
                    <a:lumMod val="75000"/>
                  </a:schemeClr>
                </a:solidFill>
                <a:cs typeface="Lucida Sans Unicode" pitchFamily="34" charset="0"/>
              </a:rPr>
              <a:t>Accountability</a:t>
            </a:r>
            <a:r>
              <a:rPr lang="en-US" sz="1200" dirty="0" smtClean="0">
                <a:solidFill>
                  <a:schemeClr val="accent1">
                    <a:lumMod val="75000"/>
                  </a:schemeClr>
                </a:solidFill>
                <a:cs typeface="Lucida Sans Unicode" pitchFamily="34" charset="0"/>
              </a:rPr>
              <a:t> – Increasing expectations for student success from multiple stakeholders</a:t>
            </a:r>
          </a:p>
          <a:p>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2</a:t>
            </a:fld>
            <a:endParaRPr lang="en-US"/>
          </a:p>
        </p:txBody>
      </p:sp>
    </p:spTree>
    <p:extLst>
      <p:ext uri="{BB962C8B-B14F-4D97-AF65-F5344CB8AC3E}">
        <p14:creationId xmlns:p14="http://schemas.microsoft.com/office/powerpoint/2010/main" val="294652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[inserting</a:t>
            </a:r>
            <a:r>
              <a:rPr lang="en-US" baseline="0" dirty="0" smtClean="0"/>
              <a:t> info from slide on original </a:t>
            </a:r>
            <a:r>
              <a:rPr lang="en-US" baseline="0" dirty="0" err="1" smtClean="0"/>
              <a:t>pg</a:t>
            </a:r>
            <a:r>
              <a:rPr lang="en-US" baseline="0" dirty="0" smtClean="0"/>
              <a:t> 7 which has been deleted]</a:t>
            </a:r>
          </a:p>
          <a:p>
            <a:r>
              <a:rPr lang="en-US" baseline="0" dirty="0" smtClean="0"/>
              <a:t>Exceptional equity in access for </a:t>
            </a:r>
            <a:r>
              <a:rPr lang="en-US" baseline="0" dirty="0" err="1" smtClean="0"/>
              <a:t>underepresented</a:t>
            </a:r>
            <a:r>
              <a:rPr lang="en-US" baseline="0" dirty="0" smtClean="0"/>
              <a:t> populations</a:t>
            </a:r>
          </a:p>
          <a:p>
            <a:r>
              <a:rPr lang="en-US" baseline="0" dirty="0" smtClean="0"/>
              <a:t>Top three performers: CUNY Kingsborough 1%, Walla Walla Community College 6%, </a:t>
            </a:r>
            <a:r>
              <a:rPr lang="en-US" baseline="0" smtClean="0"/>
              <a:t>Broward College 13%</a:t>
            </a:r>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6</a:t>
            </a:fld>
            <a:endParaRPr lang="en-US"/>
          </a:p>
        </p:txBody>
      </p:sp>
    </p:spTree>
    <p:extLst>
      <p:ext uri="{BB962C8B-B14F-4D97-AF65-F5344CB8AC3E}">
        <p14:creationId xmlns:p14="http://schemas.microsoft.com/office/powerpoint/2010/main" val="319137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1">
                    <a:lumMod val="75000"/>
                  </a:schemeClr>
                </a:solidFill>
                <a:cs typeface="Lucida Sans Unicode" pitchFamily="34" charset="0"/>
              </a:rPr>
              <a:t>Aspen Prize finalist colleges demonstrated intentional strategies for addressing the challenges of completion, budget pressures, and accountability,</a:t>
            </a:r>
            <a:r>
              <a:rPr lang="en-US" sz="1200" baseline="0" dirty="0" smtClean="0">
                <a:solidFill>
                  <a:schemeClr val="accent1">
                    <a:lumMod val="75000"/>
                  </a:schemeClr>
                </a:solidFill>
                <a:cs typeface="Lucida Sans Unicode" pitchFamily="34" charset="0"/>
              </a:rPr>
              <a:t> </a:t>
            </a:r>
            <a:r>
              <a:rPr lang="en-US" sz="1200" dirty="0" smtClean="0">
                <a:solidFill>
                  <a:schemeClr val="accent1">
                    <a:lumMod val="75000"/>
                  </a:schemeClr>
                </a:solidFill>
                <a:cs typeface="Lucida Sans Unicode" pitchFamily="34" charset="0"/>
              </a:rPr>
              <a:t>while always staying focused on student success. These strategies are evident throughout the five themes of exceptional practices that emerged from site visits. </a:t>
            </a:r>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10</a:t>
            </a:fld>
            <a:endParaRPr lang="en-US"/>
          </a:p>
        </p:txBody>
      </p:sp>
    </p:spTree>
    <p:extLst>
      <p:ext uri="{BB962C8B-B14F-4D97-AF65-F5344CB8AC3E}">
        <p14:creationId xmlns:p14="http://schemas.microsoft.com/office/powerpoint/2010/main" val="87380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600"/>
              </a:spcAft>
              <a:buFont typeface="Arial" pitchFamily="34" charset="0"/>
              <a:buChar char="•"/>
            </a:pPr>
            <a:r>
              <a:rPr lang="en-US" sz="1200" dirty="0" smtClean="0">
                <a:solidFill>
                  <a:schemeClr val="accent1">
                    <a:lumMod val="75000"/>
                  </a:schemeClr>
                </a:solidFill>
              </a:rPr>
              <a:t>Communicate a clear vision focused explicitly on student success, and ensure that all the institution’s work and resources aim towards that goal</a:t>
            </a:r>
          </a:p>
          <a:p>
            <a:pPr marL="457200" indent="-457200">
              <a:spcAft>
                <a:spcPts val="600"/>
              </a:spcAft>
              <a:buFont typeface="Arial" pitchFamily="34" charset="0"/>
              <a:buChar char="•"/>
            </a:pPr>
            <a:r>
              <a:rPr lang="en-US" sz="1200" dirty="0" smtClean="0">
                <a:solidFill>
                  <a:schemeClr val="accent1">
                    <a:lumMod val="75000"/>
                  </a:schemeClr>
                </a:solidFill>
              </a:rPr>
              <a:t>Inspire and sustain a change in culture towards innovation, data-informed practice, and shared responsibility for student success</a:t>
            </a:r>
          </a:p>
          <a:p>
            <a:pPr marL="457200" indent="-457200">
              <a:spcAft>
                <a:spcPts val="600"/>
              </a:spcAft>
              <a:buFont typeface="Arial" pitchFamily="34" charset="0"/>
              <a:buChar char="•"/>
            </a:pPr>
            <a:r>
              <a:rPr lang="en-US" sz="1200" dirty="0" smtClean="0">
                <a:solidFill>
                  <a:schemeClr val="accent1">
                    <a:lumMod val="75000"/>
                  </a:schemeClr>
                </a:solidFill>
              </a:rPr>
              <a:t>Consistently act in ways that make clear that their central concern is student success, including by taking risks</a:t>
            </a:r>
          </a:p>
          <a:p>
            <a:pPr marL="457200" indent="-457200">
              <a:spcAft>
                <a:spcPts val="600"/>
              </a:spcAft>
              <a:buFont typeface="Arial" pitchFamily="34" charset="0"/>
              <a:buChar char="•"/>
            </a:pPr>
            <a:r>
              <a:rPr lang="en-US" sz="1200" dirty="0" smtClean="0">
                <a:solidFill>
                  <a:schemeClr val="accent1">
                    <a:lumMod val="75000"/>
                  </a:schemeClr>
                </a:solidFill>
              </a:rPr>
              <a:t>Develop strong external partnerships that support student success</a:t>
            </a:r>
          </a:p>
          <a:p>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11</a:t>
            </a:fld>
            <a:endParaRPr lang="en-US"/>
          </a:p>
        </p:txBody>
      </p:sp>
    </p:spTree>
    <p:extLst>
      <p:ext uri="{BB962C8B-B14F-4D97-AF65-F5344CB8AC3E}">
        <p14:creationId xmlns:p14="http://schemas.microsoft.com/office/powerpoint/2010/main" val="329145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spcAft>
                <a:spcPts val="1200"/>
              </a:spcAft>
              <a:buFont typeface="Wingdings" pitchFamily="2" charset="2"/>
              <a:buChar char="§"/>
            </a:pPr>
            <a:r>
              <a:rPr lang="en-US" sz="2000" dirty="0" smtClean="0">
                <a:solidFill>
                  <a:schemeClr val="accent1">
                    <a:lumMod val="75000"/>
                  </a:schemeClr>
                </a:solidFill>
              </a:rPr>
              <a:t>Communicating a consistent, clear and compelling vision of excellence that is tied to student success in learning, completion, equity and post-graduation success</a:t>
            </a:r>
          </a:p>
          <a:p>
            <a:pPr marL="914400" lvl="1" indent="-457200">
              <a:spcAft>
                <a:spcPts val="1200"/>
              </a:spcAft>
              <a:buFont typeface="Wingdings" pitchFamily="2" charset="2"/>
              <a:buChar char="§"/>
            </a:pPr>
            <a:r>
              <a:rPr lang="en-US" sz="2000" dirty="0" smtClean="0">
                <a:solidFill>
                  <a:schemeClr val="accent1">
                    <a:lumMod val="75000"/>
                  </a:schemeClr>
                </a:solidFill>
              </a:rPr>
              <a:t>Creating and maintaining urgency to improve student success</a:t>
            </a:r>
          </a:p>
          <a:p>
            <a:pPr marL="914400" lvl="1" indent="-457200">
              <a:spcAft>
                <a:spcPts val="1200"/>
              </a:spcAft>
              <a:buFont typeface="Wingdings" pitchFamily="2" charset="2"/>
              <a:buChar char="§"/>
            </a:pPr>
            <a:r>
              <a:rPr lang="en-US" sz="2000" dirty="0" smtClean="0">
                <a:solidFill>
                  <a:schemeClr val="accent1">
                    <a:lumMod val="75000"/>
                  </a:schemeClr>
                </a:solidFill>
              </a:rPr>
              <a:t>Leading development of strong unified plans aligned to student goals </a:t>
            </a:r>
          </a:p>
          <a:p>
            <a:pPr marL="914400" lvl="1" indent="-457200">
              <a:spcAft>
                <a:spcPts val="1200"/>
              </a:spcAft>
              <a:buFont typeface="Wingdings" pitchFamily="2" charset="2"/>
              <a:buChar char="§"/>
            </a:pPr>
            <a:r>
              <a:rPr lang="en-US" sz="2000" dirty="0" smtClean="0">
                <a:solidFill>
                  <a:schemeClr val="accent1">
                    <a:lumMod val="75000"/>
                  </a:schemeClr>
                </a:solidFill>
              </a:rPr>
              <a:t>Maintaining strong relationships with faculty and staff</a:t>
            </a:r>
          </a:p>
          <a:p>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12</a:t>
            </a:fld>
            <a:endParaRPr lang="en-US"/>
          </a:p>
        </p:txBody>
      </p:sp>
    </p:spTree>
    <p:extLst>
      <p:ext uri="{BB962C8B-B14F-4D97-AF65-F5344CB8AC3E}">
        <p14:creationId xmlns:p14="http://schemas.microsoft.com/office/powerpoint/2010/main" val="182233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spcAft>
                <a:spcPts val="1200"/>
              </a:spcAft>
              <a:buFont typeface="Wingdings" pitchFamily="2" charset="2"/>
              <a:buChar char="§"/>
            </a:pPr>
            <a:r>
              <a:rPr lang="en-US" sz="2000" dirty="0" smtClean="0">
                <a:solidFill>
                  <a:schemeClr val="tx2"/>
                </a:solidFill>
              </a:rPr>
              <a:t>Analyzing data to understand gaps in student success and routinely </a:t>
            </a:r>
            <a:r>
              <a:rPr lang="en-US" sz="2000" dirty="0" smtClean="0">
                <a:solidFill>
                  <a:schemeClr val="accent1">
                    <a:lumMod val="75000"/>
                  </a:schemeClr>
                </a:solidFill>
              </a:rPr>
              <a:t>sharing those data in readily accessible ways</a:t>
            </a:r>
          </a:p>
          <a:p>
            <a:pPr marL="800100" lvl="1" indent="-342900">
              <a:spcAft>
                <a:spcPts val="1200"/>
              </a:spcAft>
              <a:buFont typeface="Wingdings" pitchFamily="2" charset="2"/>
              <a:buChar char="§"/>
            </a:pPr>
            <a:r>
              <a:rPr lang="en-US" sz="2000" dirty="0" smtClean="0">
                <a:solidFill>
                  <a:schemeClr val="accent1">
                    <a:lumMod val="75000"/>
                  </a:schemeClr>
                </a:solidFill>
              </a:rPr>
              <a:t>Modeling and rewarding action based on innovative thinking</a:t>
            </a:r>
          </a:p>
          <a:p>
            <a:pPr marL="800100" lvl="1" indent="-342900">
              <a:spcAft>
                <a:spcPts val="1200"/>
              </a:spcAft>
              <a:buFont typeface="Wingdings" pitchFamily="2" charset="2"/>
              <a:buChar char="§"/>
            </a:pPr>
            <a:r>
              <a:rPr lang="en-US" sz="2000" dirty="0" smtClean="0">
                <a:solidFill>
                  <a:schemeClr val="tx2"/>
                </a:solidFill>
              </a:rPr>
              <a:t>Maintaining a continuous improvement mindset by always asking,  </a:t>
            </a:r>
            <a:r>
              <a:rPr lang="en-US" sz="2000" i="1" dirty="0" smtClean="0">
                <a:solidFill>
                  <a:schemeClr val="accent1">
                    <a:lumMod val="75000"/>
                  </a:schemeClr>
                </a:solidFill>
              </a:rPr>
              <a:t>What are we doing, why are we doing it, are we having an impact at scale, and how do we know</a:t>
            </a:r>
            <a:r>
              <a:rPr lang="en-US" sz="2000" dirty="0" smtClean="0">
                <a:solidFill>
                  <a:schemeClr val="accent1">
                    <a:lumMod val="75000"/>
                  </a:schemeClr>
                </a:solidFill>
              </a:rPr>
              <a:t>?</a:t>
            </a:r>
          </a:p>
          <a:p>
            <a:pPr marL="800100" lvl="1" indent="-342900">
              <a:spcAft>
                <a:spcPts val="1200"/>
              </a:spcAft>
              <a:buFont typeface="Wingdings" pitchFamily="2" charset="2"/>
              <a:buChar char="§"/>
            </a:pPr>
            <a:r>
              <a:rPr lang="en-US" sz="2000" dirty="0" smtClean="0">
                <a:solidFill>
                  <a:schemeClr val="accent1">
                    <a:lumMod val="75000"/>
                  </a:schemeClr>
                </a:solidFill>
              </a:rPr>
              <a:t>Aligning resources to student success goals</a:t>
            </a:r>
          </a:p>
          <a:p>
            <a:pPr marL="800100" lvl="1" indent="-342900">
              <a:spcAft>
                <a:spcPts val="1200"/>
              </a:spcAft>
              <a:buFont typeface="Wingdings" pitchFamily="2" charset="2"/>
              <a:buChar char="§"/>
            </a:pPr>
            <a:r>
              <a:rPr lang="en-US" sz="2000" dirty="0" smtClean="0">
                <a:solidFill>
                  <a:schemeClr val="accent1">
                    <a:lumMod val="75000"/>
                  </a:schemeClr>
                </a:solidFill>
              </a:rPr>
              <a:t>Monitoring implementation and evaluating success, leading to actions that include stopping interventions that don’t work</a:t>
            </a:r>
          </a:p>
          <a:p>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13</a:t>
            </a:fld>
            <a:endParaRPr lang="en-US"/>
          </a:p>
        </p:txBody>
      </p:sp>
    </p:spTree>
    <p:extLst>
      <p:ext uri="{BB962C8B-B14F-4D97-AF65-F5344CB8AC3E}">
        <p14:creationId xmlns:p14="http://schemas.microsoft.com/office/powerpoint/2010/main" val="230906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spcAft>
                <a:spcPts val="1200"/>
              </a:spcAft>
              <a:buFont typeface="Wingdings" pitchFamily="2" charset="2"/>
              <a:buChar char="§"/>
            </a:pPr>
            <a:r>
              <a:rPr lang="en-US" sz="2000" dirty="0" smtClean="0">
                <a:solidFill>
                  <a:schemeClr val="accent1">
                    <a:lumMod val="75000"/>
                  </a:schemeClr>
                </a:solidFill>
              </a:rPr>
              <a:t>Budgeting and reallocating resources in ways that are evidence-based and aligned with continued improvement</a:t>
            </a:r>
            <a:endParaRPr lang="en-US" sz="2000" i="1" dirty="0" smtClean="0">
              <a:solidFill>
                <a:schemeClr val="accent1">
                  <a:lumMod val="75000"/>
                </a:schemeClr>
              </a:solidFill>
            </a:endParaRPr>
          </a:p>
          <a:p>
            <a:pPr marL="800100" lvl="1" indent="-342900">
              <a:spcAft>
                <a:spcPts val="1200"/>
              </a:spcAft>
              <a:buFont typeface="Wingdings" pitchFamily="2" charset="2"/>
              <a:buChar char="§"/>
            </a:pPr>
            <a:r>
              <a:rPr lang="en-US" sz="2000" dirty="0" smtClean="0">
                <a:solidFill>
                  <a:schemeClr val="accent1">
                    <a:lumMod val="75000"/>
                  </a:schemeClr>
                </a:solidFill>
              </a:rPr>
              <a:t>Hiring cabinet-level staff and others who share in ownership of student success goals and drive processes of engagement and change</a:t>
            </a:r>
            <a:endParaRPr lang="en-US" sz="2000" i="1" dirty="0" smtClean="0">
              <a:solidFill>
                <a:schemeClr val="accent1">
                  <a:lumMod val="75000"/>
                </a:schemeClr>
              </a:solidFill>
            </a:endParaRPr>
          </a:p>
          <a:p>
            <a:pPr marL="800100" lvl="1" indent="-342900">
              <a:spcAft>
                <a:spcPts val="1200"/>
              </a:spcAft>
              <a:buFont typeface="Wingdings" pitchFamily="2" charset="2"/>
              <a:buChar char="§"/>
            </a:pPr>
            <a:r>
              <a:rPr lang="en-US" sz="2000" dirty="0" smtClean="0">
                <a:solidFill>
                  <a:schemeClr val="accent1">
                    <a:lumMod val="75000"/>
                  </a:schemeClr>
                </a:solidFill>
              </a:rPr>
              <a:t>Leading strategic planning processes aimed at shared, clear, informed diagnoses of problems and concrete plans for improvement</a:t>
            </a:r>
          </a:p>
          <a:p>
            <a:pPr marL="800100" lvl="1" indent="-342900">
              <a:spcAft>
                <a:spcPts val="1200"/>
              </a:spcAft>
              <a:buFont typeface="Wingdings" pitchFamily="2" charset="2"/>
              <a:buChar char="§"/>
            </a:pPr>
            <a:r>
              <a:rPr lang="en-US" sz="2000" dirty="0" smtClean="0">
                <a:solidFill>
                  <a:schemeClr val="accent1">
                    <a:lumMod val="75000"/>
                  </a:schemeClr>
                </a:solidFill>
              </a:rPr>
              <a:t>Raising funds in ways that align directly with student success goals and keep focus on the core business of the college as student success</a:t>
            </a:r>
            <a:endParaRPr lang="en-US" sz="2400"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E9EC6E68-91FA-4CA7-8DD7-25476B1B0A37}" type="slidenum">
              <a:rPr lang="en-US" smtClean="0"/>
              <a:t>14</a:t>
            </a:fld>
            <a:endParaRPr lang="en-US"/>
          </a:p>
        </p:txBody>
      </p:sp>
    </p:spTree>
    <p:extLst>
      <p:ext uri="{BB962C8B-B14F-4D97-AF65-F5344CB8AC3E}">
        <p14:creationId xmlns:p14="http://schemas.microsoft.com/office/powerpoint/2010/main" val="187111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spcAft>
                <a:spcPts val="1200"/>
              </a:spcAft>
              <a:buFont typeface="Wingdings" pitchFamily="2" charset="2"/>
              <a:buChar char="§"/>
            </a:pPr>
            <a:r>
              <a:rPr lang="en-US" sz="2000" dirty="0" smtClean="0">
                <a:solidFill>
                  <a:schemeClr val="accent1">
                    <a:lumMod val="75000"/>
                  </a:schemeClr>
                </a:solidFill>
              </a:rPr>
              <a:t>Building structures to link college with K-12 systems and four-year colleges and create seamless pathways for students</a:t>
            </a:r>
          </a:p>
          <a:p>
            <a:pPr marL="914400" lvl="1" indent="-457200">
              <a:spcAft>
                <a:spcPts val="1200"/>
              </a:spcAft>
              <a:buFont typeface="Wingdings" pitchFamily="2" charset="2"/>
              <a:buChar char="§"/>
            </a:pPr>
            <a:r>
              <a:rPr lang="en-US" sz="2000" dirty="0" smtClean="0">
                <a:solidFill>
                  <a:schemeClr val="accent1">
                    <a:lumMod val="75000"/>
                  </a:schemeClr>
                </a:solidFill>
              </a:rPr>
              <a:t>Building structures to engage employers in defining what they need from graduates and placing students directly into employment</a:t>
            </a:r>
          </a:p>
          <a:p>
            <a:pPr marL="914400" lvl="1" indent="-457200">
              <a:spcAft>
                <a:spcPts val="1200"/>
              </a:spcAft>
              <a:buFont typeface="Wingdings" pitchFamily="2" charset="2"/>
              <a:buChar char="§"/>
            </a:pPr>
            <a:r>
              <a:rPr lang="en-US" sz="2000" dirty="0" smtClean="0">
                <a:solidFill>
                  <a:schemeClr val="accent1">
                    <a:lumMod val="75000"/>
                  </a:schemeClr>
                </a:solidFill>
              </a:rPr>
              <a:t>Demonstrating clearly to legislators and other public officials the value of the community college, its mission, and its unique role in advancing the democratic and economic health of the state and region</a:t>
            </a:r>
            <a:endParaRPr lang="en-US" sz="240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E9EC6E68-91FA-4CA7-8DD7-25476B1B0A37}" type="slidenum">
              <a:rPr lang="en-US" smtClean="0"/>
              <a:t>15</a:t>
            </a:fld>
            <a:endParaRPr lang="en-US"/>
          </a:p>
        </p:txBody>
      </p:sp>
    </p:spTree>
    <p:extLst>
      <p:ext uri="{BB962C8B-B14F-4D97-AF65-F5344CB8AC3E}">
        <p14:creationId xmlns:p14="http://schemas.microsoft.com/office/powerpoint/2010/main" val="2785837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2701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6645"/>
            <a:ext cx="9144000" cy="261610"/>
          </a:xfrm>
          <a:prstGeom prst="rect">
            <a:avLst/>
          </a:prstGeom>
          <a:noFill/>
        </p:spPr>
        <p:txBody>
          <a:bodyPr wrap="square" rtlCol="0">
            <a:spAutoFit/>
          </a:bodyPr>
          <a:lstStyle/>
          <a:p>
            <a:pPr algn="ctr"/>
            <a:r>
              <a:rPr lang="en-US" sz="1100" b="0" kern="0" spc="100" dirty="0" smtClean="0">
                <a:solidFill>
                  <a:schemeClr val="bg1"/>
                </a:solidFill>
                <a:latin typeface="Rockwell"/>
                <a:cs typeface="Rockwell"/>
              </a:rPr>
              <a:t>Lessons from the Aspen Prize for Community College Excellence</a:t>
            </a:r>
            <a:endParaRPr lang="en-US" sz="1100" b="0" kern="0" spc="100" dirty="0">
              <a:solidFill>
                <a:schemeClr val="bg1"/>
              </a:solidFill>
              <a:latin typeface="Rockwell"/>
              <a:cs typeface="Rockwell"/>
            </a:endParaRPr>
          </a:p>
        </p:txBody>
      </p:sp>
      <p:cxnSp>
        <p:nvCxnSpPr>
          <p:cNvPr id="9" name="Straight Connector 8"/>
          <p:cNvCxnSpPr/>
          <p:nvPr userDrawn="1"/>
        </p:nvCxnSpPr>
        <p:spPr>
          <a:xfrm>
            <a:off x="0" y="6248400"/>
            <a:ext cx="9144000" cy="0"/>
          </a:xfrm>
          <a:prstGeom prst="line">
            <a:avLst/>
          </a:prstGeom>
          <a:ln w="6350" cmpd="sng">
            <a:solidFill>
              <a:srgbClr val="0152A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EP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637" y="6091807"/>
            <a:ext cx="2192727" cy="626493"/>
          </a:xfrm>
          <a:prstGeom prst="rect">
            <a:avLst/>
          </a:prstGeom>
        </p:spPr>
      </p:pic>
    </p:spTree>
    <p:extLst>
      <p:ext uri="{BB962C8B-B14F-4D97-AF65-F5344CB8AC3E}">
        <p14:creationId xmlns:p14="http://schemas.microsoft.com/office/powerpoint/2010/main" val="41896167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2701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6645"/>
            <a:ext cx="9144000" cy="261610"/>
          </a:xfrm>
          <a:prstGeom prst="rect">
            <a:avLst/>
          </a:prstGeom>
          <a:noFill/>
        </p:spPr>
        <p:txBody>
          <a:bodyPr wrap="square" rtlCol="0">
            <a:spAutoFit/>
          </a:bodyPr>
          <a:lstStyle/>
          <a:p>
            <a:pPr algn="ctr"/>
            <a:r>
              <a:rPr lang="en-US" sz="1100" b="0" kern="0" spc="100" dirty="0" smtClean="0">
                <a:solidFill>
                  <a:schemeClr val="bg1"/>
                </a:solidFill>
                <a:latin typeface="Rockwell"/>
                <a:cs typeface="Rockwell"/>
              </a:rPr>
              <a:t>The Aspen Prize</a:t>
            </a:r>
            <a:endParaRPr lang="en-US" sz="1100" b="0" kern="0" spc="100" dirty="0">
              <a:solidFill>
                <a:schemeClr val="bg1"/>
              </a:solidFill>
              <a:latin typeface="Rockwell"/>
              <a:cs typeface="Rockwell"/>
            </a:endParaRPr>
          </a:p>
        </p:txBody>
      </p:sp>
      <p:cxnSp>
        <p:nvCxnSpPr>
          <p:cNvPr id="9" name="Straight Connector 8"/>
          <p:cNvCxnSpPr/>
          <p:nvPr userDrawn="1"/>
        </p:nvCxnSpPr>
        <p:spPr>
          <a:xfrm>
            <a:off x="0" y="6248400"/>
            <a:ext cx="9144000" cy="0"/>
          </a:xfrm>
          <a:prstGeom prst="line">
            <a:avLst/>
          </a:prstGeom>
          <a:ln w="6350" cmpd="sng">
            <a:solidFill>
              <a:srgbClr val="0152A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EP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637" y="6091807"/>
            <a:ext cx="2192727" cy="626493"/>
          </a:xfrm>
          <a:prstGeom prst="rect">
            <a:avLst/>
          </a:prstGeom>
        </p:spPr>
      </p:pic>
    </p:spTree>
    <p:extLst>
      <p:ext uri="{BB962C8B-B14F-4D97-AF65-F5344CB8AC3E}">
        <p14:creationId xmlns:p14="http://schemas.microsoft.com/office/powerpoint/2010/main" val="1502296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0" y="226541"/>
            <a:ext cx="9144000" cy="6013621"/>
          </a:xfrm>
          <a:prstGeom prst="rect">
            <a:avLst/>
          </a:prstGeom>
          <a:solidFill>
            <a:srgbClr val="03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2701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0" y="-6645"/>
            <a:ext cx="9144000" cy="261610"/>
          </a:xfrm>
          <a:prstGeom prst="rect">
            <a:avLst/>
          </a:prstGeom>
          <a:noFill/>
        </p:spPr>
        <p:txBody>
          <a:bodyPr wrap="square" rtlCol="0">
            <a:spAutoFit/>
          </a:bodyPr>
          <a:lstStyle/>
          <a:p>
            <a:pPr algn="ctr"/>
            <a:r>
              <a:rPr lang="en-US" sz="1100" b="0" kern="0" spc="100" dirty="0" smtClean="0">
                <a:solidFill>
                  <a:schemeClr val="bg1"/>
                </a:solidFill>
                <a:latin typeface="Rockwell"/>
                <a:cs typeface="Rockwell"/>
              </a:rPr>
              <a:t>The Aspen Prize</a:t>
            </a:r>
            <a:endParaRPr lang="en-US" sz="1100" b="0" kern="0" spc="100" dirty="0">
              <a:solidFill>
                <a:schemeClr val="bg1"/>
              </a:solidFill>
              <a:latin typeface="Rockwell"/>
              <a:cs typeface="Rockwell"/>
            </a:endParaRPr>
          </a:p>
        </p:txBody>
      </p:sp>
      <p:cxnSp>
        <p:nvCxnSpPr>
          <p:cNvPr id="5" name="Straight Connector 4"/>
          <p:cNvCxnSpPr/>
          <p:nvPr userDrawn="1"/>
        </p:nvCxnSpPr>
        <p:spPr>
          <a:xfrm>
            <a:off x="0" y="6248400"/>
            <a:ext cx="9144000" cy="0"/>
          </a:xfrm>
          <a:prstGeom prst="line">
            <a:avLst/>
          </a:prstGeom>
          <a:ln w="6350" cmpd="sng">
            <a:solidFill>
              <a:srgbClr val="0152A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EP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637" y="6091807"/>
            <a:ext cx="2192727" cy="626493"/>
          </a:xfrm>
          <a:prstGeom prst="rect">
            <a:avLst/>
          </a:prstGeom>
        </p:spPr>
      </p:pic>
    </p:spTree>
    <p:extLst>
      <p:ext uri="{BB962C8B-B14F-4D97-AF65-F5344CB8AC3E}">
        <p14:creationId xmlns:p14="http://schemas.microsoft.com/office/powerpoint/2010/main" val="222172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p:cNvSpPr/>
          <p:nvPr userDrawn="1"/>
        </p:nvSpPr>
        <p:spPr>
          <a:xfrm>
            <a:off x="0" y="226541"/>
            <a:ext cx="9144000" cy="6013621"/>
          </a:xfrm>
          <a:prstGeom prst="rect">
            <a:avLst/>
          </a:prstGeom>
          <a:solidFill>
            <a:srgbClr val="FFB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9144000" cy="2701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0" y="-6645"/>
            <a:ext cx="9144000" cy="261610"/>
          </a:xfrm>
          <a:prstGeom prst="rect">
            <a:avLst/>
          </a:prstGeom>
          <a:noFill/>
        </p:spPr>
        <p:txBody>
          <a:bodyPr wrap="square" rtlCol="0">
            <a:spAutoFit/>
          </a:bodyPr>
          <a:lstStyle/>
          <a:p>
            <a:pPr algn="ctr"/>
            <a:r>
              <a:rPr lang="en-US" sz="1100" b="0" kern="0" spc="100" dirty="0" smtClean="0">
                <a:solidFill>
                  <a:schemeClr val="bg1"/>
                </a:solidFill>
                <a:latin typeface="Rockwell"/>
                <a:cs typeface="Rockwell"/>
              </a:rPr>
              <a:t>Lessons from the Aspen Prize for Community College Excellence</a:t>
            </a:r>
            <a:endParaRPr lang="en-US" sz="1100" b="0" kern="0" spc="100" dirty="0">
              <a:solidFill>
                <a:schemeClr val="bg1"/>
              </a:solidFill>
              <a:latin typeface="Rockwell"/>
              <a:cs typeface="Rockwell"/>
            </a:endParaRPr>
          </a:p>
        </p:txBody>
      </p:sp>
      <p:cxnSp>
        <p:nvCxnSpPr>
          <p:cNvPr id="23" name="Straight Connector 22"/>
          <p:cNvCxnSpPr/>
          <p:nvPr userDrawn="1"/>
        </p:nvCxnSpPr>
        <p:spPr>
          <a:xfrm>
            <a:off x="0" y="6248400"/>
            <a:ext cx="9144000" cy="0"/>
          </a:xfrm>
          <a:prstGeom prst="line">
            <a:avLst/>
          </a:prstGeom>
          <a:ln w="6350" cmpd="sng">
            <a:solidFill>
              <a:srgbClr val="0152A1"/>
            </a:solidFill>
          </a:ln>
          <a:effectLst/>
        </p:spPr>
        <p:style>
          <a:lnRef idx="2">
            <a:schemeClr val="accent1"/>
          </a:lnRef>
          <a:fillRef idx="0">
            <a:schemeClr val="accent1"/>
          </a:fillRef>
          <a:effectRef idx="1">
            <a:schemeClr val="accent1"/>
          </a:effectRef>
          <a:fontRef idx="minor">
            <a:schemeClr val="tx1"/>
          </a:fontRef>
        </p:style>
      </p:cxnSp>
      <p:pic>
        <p:nvPicPr>
          <p:cNvPr id="8" name="Picture 7" descr="CEP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637" y="6091807"/>
            <a:ext cx="2192727" cy="626493"/>
          </a:xfrm>
          <a:prstGeom prst="rect">
            <a:avLst/>
          </a:prstGeom>
        </p:spPr>
      </p:pic>
    </p:spTree>
    <p:extLst>
      <p:ext uri="{BB962C8B-B14F-4D97-AF65-F5344CB8AC3E}">
        <p14:creationId xmlns:p14="http://schemas.microsoft.com/office/powerpoint/2010/main" val="27796062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p:cNvSpPr/>
          <p:nvPr userDrawn="1"/>
        </p:nvSpPr>
        <p:spPr>
          <a:xfrm>
            <a:off x="0" y="237295"/>
            <a:ext cx="9144000" cy="6002867"/>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2701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0" y="-6645"/>
            <a:ext cx="9144000" cy="261610"/>
          </a:xfrm>
          <a:prstGeom prst="rect">
            <a:avLst/>
          </a:prstGeom>
          <a:noFill/>
        </p:spPr>
        <p:txBody>
          <a:bodyPr wrap="square" rtlCol="0">
            <a:spAutoFit/>
          </a:bodyPr>
          <a:lstStyle/>
          <a:p>
            <a:pPr algn="ctr"/>
            <a:r>
              <a:rPr lang="en-US" sz="1100" b="0" kern="0" spc="100" dirty="0" smtClean="0">
                <a:solidFill>
                  <a:schemeClr val="bg1"/>
                </a:solidFill>
                <a:latin typeface="Rockwell"/>
                <a:cs typeface="Rockwell"/>
              </a:rPr>
              <a:t>Lessons from the Aspen Prize for Community College Excellence</a:t>
            </a:r>
            <a:endParaRPr lang="en-US" sz="1100" b="0" kern="0" spc="100" dirty="0">
              <a:solidFill>
                <a:schemeClr val="bg1"/>
              </a:solidFill>
              <a:latin typeface="Rockwell"/>
              <a:cs typeface="Rockwell"/>
            </a:endParaRPr>
          </a:p>
        </p:txBody>
      </p:sp>
      <p:cxnSp>
        <p:nvCxnSpPr>
          <p:cNvPr id="11" name="Straight Connector 10"/>
          <p:cNvCxnSpPr/>
          <p:nvPr userDrawn="1"/>
        </p:nvCxnSpPr>
        <p:spPr>
          <a:xfrm>
            <a:off x="0" y="6248400"/>
            <a:ext cx="9144000" cy="0"/>
          </a:xfrm>
          <a:prstGeom prst="line">
            <a:avLst/>
          </a:prstGeom>
          <a:ln w="6350" cmpd="sng">
            <a:solidFill>
              <a:srgbClr val="0152A1"/>
            </a:solidFill>
          </a:ln>
          <a:effectLst/>
        </p:spPr>
        <p:style>
          <a:lnRef idx="2">
            <a:schemeClr val="accent1"/>
          </a:lnRef>
          <a:fillRef idx="0">
            <a:schemeClr val="accent1"/>
          </a:fillRef>
          <a:effectRef idx="1">
            <a:schemeClr val="accent1"/>
          </a:effectRef>
          <a:fontRef idx="minor">
            <a:schemeClr val="tx1"/>
          </a:fontRef>
        </p:style>
      </p:cxnSp>
      <p:pic>
        <p:nvPicPr>
          <p:cNvPr id="8" name="Picture 7" descr="CEP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637" y="6091807"/>
            <a:ext cx="2192727" cy="626493"/>
          </a:xfrm>
          <a:prstGeom prst="rect">
            <a:avLst/>
          </a:prstGeom>
        </p:spPr>
      </p:pic>
    </p:spTree>
    <p:extLst>
      <p:ext uri="{BB962C8B-B14F-4D97-AF65-F5344CB8AC3E}">
        <p14:creationId xmlns:p14="http://schemas.microsoft.com/office/powerpoint/2010/main" val="2065563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p:cNvSpPr/>
          <p:nvPr userDrawn="1"/>
        </p:nvSpPr>
        <p:spPr>
          <a:xfrm>
            <a:off x="0" y="245533"/>
            <a:ext cx="9144000" cy="5994629"/>
          </a:xfrm>
          <a:prstGeom prst="rect">
            <a:avLst/>
          </a:prstGeom>
          <a:solidFill>
            <a:srgbClr val="99D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2701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0" y="-6645"/>
            <a:ext cx="9144000" cy="261610"/>
          </a:xfrm>
          <a:prstGeom prst="rect">
            <a:avLst/>
          </a:prstGeom>
          <a:noFill/>
        </p:spPr>
        <p:txBody>
          <a:bodyPr wrap="square" rtlCol="0">
            <a:spAutoFit/>
          </a:bodyPr>
          <a:lstStyle/>
          <a:p>
            <a:pPr algn="ctr"/>
            <a:r>
              <a:rPr lang="en-US" sz="1100" b="0" kern="0" spc="100" dirty="0" smtClean="0">
                <a:solidFill>
                  <a:schemeClr val="bg1"/>
                </a:solidFill>
                <a:latin typeface="Rockwell"/>
                <a:cs typeface="Rockwell"/>
              </a:rPr>
              <a:t>Lessons from the Aspen Prize for Community College Excellence</a:t>
            </a:r>
            <a:endParaRPr lang="en-US" sz="1100" b="0" kern="0" spc="100" dirty="0">
              <a:solidFill>
                <a:schemeClr val="bg1"/>
              </a:solidFill>
              <a:latin typeface="Rockwell"/>
              <a:cs typeface="Rockwell"/>
            </a:endParaRPr>
          </a:p>
        </p:txBody>
      </p:sp>
      <p:cxnSp>
        <p:nvCxnSpPr>
          <p:cNvPr id="13" name="Straight Connector 12"/>
          <p:cNvCxnSpPr/>
          <p:nvPr userDrawn="1"/>
        </p:nvCxnSpPr>
        <p:spPr>
          <a:xfrm>
            <a:off x="0" y="6248400"/>
            <a:ext cx="9144000" cy="0"/>
          </a:xfrm>
          <a:prstGeom prst="line">
            <a:avLst/>
          </a:prstGeom>
          <a:ln w="6350" cmpd="sng">
            <a:solidFill>
              <a:srgbClr val="0152A1"/>
            </a:solidFill>
          </a:ln>
          <a:effectLst/>
        </p:spPr>
        <p:style>
          <a:lnRef idx="2">
            <a:schemeClr val="accent1"/>
          </a:lnRef>
          <a:fillRef idx="0">
            <a:schemeClr val="accent1"/>
          </a:fillRef>
          <a:effectRef idx="1">
            <a:schemeClr val="accent1"/>
          </a:effectRef>
          <a:fontRef idx="minor">
            <a:schemeClr val="tx1"/>
          </a:fontRef>
        </p:style>
      </p:cxnSp>
      <p:pic>
        <p:nvPicPr>
          <p:cNvPr id="8" name="Picture 7" descr="CEP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637" y="6091807"/>
            <a:ext cx="2192727" cy="626493"/>
          </a:xfrm>
          <a:prstGeom prst="rect">
            <a:avLst/>
          </a:prstGeom>
        </p:spPr>
      </p:pic>
    </p:spTree>
    <p:extLst>
      <p:ext uri="{BB962C8B-B14F-4D97-AF65-F5344CB8AC3E}">
        <p14:creationId xmlns:p14="http://schemas.microsoft.com/office/powerpoint/2010/main" val="33433817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254000"/>
            <a:ext cx="9144000" cy="5986162"/>
          </a:xfrm>
          <a:prstGeom prst="rect">
            <a:avLst/>
          </a:prstGeom>
          <a:solidFill>
            <a:srgbClr val="77B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2701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6645"/>
            <a:ext cx="9144000" cy="261610"/>
          </a:xfrm>
          <a:prstGeom prst="rect">
            <a:avLst/>
          </a:prstGeom>
          <a:noFill/>
        </p:spPr>
        <p:txBody>
          <a:bodyPr wrap="square" rtlCol="0">
            <a:spAutoFit/>
          </a:bodyPr>
          <a:lstStyle/>
          <a:p>
            <a:pPr algn="ctr"/>
            <a:r>
              <a:rPr lang="en-US" sz="1100" b="0" kern="0" spc="100" dirty="0" smtClean="0">
                <a:solidFill>
                  <a:schemeClr val="bg1"/>
                </a:solidFill>
                <a:latin typeface="Rockwell"/>
                <a:cs typeface="Rockwell"/>
              </a:rPr>
              <a:t>Lessons from the Aspen Prize for Community College Excellence</a:t>
            </a:r>
            <a:endParaRPr lang="en-US" sz="1100" b="0" kern="0" spc="100" dirty="0">
              <a:solidFill>
                <a:schemeClr val="bg1"/>
              </a:solidFill>
              <a:latin typeface="Rockwell"/>
              <a:cs typeface="Rockwell"/>
            </a:endParaRPr>
          </a:p>
        </p:txBody>
      </p:sp>
      <p:cxnSp>
        <p:nvCxnSpPr>
          <p:cNvPr id="9" name="Straight Connector 8"/>
          <p:cNvCxnSpPr/>
          <p:nvPr userDrawn="1"/>
        </p:nvCxnSpPr>
        <p:spPr>
          <a:xfrm>
            <a:off x="0" y="6248400"/>
            <a:ext cx="9144000" cy="0"/>
          </a:xfrm>
          <a:prstGeom prst="line">
            <a:avLst/>
          </a:prstGeom>
          <a:ln w="6350" cmpd="sng">
            <a:solidFill>
              <a:srgbClr val="0152A1"/>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EP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637" y="6091807"/>
            <a:ext cx="2192727" cy="626493"/>
          </a:xfrm>
          <a:prstGeom prst="rect">
            <a:avLst/>
          </a:prstGeom>
        </p:spPr>
      </p:pic>
    </p:spTree>
    <p:extLst>
      <p:ext uri="{BB962C8B-B14F-4D97-AF65-F5344CB8AC3E}">
        <p14:creationId xmlns:p14="http://schemas.microsoft.com/office/powerpoint/2010/main" val="2257373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Rectangle 10"/>
          <p:cNvSpPr/>
          <p:nvPr userDrawn="1"/>
        </p:nvSpPr>
        <p:spPr>
          <a:xfrm>
            <a:off x="0" y="245533"/>
            <a:ext cx="9144000" cy="5994629"/>
          </a:xfrm>
          <a:prstGeom prst="rect">
            <a:avLst/>
          </a:prstGeom>
          <a:solidFill>
            <a:srgbClr val="91E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270199"/>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0" y="-6645"/>
            <a:ext cx="9144000" cy="261610"/>
          </a:xfrm>
          <a:prstGeom prst="rect">
            <a:avLst/>
          </a:prstGeom>
          <a:noFill/>
        </p:spPr>
        <p:txBody>
          <a:bodyPr wrap="square" rtlCol="0">
            <a:spAutoFit/>
          </a:bodyPr>
          <a:lstStyle/>
          <a:p>
            <a:pPr algn="ctr"/>
            <a:r>
              <a:rPr lang="en-US" sz="1100" b="0" kern="0" spc="100" dirty="0" smtClean="0">
                <a:solidFill>
                  <a:schemeClr val="bg1"/>
                </a:solidFill>
                <a:latin typeface="Rockwell"/>
                <a:cs typeface="Rockwell"/>
              </a:rPr>
              <a:t>Lessons from the Aspen Prize for Community College Excellence</a:t>
            </a:r>
            <a:endParaRPr lang="en-US" sz="1100" b="0" kern="0" spc="100" dirty="0">
              <a:solidFill>
                <a:schemeClr val="bg1"/>
              </a:solidFill>
              <a:latin typeface="Rockwell"/>
              <a:cs typeface="Rockwell"/>
            </a:endParaRPr>
          </a:p>
        </p:txBody>
      </p:sp>
      <p:cxnSp>
        <p:nvCxnSpPr>
          <p:cNvPr id="8" name="Straight Connector 7"/>
          <p:cNvCxnSpPr/>
          <p:nvPr userDrawn="1"/>
        </p:nvCxnSpPr>
        <p:spPr>
          <a:xfrm>
            <a:off x="0" y="6248400"/>
            <a:ext cx="9144000" cy="0"/>
          </a:xfrm>
          <a:prstGeom prst="line">
            <a:avLst/>
          </a:prstGeom>
          <a:ln w="6350" cmpd="sng">
            <a:solidFill>
              <a:srgbClr val="0152A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EPlogo-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637" y="6091807"/>
            <a:ext cx="2192727" cy="626493"/>
          </a:xfrm>
          <a:prstGeom prst="rect">
            <a:avLst/>
          </a:prstGeom>
        </p:spPr>
      </p:pic>
    </p:spTree>
    <p:extLst>
      <p:ext uri="{BB962C8B-B14F-4D97-AF65-F5344CB8AC3E}">
        <p14:creationId xmlns:p14="http://schemas.microsoft.com/office/powerpoint/2010/main" val="49711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058935"/>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1" r:id="rId4"/>
    <p:sldLayoutId id="2147483652" r:id="rId5"/>
    <p:sldLayoutId id="2147483653" r:id="rId6"/>
    <p:sldLayoutId id="2147483654" r:id="rId7"/>
    <p:sldLayoutId id="2147483655"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006" y="1148902"/>
            <a:ext cx="8511988" cy="1323439"/>
          </a:xfrm>
          <a:prstGeom prst="rect">
            <a:avLst/>
          </a:prstGeom>
        </p:spPr>
        <p:txBody>
          <a:bodyPr wrap="square">
            <a:spAutoFit/>
          </a:bodyPr>
          <a:lstStyle/>
          <a:p>
            <a:pPr algn="ctr"/>
            <a:r>
              <a:rPr lang="en-US" sz="4000" b="1" dirty="0" smtClean="0">
                <a:solidFill>
                  <a:srgbClr val="0354A0"/>
                </a:solidFill>
                <a:latin typeface="Georgia"/>
                <a:cs typeface="Georgia"/>
              </a:rPr>
              <a:t>Community College Excellence: Lessons from the field</a:t>
            </a:r>
            <a:endParaRPr lang="en-US" sz="4000" b="1" dirty="0">
              <a:solidFill>
                <a:srgbClr val="0354A0"/>
              </a:solidFill>
              <a:latin typeface="Georgia"/>
              <a:cs typeface="Georgia"/>
            </a:endParaRPr>
          </a:p>
        </p:txBody>
      </p:sp>
      <p:sp>
        <p:nvSpPr>
          <p:cNvPr id="2" name="TextBox 1"/>
          <p:cNvSpPr txBox="1"/>
          <p:nvPr/>
        </p:nvSpPr>
        <p:spPr>
          <a:xfrm>
            <a:off x="1143000" y="2743200"/>
            <a:ext cx="6858000" cy="2985433"/>
          </a:xfrm>
          <a:prstGeom prst="rect">
            <a:avLst/>
          </a:prstGeom>
          <a:noFill/>
        </p:spPr>
        <p:txBody>
          <a:bodyPr wrap="square" rtlCol="0">
            <a:spAutoFit/>
          </a:bodyPr>
          <a:lstStyle/>
          <a:p>
            <a:pPr algn="ctr"/>
            <a:r>
              <a:rPr lang="en-US" sz="2400" dirty="0" smtClean="0">
                <a:latin typeface="Georgia" panose="02040502050405020303" pitchFamily="18" charset="0"/>
              </a:rPr>
              <a:t>Presentation to:</a:t>
            </a:r>
          </a:p>
          <a:p>
            <a:pPr algn="ctr"/>
            <a:r>
              <a:rPr lang="en-US" sz="2400" dirty="0" smtClean="0">
                <a:latin typeface="Georgia" panose="02040502050405020303" pitchFamily="18" charset="0"/>
              </a:rPr>
              <a:t>Texas Community College Instructional Leaders</a:t>
            </a:r>
          </a:p>
          <a:p>
            <a:pPr algn="ctr"/>
            <a:endParaRPr lang="en-US" sz="2000" dirty="0">
              <a:latin typeface="Georgia" panose="02040502050405020303" pitchFamily="18" charset="0"/>
            </a:endParaRPr>
          </a:p>
          <a:p>
            <a:pPr algn="ctr"/>
            <a:r>
              <a:rPr lang="en-US" sz="2000" dirty="0" smtClean="0">
                <a:latin typeface="Georgia" panose="02040502050405020303" pitchFamily="18" charset="0"/>
              </a:rPr>
              <a:t>October 8, 2014</a:t>
            </a:r>
          </a:p>
          <a:p>
            <a:pPr algn="ctr"/>
            <a:endParaRPr lang="en-US" sz="2000" dirty="0">
              <a:latin typeface="Georgia" panose="02040502050405020303" pitchFamily="18" charset="0"/>
            </a:endParaRPr>
          </a:p>
          <a:p>
            <a:pPr algn="ctr"/>
            <a:r>
              <a:rPr lang="en-US" sz="2000" dirty="0" smtClean="0">
                <a:latin typeface="Georgia" panose="02040502050405020303" pitchFamily="18" charset="0"/>
              </a:rPr>
              <a:t>Joshua S. Wyner</a:t>
            </a:r>
          </a:p>
          <a:p>
            <a:pPr algn="ctr"/>
            <a:r>
              <a:rPr lang="en-US" sz="2000" dirty="0" smtClean="0">
                <a:latin typeface="Georgia" panose="02040502050405020303" pitchFamily="18" charset="0"/>
              </a:rPr>
              <a:t>Vice President,</a:t>
            </a:r>
          </a:p>
          <a:p>
            <a:pPr algn="ctr"/>
            <a:r>
              <a:rPr lang="en-US" sz="2000" dirty="0" smtClean="0">
                <a:latin typeface="Georgia" panose="02040502050405020303" pitchFamily="18" charset="0"/>
              </a:rPr>
              <a:t>Executive Director, College Excellence Program </a:t>
            </a:r>
          </a:p>
          <a:p>
            <a:pPr algn="ctr"/>
            <a:r>
              <a:rPr lang="en-US" sz="2000" dirty="0" smtClean="0">
                <a:latin typeface="Georgia" panose="02040502050405020303" pitchFamily="18" charset="0"/>
              </a:rPr>
              <a:t>The Aspen Institute</a:t>
            </a:r>
          </a:p>
        </p:txBody>
      </p:sp>
    </p:spTree>
    <p:extLst>
      <p:ext uri="{BB962C8B-B14F-4D97-AF65-F5344CB8AC3E}">
        <p14:creationId xmlns:p14="http://schemas.microsoft.com/office/powerpoint/2010/main" val="419143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15702"/>
            <a:ext cx="9144000" cy="95162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309840"/>
            <a:ext cx="9144000" cy="951624"/>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3303978"/>
            <a:ext cx="9144000" cy="951624"/>
          </a:xfrm>
          <a:prstGeom prst="rect">
            <a:avLst/>
          </a:prstGeom>
          <a:solidFill>
            <a:srgbClr val="99D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4298116"/>
            <a:ext cx="9144000" cy="9516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5292254"/>
            <a:ext cx="9144000" cy="951624"/>
          </a:xfrm>
          <a:prstGeom prst="rect">
            <a:avLst/>
          </a:prstGeom>
          <a:solidFill>
            <a:srgbClr val="91E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104" y="466827"/>
            <a:ext cx="8459792" cy="707886"/>
          </a:xfrm>
          <a:prstGeom prst="rect">
            <a:avLst/>
          </a:prstGeom>
        </p:spPr>
        <p:txBody>
          <a:bodyPr wrap="square">
            <a:spAutoFit/>
          </a:bodyPr>
          <a:lstStyle/>
          <a:p>
            <a:pPr algn="ctr">
              <a:spcAft>
                <a:spcPts val="1200"/>
              </a:spcAft>
            </a:pPr>
            <a:r>
              <a:rPr lang="en-US" sz="2000" dirty="0">
                <a:solidFill>
                  <a:srgbClr val="000000"/>
                </a:solidFill>
                <a:latin typeface="Georgia"/>
                <a:cs typeface="Georgia"/>
              </a:rPr>
              <a:t>Themes characterizing the institutions that achieve </a:t>
            </a:r>
            <a:r>
              <a:rPr lang="en-US" sz="2000" dirty="0" smtClean="0">
                <a:solidFill>
                  <a:srgbClr val="000000"/>
                </a:solidFill>
                <a:latin typeface="Georgia"/>
                <a:cs typeface="Georgia"/>
              </a:rPr>
              <a:t/>
            </a:r>
            <a:br>
              <a:rPr lang="en-US" sz="2000" dirty="0" smtClean="0">
                <a:solidFill>
                  <a:srgbClr val="000000"/>
                </a:solidFill>
                <a:latin typeface="Georgia"/>
                <a:cs typeface="Georgia"/>
              </a:rPr>
            </a:br>
            <a:r>
              <a:rPr lang="en-US" sz="2000" dirty="0" smtClean="0">
                <a:solidFill>
                  <a:srgbClr val="000000"/>
                </a:solidFill>
                <a:latin typeface="Georgia"/>
                <a:cs typeface="Georgia"/>
              </a:rPr>
              <a:t>exceptional </a:t>
            </a:r>
            <a:r>
              <a:rPr lang="en-US" sz="2000" dirty="0">
                <a:solidFill>
                  <a:srgbClr val="000000"/>
                </a:solidFill>
                <a:latin typeface="Georgia"/>
                <a:cs typeface="Georgia"/>
              </a:rPr>
              <a:t>outcomes for students: </a:t>
            </a:r>
          </a:p>
        </p:txBody>
      </p:sp>
      <p:sp>
        <p:nvSpPr>
          <p:cNvPr id="16" name="Rectangle 15"/>
          <p:cNvSpPr/>
          <p:nvPr/>
        </p:nvSpPr>
        <p:spPr>
          <a:xfrm>
            <a:off x="301410" y="1090752"/>
            <a:ext cx="489505" cy="1323439"/>
          </a:xfrm>
          <a:prstGeom prst="rect">
            <a:avLst/>
          </a:prstGeom>
        </p:spPr>
        <p:txBody>
          <a:bodyPr wrap="square">
            <a:spAutoFit/>
          </a:bodyPr>
          <a:lstStyle/>
          <a:p>
            <a:pPr>
              <a:spcAft>
                <a:spcPts val="1200"/>
              </a:spcAft>
            </a:pPr>
            <a:r>
              <a:rPr lang="en-US" sz="8000" b="1" dirty="0" smtClean="0">
                <a:solidFill>
                  <a:srgbClr val="000000"/>
                </a:solidFill>
                <a:latin typeface="Rockwell"/>
                <a:cs typeface="Rockwell"/>
              </a:rPr>
              <a:t>1</a:t>
            </a:r>
            <a:endParaRPr lang="en-US" sz="8000" b="1" dirty="0">
              <a:solidFill>
                <a:srgbClr val="000000"/>
              </a:solidFill>
              <a:latin typeface="Rockwell"/>
              <a:cs typeface="Rockwell"/>
            </a:endParaRPr>
          </a:p>
        </p:txBody>
      </p:sp>
      <p:sp>
        <p:nvSpPr>
          <p:cNvPr id="23" name="Rectangle 22"/>
          <p:cNvSpPr/>
          <p:nvPr/>
        </p:nvSpPr>
        <p:spPr>
          <a:xfrm>
            <a:off x="302194" y="2072886"/>
            <a:ext cx="716686" cy="1093751"/>
          </a:xfrm>
          <a:prstGeom prst="rect">
            <a:avLst/>
          </a:prstGeom>
        </p:spPr>
        <p:txBody>
          <a:bodyPr wrap="square">
            <a:spAutoFit/>
          </a:bodyPr>
          <a:lstStyle/>
          <a:p>
            <a:pPr>
              <a:spcAft>
                <a:spcPts val="1200"/>
              </a:spcAft>
            </a:pPr>
            <a:r>
              <a:rPr lang="en-US" sz="8000" b="1" dirty="0" smtClean="0">
                <a:solidFill>
                  <a:srgbClr val="000000"/>
                </a:solidFill>
                <a:latin typeface="Rockwell"/>
                <a:cs typeface="Rockwell"/>
              </a:rPr>
              <a:t>2</a:t>
            </a:r>
            <a:endParaRPr lang="en-US" sz="8000" b="1" dirty="0">
              <a:solidFill>
                <a:srgbClr val="000000"/>
              </a:solidFill>
              <a:latin typeface="Rockwell"/>
              <a:cs typeface="Rockwell"/>
            </a:endParaRPr>
          </a:p>
        </p:txBody>
      </p:sp>
      <p:sp>
        <p:nvSpPr>
          <p:cNvPr id="24" name="Rectangle 23"/>
          <p:cNvSpPr/>
          <p:nvPr/>
        </p:nvSpPr>
        <p:spPr>
          <a:xfrm>
            <a:off x="294889" y="3077073"/>
            <a:ext cx="716686" cy="1323439"/>
          </a:xfrm>
          <a:prstGeom prst="rect">
            <a:avLst/>
          </a:prstGeom>
        </p:spPr>
        <p:txBody>
          <a:bodyPr wrap="square">
            <a:spAutoFit/>
          </a:bodyPr>
          <a:lstStyle/>
          <a:p>
            <a:pPr>
              <a:spcAft>
                <a:spcPts val="1200"/>
              </a:spcAft>
            </a:pPr>
            <a:r>
              <a:rPr lang="en-US" sz="8000" b="1" dirty="0" smtClean="0">
                <a:solidFill>
                  <a:srgbClr val="000000"/>
                </a:solidFill>
                <a:latin typeface="Rockwell"/>
                <a:cs typeface="Rockwell"/>
              </a:rPr>
              <a:t>3</a:t>
            </a:r>
            <a:endParaRPr lang="en-US" sz="8000" b="1" dirty="0">
              <a:solidFill>
                <a:srgbClr val="000000"/>
              </a:solidFill>
              <a:latin typeface="Rockwell"/>
              <a:cs typeface="Rockwell"/>
            </a:endParaRPr>
          </a:p>
        </p:txBody>
      </p:sp>
      <p:sp>
        <p:nvSpPr>
          <p:cNvPr id="25" name="Rectangle 24"/>
          <p:cNvSpPr/>
          <p:nvPr/>
        </p:nvSpPr>
        <p:spPr>
          <a:xfrm>
            <a:off x="272374" y="4058439"/>
            <a:ext cx="716686" cy="1323439"/>
          </a:xfrm>
          <a:prstGeom prst="rect">
            <a:avLst/>
          </a:prstGeom>
        </p:spPr>
        <p:txBody>
          <a:bodyPr wrap="square">
            <a:spAutoFit/>
          </a:bodyPr>
          <a:lstStyle/>
          <a:p>
            <a:pPr>
              <a:spcAft>
                <a:spcPts val="1200"/>
              </a:spcAft>
            </a:pPr>
            <a:r>
              <a:rPr lang="en-US" sz="8000" b="1" dirty="0" smtClean="0">
                <a:solidFill>
                  <a:srgbClr val="000000"/>
                </a:solidFill>
                <a:latin typeface="Rockwell"/>
                <a:cs typeface="Rockwell"/>
              </a:rPr>
              <a:t>4</a:t>
            </a:r>
            <a:endParaRPr lang="en-US" sz="8000" b="1" dirty="0">
              <a:solidFill>
                <a:srgbClr val="000000"/>
              </a:solidFill>
              <a:latin typeface="Rockwell"/>
              <a:cs typeface="Rockwell"/>
            </a:endParaRPr>
          </a:p>
        </p:txBody>
      </p:sp>
      <p:sp>
        <p:nvSpPr>
          <p:cNvPr id="26" name="Rectangle 25"/>
          <p:cNvSpPr/>
          <p:nvPr/>
        </p:nvSpPr>
        <p:spPr>
          <a:xfrm>
            <a:off x="303095" y="5062621"/>
            <a:ext cx="716686" cy="1323439"/>
          </a:xfrm>
          <a:prstGeom prst="rect">
            <a:avLst/>
          </a:prstGeom>
        </p:spPr>
        <p:txBody>
          <a:bodyPr wrap="square">
            <a:spAutoFit/>
          </a:bodyPr>
          <a:lstStyle/>
          <a:p>
            <a:pPr>
              <a:spcAft>
                <a:spcPts val="1200"/>
              </a:spcAft>
            </a:pPr>
            <a:r>
              <a:rPr lang="en-US" sz="8000" b="1" dirty="0" smtClean="0">
                <a:solidFill>
                  <a:srgbClr val="000000"/>
                </a:solidFill>
                <a:latin typeface="Rockwell"/>
                <a:cs typeface="Rockwell"/>
              </a:rPr>
              <a:t>5</a:t>
            </a:r>
            <a:endParaRPr lang="en-US" sz="8000" b="1" dirty="0">
              <a:solidFill>
                <a:srgbClr val="000000"/>
              </a:solidFill>
              <a:latin typeface="Rockwell"/>
              <a:cs typeface="Rockwell"/>
            </a:endParaRPr>
          </a:p>
        </p:txBody>
      </p:sp>
      <p:sp>
        <p:nvSpPr>
          <p:cNvPr id="27" name="Rectangle 26"/>
          <p:cNvSpPr/>
          <p:nvPr/>
        </p:nvSpPr>
        <p:spPr>
          <a:xfrm>
            <a:off x="1061603" y="1591459"/>
            <a:ext cx="8459792" cy="400110"/>
          </a:xfrm>
          <a:prstGeom prst="rect">
            <a:avLst/>
          </a:prstGeom>
        </p:spPr>
        <p:txBody>
          <a:bodyPr wrap="square">
            <a:spAutoFit/>
          </a:bodyPr>
          <a:lstStyle/>
          <a:p>
            <a:pPr>
              <a:spcAft>
                <a:spcPts val="1200"/>
              </a:spcAft>
            </a:pPr>
            <a:r>
              <a:rPr lang="en-US" sz="2000" dirty="0" smtClean="0">
                <a:solidFill>
                  <a:srgbClr val="000000"/>
                </a:solidFill>
                <a:latin typeface="Rockwell"/>
                <a:cs typeface="Rockwell"/>
              </a:rPr>
              <a:t>Strong leadership and vision</a:t>
            </a:r>
            <a:endParaRPr lang="en-US" sz="2000" dirty="0">
              <a:solidFill>
                <a:srgbClr val="000000"/>
              </a:solidFill>
              <a:latin typeface="Rockwell"/>
              <a:cs typeface="Rockwell"/>
            </a:endParaRPr>
          </a:p>
        </p:txBody>
      </p:sp>
      <p:sp>
        <p:nvSpPr>
          <p:cNvPr id="28" name="Rectangle 27"/>
          <p:cNvSpPr/>
          <p:nvPr/>
        </p:nvSpPr>
        <p:spPr>
          <a:xfrm>
            <a:off x="1061603" y="2390007"/>
            <a:ext cx="7591330" cy="798937"/>
          </a:xfrm>
          <a:prstGeom prst="rect">
            <a:avLst/>
          </a:prstGeom>
        </p:spPr>
        <p:txBody>
          <a:bodyPr wrap="square">
            <a:spAutoFit/>
          </a:bodyPr>
          <a:lstStyle/>
          <a:p>
            <a:pPr>
              <a:lnSpc>
                <a:spcPts val="2700"/>
              </a:lnSpc>
              <a:spcAft>
                <a:spcPts val="2400"/>
              </a:spcAft>
            </a:pPr>
            <a:r>
              <a:rPr lang="en-US" sz="2000" dirty="0">
                <a:solidFill>
                  <a:srgbClr val="000000"/>
                </a:solidFill>
                <a:latin typeface="Rockwell"/>
                <a:cs typeface="Rockwell"/>
              </a:rPr>
              <a:t>Clear pathways to credentials and other intentional structures to support students </a:t>
            </a:r>
          </a:p>
        </p:txBody>
      </p:sp>
      <p:sp>
        <p:nvSpPr>
          <p:cNvPr id="29" name="Rectangle 28"/>
          <p:cNvSpPr/>
          <p:nvPr/>
        </p:nvSpPr>
        <p:spPr>
          <a:xfrm>
            <a:off x="1061603" y="3563705"/>
            <a:ext cx="7235396" cy="432170"/>
          </a:xfrm>
          <a:prstGeom prst="rect">
            <a:avLst/>
          </a:prstGeom>
        </p:spPr>
        <p:txBody>
          <a:bodyPr wrap="square">
            <a:spAutoFit/>
          </a:bodyPr>
          <a:lstStyle/>
          <a:p>
            <a:pPr>
              <a:lnSpc>
                <a:spcPts val="2700"/>
              </a:lnSpc>
              <a:spcAft>
                <a:spcPts val="2400"/>
              </a:spcAft>
            </a:pPr>
            <a:r>
              <a:rPr lang="en-US" sz="2000" dirty="0">
                <a:solidFill>
                  <a:srgbClr val="000000"/>
                </a:solidFill>
                <a:latin typeface="Rockwell"/>
                <a:cs typeface="Rockwell"/>
              </a:rPr>
              <a:t>Intentional focus on improving teaching and learning</a:t>
            </a:r>
          </a:p>
        </p:txBody>
      </p:sp>
      <p:sp>
        <p:nvSpPr>
          <p:cNvPr id="30" name="Rectangle 29"/>
          <p:cNvSpPr/>
          <p:nvPr/>
        </p:nvSpPr>
        <p:spPr>
          <a:xfrm>
            <a:off x="1061603" y="4367343"/>
            <a:ext cx="6672698" cy="778418"/>
          </a:xfrm>
          <a:prstGeom prst="rect">
            <a:avLst/>
          </a:prstGeom>
        </p:spPr>
        <p:txBody>
          <a:bodyPr wrap="square">
            <a:spAutoFit/>
          </a:bodyPr>
          <a:lstStyle/>
          <a:p>
            <a:pPr>
              <a:lnSpc>
                <a:spcPts val="2700"/>
              </a:lnSpc>
              <a:spcAft>
                <a:spcPts val="2400"/>
              </a:spcAft>
            </a:pPr>
            <a:r>
              <a:rPr lang="en-US" sz="2000" dirty="0">
                <a:solidFill>
                  <a:srgbClr val="000000"/>
                </a:solidFill>
                <a:latin typeface="Rockwell"/>
                <a:cs typeface="Rockwell"/>
              </a:rPr>
              <a:t>Consistent, </a:t>
            </a:r>
            <a:r>
              <a:rPr lang="en-US" sz="2000" dirty="0" smtClean="0">
                <a:solidFill>
                  <a:srgbClr val="000000"/>
                </a:solidFill>
                <a:latin typeface="Rockwell"/>
                <a:cs typeface="Rockwell"/>
              </a:rPr>
              <a:t>systematic, and  </a:t>
            </a:r>
            <a:r>
              <a:rPr lang="en-US" sz="2000" dirty="0">
                <a:solidFill>
                  <a:srgbClr val="000000"/>
                </a:solidFill>
                <a:latin typeface="Rockwell"/>
                <a:cs typeface="Rockwell"/>
              </a:rPr>
              <a:t>strategic use of data to improve practice</a:t>
            </a:r>
          </a:p>
        </p:txBody>
      </p:sp>
      <p:sp>
        <p:nvSpPr>
          <p:cNvPr id="31" name="Rectangle 30"/>
          <p:cNvSpPr/>
          <p:nvPr/>
        </p:nvSpPr>
        <p:spPr>
          <a:xfrm>
            <a:off x="1061602" y="5354668"/>
            <a:ext cx="7805767" cy="798937"/>
          </a:xfrm>
          <a:prstGeom prst="rect">
            <a:avLst/>
          </a:prstGeom>
        </p:spPr>
        <p:txBody>
          <a:bodyPr wrap="square">
            <a:spAutoFit/>
          </a:bodyPr>
          <a:lstStyle/>
          <a:p>
            <a:pPr>
              <a:lnSpc>
                <a:spcPts val="2700"/>
              </a:lnSpc>
              <a:spcAft>
                <a:spcPts val="2400"/>
              </a:spcAft>
            </a:pPr>
            <a:r>
              <a:rPr lang="en-US" sz="2000" dirty="0">
                <a:solidFill>
                  <a:srgbClr val="000000"/>
                </a:solidFill>
                <a:latin typeface="Rockwell"/>
                <a:cs typeface="Rockwell"/>
              </a:rPr>
              <a:t>Integrated structures that link the college to the broader community for the benefit of students</a:t>
            </a:r>
          </a:p>
        </p:txBody>
      </p:sp>
      <p:pic>
        <p:nvPicPr>
          <p:cNvPr id="32"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6457" y="6096000"/>
            <a:ext cx="1611086" cy="457200"/>
          </a:xfrm>
          <a:prstGeom prst="rect">
            <a:avLst/>
          </a:prstGeom>
        </p:spPr>
      </p:pic>
    </p:spTree>
    <p:extLst>
      <p:ext uri="{BB962C8B-B14F-4D97-AF65-F5344CB8AC3E}">
        <p14:creationId xmlns:p14="http://schemas.microsoft.com/office/powerpoint/2010/main" val="113159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2464"/>
            <a:ext cx="9144000" cy="6595535"/>
          </a:xfrm>
          <a:prstGeom prst="rect">
            <a:avLst/>
          </a:prstGeom>
          <a:noFill/>
          <a:ln>
            <a:noFill/>
          </a:ln>
        </p:spPr>
      </p:pic>
      <p:sp>
        <p:nvSpPr>
          <p:cNvPr id="14" name="TextBox 13"/>
          <p:cNvSpPr txBox="1"/>
          <p:nvPr/>
        </p:nvSpPr>
        <p:spPr>
          <a:xfrm>
            <a:off x="4146178" y="4093882"/>
            <a:ext cx="4706469" cy="1785104"/>
          </a:xfrm>
          <a:prstGeom prst="rect">
            <a:avLst/>
          </a:prstGeom>
          <a:noFill/>
        </p:spPr>
        <p:txBody>
          <a:bodyPr wrap="square" rtlCol="0">
            <a:spAutoFit/>
          </a:bodyPr>
          <a:lstStyle/>
          <a:p>
            <a:pPr algn="r"/>
            <a:r>
              <a:rPr lang="en-US" sz="3000" b="1" dirty="0" smtClean="0">
                <a:solidFill>
                  <a:srgbClr val="FFB700"/>
                </a:solidFill>
                <a:latin typeface="Rockwell"/>
                <a:cs typeface="Rockwell"/>
              </a:rPr>
              <a:t>Theme 1</a:t>
            </a:r>
          </a:p>
          <a:p>
            <a:pPr algn="r"/>
            <a:r>
              <a:rPr lang="en-US" sz="4000" dirty="0" smtClean="0">
                <a:solidFill>
                  <a:schemeClr val="bg1"/>
                </a:solidFill>
                <a:latin typeface="Georgia"/>
                <a:cs typeface="Georgia"/>
              </a:rPr>
              <a:t>Strong Leadership and Vision</a:t>
            </a:r>
            <a:endParaRPr lang="en-US" sz="4000" dirty="0">
              <a:solidFill>
                <a:schemeClr val="bg1"/>
              </a:solidFill>
              <a:latin typeface="Georgia"/>
              <a:cs typeface="Georgia"/>
            </a:endParaRPr>
          </a:p>
        </p:txBody>
      </p:sp>
      <p:cxnSp>
        <p:nvCxnSpPr>
          <p:cNvPr id="15" name="Straight Connector 14"/>
          <p:cNvCxnSpPr/>
          <p:nvPr/>
        </p:nvCxnSpPr>
        <p:spPr>
          <a:xfrm>
            <a:off x="0" y="6248400"/>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CEPlogo-0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582" y="6091791"/>
            <a:ext cx="2192782" cy="626509"/>
          </a:xfrm>
          <a:prstGeom prst="rect">
            <a:avLst/>
          </a:prstGeom>
        </p:spPr>
      </p:pic>
    </p:spTree>
    <p:extLst>
      <p:ext uri="{BB962C8B-B14F-4D97-AF65-F5344CB8AC3E}">
        <p14:creationId xmlns:p14="http://schemas.microsoft.com/office/powerpoint/2010/main" val="3936682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have strong executive </a:t>
            </a:r>
            <a:r>
              <a:rPr lang="en-US" sz="2000" dirty="0" smtClean="0">
                <a:solidFill>
                  <a:srgbClr val="000000"/>
                </a:solidFill>
                <a:latin typeface="Georgia"/>
                <a:cs typeface="Georgia"/>
              </a:rPr>
              <a:t>leaders: </a:t>
            </a:r>
            <a:endParaRPr lang="en-US" sz="2000" dirty="0">
              <a:solidFill>
                <a:srgbClr val="000000"/>
              </a:solidFill>
              <a:latin typeface="Georgia"/>
              <a:cs typeface="Georgia"/>
            </a:endParaRPr>
          </a:p>
          <a:p>
            <a:pPr algn="ctr">
              <a:spcAft>
                <a:spcPts val="600"/>
              </a:spcAft>
            </a:pPr>
            <a:r>
              <a:rPr lang="en-US" sz="4000" kern="0" spc="50" dirty="0">
                <a:latin typeface="Rockwell"/>
                <a:cs typeface="Rockwell"/>
              </a:rPr>
              <a:t>Communicate a </a:t>
            </a:r>
            <a:r>
              <a:rPr lang="en-US" sz="4000" b="1" kern="0" spc="50" dirty="0">
                <a:latin typeface="Rockwell"/>
                <a:cs typeface="Rockwell"/>
              </a:rPr>
              <a:t>clear vision focused explicitly on student success</a:t>
            </a:r>
            <a:r>
              <a:rPr lang="en-US" sz="4000" kern="0" spc="50" dirty="0">
                <a:latin typeface="Rockwell"/>
                <a:cs typeface="Rockwell"/>
              </a:rPr>
              <a:t>, and ensure that all the institution’s work and resources aim towards that </a:t>
            </a:r>
            <a:r>
              <a:rPr lang="en-US" sz="4000" kern="0" spc="50" dirty="0" smtClean="0">
                <a:latin typeface="Rockwell"/>
                <a:cs typeface="Rockwell"/>
              </a:rPr>
              <a:t>goal.</a:t>
            </a:r>
            <a:endParaRPr lang="en-US" sz="4000" kern="0" spc="50" dirty="0">
              <a:latin typeface="Rockwell"/>
              <a:cs typeface="Rockwell"/>
            </a:endParaRPr>
          </a:p>
        </p:txBody>
      </p:sp>
    </p:spTree>
    <p:extLst>
      <p:ext uri="{BB962C8B-B14F-4D97-AF65-F5344CB8AC3E}">
        <p14:creationId xmlns:p14="http://schemas.microsoft.com/office/powerpoint/2010/main" val="385908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have strong executive </a:t>
            </a:r>
            <a:r>
              <a:rPr lang="en-US" sz="2000" dirty="0" smtClean="0">
                <a:solidFill>
                  <a:srgbClr val="000000"/>
                </a:solidFill>
                <a:latin typeface="Georgia"/>
                <a:cs typeface="Georgia"/>
              </a:rPr>
              <a:t>leaders: </a:t>
            </a:r>
            <a:endParaRPr lang="en-US" sz="2000" dirty="0">
              <a:solidFill>
                <a:srgbClr val="000000"/>
              </a:solidFill>
              <a:latin typeface="Georgia"/>
              <a:cs typeface="Georgia"/>
            </a:endParaRPr>
          </a:p>
          <a:p>
            <a:pPr algn="ctr">
              <a:spcAft>
                <a:spcPts val="600"/>
              </a:spcAft>
            </a:pPr>
            <a:r>
              <a:rPr lang="en-US" sz="4000" kern="0" spc="50" dirty="0">
                <a:latin typeface="Rockwell"/>
                <a:cs typeface="Rockwell"/>
              </a:rPr>
              <a:t>Inspire and sustain a change</a:t>
            </a:r>
            <a:br>
              <a:rPr lang="en-US" sz="4000" kern="0" spc="50" dirty="0">
                <a:latin typeface="Rockwell"/>
                <a:cs typeface="Rockwell"/>
              </a:rPr>
            </a:br>
            <a:r>
              <a:rPr lang="en-US" sz="4000" kern="0" spc="50" dirty="0">
                <a:latin typeface="Rockwell"/>
                <a:cs typeface="Rockwell"/>
              </a:rPr>
              <a:t>in culture towards </a:t>
            </a:r>
            <a:r>
              <a:rPr lang="en-US" sz="4000" b="1" kern="0" spc="50" dirty="0">
                <a:latin typeface="Rockwell"/>
                <a:cs typeface="Rockwell"/>
              </a:rPr>
              <a:t>innovation, data-informed practice, and shared responsibility </a:t>
            </a:r>
            <a:r>
              <a:rPr lang="en-US" sz="4000" kern="0" spc="50" dirty="0">
                <a:latin typeface="Rockwell"/>
                <a:cs typeface="Rockwell"/>
              </a:rPr>
              <a:t>for student </a:t>
            </a:r>
            <a:r>
              <a:rPr lang="en-US" sz="4000" kern="0" spc="50" dirty="0" smtClean="0">
                <a:latin typeface="Rockwell"/>
                <a:cs typeface="Rockwell"/>
              </a:rPr>
              <a:t>success.</a:t>
            </a:r>
            <a:endParaRPr lang="en-US" sz="4000" kern="0" spc="50" dirty="0">
              <a:latin typeface="Rockwell"/>
              <a:cs typeface="Rockwell"/>
            </a:endParaRPr>
          </a:p>
        </p:txBody>
      </p:sp>
    </p:spTree>
    <p:extLst>
      <p:ext uri="{BB962C8B-B14F-4D97-AF65-F5344CB8AC3E}">
        <p14:creationId xmlns:p14="http://schemas.microsoft.com/office/powerpoint/2010/main" val="91093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have strong executive </a:t>
            </a:r>
            <a:r>
              <a:rPr lang="en-US" sz="2000" dirty="0" smtClean="0">
                <a:solidFill>
                  <a:srgbClr val="000000"/>
                </a:solidFill>
                <a:latin typeface="Georgia"/>
                <a:cs typeface="Georgia"/>
              </a:rPr>
              <a:t>leaders: </a:t>
            </a:r>
            <a:endParaRPr lang="en-US" sz="2000" dirty="0">
              <a:solidFill>
                <a:srgbClr val="000000"/>
              </a:solidFill>
              <a:latin typeface="Georgia"/>
              <a:cs typeface="Georgia"/>
            </a:endParaRPr>
          </a:p>
          <a:p>
            <a:pPr algn="ctr">
              <a:spcAft>
                <a:spcPts val="600"/>
              </a:spcAft>
            </a:pPr>
            <a:r>
              <a:rPr lang="en-US" sz="4000" kern="0" spc="50" dirty="0">
                <a:latin typeface="Rockwell"/>
                <a:cs typeface="Rockwell"/>
              </a:rPr>
              <a:t>Consistently act in ways that make clear that their </a:t>
            </a:r>
            <a:r>
              <a:rPr lang="en-US" sz="4000" b="1" kern="0" spc="50" dirty="0">
                <a:latin typeface="Rockwell"/>
                <a:cs typeface="Rockwell"/>
              </a:rPr>
              <a:t>central concern is student success</a:t>
            </a:r>
            <a:r>
              <a:rPr lang="en-US" sz="4000" kern="0" spc="50" dirty="0">
                <a:latin typeface="Rockwell"/>
                <a:cs typeface="Rockwell"/>
              </a:rPr>
              <a:t>, including by taking </a:t>
            </a:r>
            <a:r>
              <a:rPr lang="en-US" sz="4000" kern="0" spc="50" dirty="0" smtClean="0">
                <a:latin typeface="Rockwell"/>
                <a:cs typeface="Rockwell"/>
              </a:rPr>
              <a:t>risks.</a:t>
            </a:r>
            <a:endParaRPr lang="en-US" sz="4000" kern="0" spc="50" dirty="0">
              <a:latin typeface="Rockwell"/>
              <a:cs typeface="Rockwell"/>
            </a:endParaRPr>
          </a:p>
        </p:txBody>
      </p:sp>
    </p:spTree>
    <p:extLst>
      <p:ext uri="{BB962C8B-B14F-4D97-AF65-F5344CB8AC3E}">
        <p14:creationId xmlns:p14="http://schemas.microsoft.com/office/powerpoint/2010/main" val="361167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have strong executive </a:t>
            </a:r>
            <a:r>
              <a:rPr lang="en-US" sz="2000" dirty="0" smtClean="0">
                <a:solidFill>
                  <a:srgbClr val="000000"/>
                </a:solidFill>
                <a:latin typeface="Georgia"/>
                <a:cs typeface="Georgia"/>
              </a:rPr>
              <a:t>leaders: </a:t>
            </a:r>
            <a:endParaRPr lang="en-US" sz="2000" dirty="0">
              <a:solidFill>
                <a:srgbClr val="000000"/>
              </a:solidFill>
              <a:latin typeface="Georgia"/>
              <a:cs typeface="Georgia"/>
            </a:endParaRPr>
          </a:p>
          <a:p>
            <a:pPr algn="ctr">
              <a:spcAft>
                <a:spcPts val="600"/>
              </a:spcAft>
            </a:pPr>
            <a:r>
              <a:rPr lang="en-US" sz="4000" kern="0" spc="50" dirty="0">
                <a:latin typeface="Rockwell"/>
                <a:cs typeface="Rockwell"/>
              </a:rPr>
              <a:t>Develop </a:t>
            </a:r>
            <a:r>
              <a:rPr lang="en-US" sz="4000" b="1" kern="0" spc="50" dirty="0">
                <a:latin typeface="Rockwell"/>
                <a:cs typeface="Rockwell"/>
              </a:rPr>
              <a:t>strong external partnerships </a:t>
            </a:r>
            <a:r>
              <a:rPr lang="en-US" sz="4000" kern="0" spc="50" dirty="0">
                <a:latin typeface="Rockwell"/>
                <a:cs typeface="Rockwell"/>
              </a:rPr>
              <a:t>that support student </a:t>
            </a:r>
            <a:r>
              <a:rPr lang="en-US" sz="4000" kern="0" spc="50" dirty="0" smtClean="0">
                <a:latin typeface="Rockwell"/>
                <a:cs typeface="Rockwell"/>
              </a:rPr>
              <a:t>success.</a:t>
            </a:r>
            <a:endParaRPr lang="en-US" sz="4000" kern="0" spc="50" dirty="0">
              <a:latin typeface="Rockwell"/>
              <a:cs typeface="Rockwell"/>
            </a:endParaRPr>
          </a:p>
        </p:txBody>
      </p:sp>
    </p:spTree>
    <p:extLst>
      <p:ext uri="{BB962C8B-B14F-4D97-AF65-F5344CB8AC3E}">
        <p14:creationId xmlns:p14="http://schemas.microsoft.com/office/powerpoint/2010/main" val="310732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717800" y="3385511"/>
            <a:ext cx="3704677" cy="2287156"/>
            <a:chOff x="2148115" y="1921499"/>
            <a:chExt cx="6397625" cy="3949700"/>
          </a:xfrm>
          <a:solidFill>
            <a:schemeClr val="bg1"/>
          </a:solidFill>
        </p:grpSpPr>
        <p:sp>
          <p:nvSpPr>
            <p:cNvPr id="10" name="Freeform 103"/>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a:solidFill>
                <a:srgbClr val="FFB700"/>
              </a:solidFill>
            </a:ln>
          </p:spPr>
          <p:txBody>
            <a:bodyPr/>
            <a:lstStyle/>
            <a:p>
              <a:endParaRPr lang="en-US"/>
            </a:p>
          </p:txBody>
        </p:sp>
        <p:sp>
          <p:nvSpPr>
            <p:cNvPr id="11" name="Freeform 104"/>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FFB700"/>
              </a:solidFill>
              <a:prstDash val="solid"/>
              <a:round/>
              <a:headEnd/>
              <a:tailEnd/>
            </a:ln>
          </p:spPr>
          <p:txBody>
            <a:bodyPr/>
            <a:lstStyle/>
            <a:p>
              <a:endParaRPr lang="en-US"/>
            </a:p>
          </p:txBody>
        </p:sp>
        <p:sp>
          <p:nvSpPr>
            <p:cNvPr id="12" name="Freeform 105"/>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a:solidFill>
                <a:srgbClr val="FFB700"/>
              </a:solidFill>
            </a:ln>
          </p:spPr>
          <p:txBody>
            <a:bodyPr/>
            <a:lstStyle/>
            <a:p>
              <a:endParaRPr lang="en-US"/>
            </a:p>
          </p:txBody>
        </p:sp>
        <p:sp>
          <p:nvSpPr>
            <p:cNvPr id="14" name="Freeform 106"/>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FFB700"/>
              </a:solidFill>
              <a:prstDash val="solid"/>
              <a:round/>
              <a:headEnd/>
              <a:tailEnd/>
            </a:ln>
          </p:spPr>
          <p:txBody>
            <a:bodyPr/>
            <a:lstStyle/>
            <a:p>
              <a:endParaRPr lang="en-US"/>
            </a:p>
          </p:txBody>
        </p:sp>
        <p:sp>
          <p:nvSpPr>
            <p:cNvPr id="15" name="Freeform 107"/>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a:solidFill>
                <a:srgbClr val="FFB700"/>
              </a:solidFill>
            </a:ln>
          </p:spPr>
          <p:txBody>
            <a:bodyPr/>
            <a:lstStyle/>
            <a:p>
              <a:endParaRPr lang="en-US"/>
            </a:p>
          </p:txBody>
        </p:sp>
        <p:sp>
          <p:nvSpPr>
            <p:cNvPr id="16" name="Freeform 108"/>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FFB700"/>
              </a:solidFill>
              <a:prstDash val="solid"/>
              <a:round/>
              <a:headEnd/>
              <a:tailEnd/>
            </a:ln>
          </p:spPr>
          <p:txBody>
            <a:bodyPr/>
            <a:lstStyle/>
            <a:p>
              <a:endParaRPr lang="en-US"/>
            </a:p>
          </p:txBody>
        </p:sp>
        <p:sp>
          <p:nvSpPr>
            <p:cNvPr id="17" name="Freeform 109"/>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a:solidFill>
                <a:srgbClr val="FFB700"/>
              </a:solidFill>
            </a:ln>
          </p:spPr>
          <p:txBody>
            <a:bodyPr/>
            <a:lstStyle/>
            <a:p>
              <a:endParaRPr lang="en-US"/>
            </a:p>
          </p:txBody>
        </p:sp>
        <p:sp>
          <p:nvSpPr>
            <p:cNvPr id="18" name="Freeform 110"/>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FFB700"/>
              </a:solidFill>
              <a:prstDash val="solid"/>
              <a:round/>
              <a:headEnd/>
              <a:tailEnd/>
            </a:ln>
          </p:spPr>
          <p:txBody>
            <a:bodyPr/>
            <a:lstStyle/>
            <a:p>
              <a:endParaRPr lang="en-US"/>
            </a:p>
          </p:txBody>
        </p:sp>
        <p:sp>
          <p:nvSpPr>
            <p:cNvPr id="19" name="Freeform 111"/>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a:solidFill>
                <a:srgbClr val="FFB700"/>
              </a:solidFill>
            </a:ln>
          </p:spPr>
          <p:txBody>
            <a:bodyPr/>
            <a:lstStyle/>
            <a:p>
              <a:endParaRPr lang="en-US"/>
            </a:p>
          </p:txBody>
        </p:sp>
        <p:sp>
          <p:nvSpPr>
            <p:cNvPr id="20" name="Freeform 112"/>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FFB700"/>
              </a:solidFill>
              <a:prstDash val="solid"/>
              <a:round/>
              <a:headEnd/>
              <a:tailEnd/>
            </a:ln>
          </p:spPr>
          <p:txBody>
            <a:bodyPr/>
            <a:lstStyle/>
            <a:p>
              <a:endParaRPr lang="en-US"/>
            </a:p>
          </p:txBody>
        </p:sp>
        <p:sp>
          <p:nvSpPr>
            <p:cNvPr id="21" name="Freeform 113"/>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a:solidFill>
                <a:srgbClr val="FFB700"/>
              </a:solidFill>
            </a:ln>
          </p:spPr>
          <p:txBody>
            <a:bodyPr/>
            <a:lstStyle/>
            <a:p>
              <a:endParaRPr lang="en-US"/>
            </a:p>
          </p:txBody>
        </p:sp>
        <p:sp>
          <p:nvSpPr>
            <p:cNvPr id="22" name="Freeform 114"/>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FFB700"/>
              </a:solidFill>
              <a:prstDash val="solid"/>
              <a:round/>
              <a:headEnd/>
              <a:tailEnd/>
            </a:ln>
          </p:spPr>
          <p:txBody>
            <a:bodyPr/>
            <a:lstStyle/>
            <a:p>
              <a:endParaRPr lang="en-US"/>
            </a:p>
          </p:txBody>
        </p:sp>
        <p:sp>
          <p:nvSpPr>
            <p:cNvPr id="23" name="Freeform 115"/>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a:solidFill>
                <a:srgbClr val="FFB700"/>
              </a:solidFill>
            </a:ln>
          </p:spPr>
          <p:txBody>
            <a:bodyPr/>
            <a:lstStyle/>
            <a:p>
              <a:endParaRPr lang="en-US"/>
            </a:p>
          </p:txBody>
        </p:sp>
        <p:sp>
          <p:nvSpPr>
            <p:cNvPr id="24" name="Freeform 116"/>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FFB700"/>
              </a:solidFill>
              <a:prstDash val="solid"/>
              <a:round/>
              <a:headEnd/>
              <a:tailEnd/>
            </a:ln>
          </p:spPr>
          <p:txBody>
            <a:bodyPr/>
            <a:lstStyle/>
            <a:p>
              <a:endParaRPr lang="en-US"/>
            </a:p>
          </p:txBody>
        </p:sp>
        <p:sp>
          <p:nvSpPr>
            <p:cNvPr id="25" name="Freeform 117"/>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a:solidFill>
                <a:srgbClr val="FFB700"/>
              </a:solidFill>
            </a:ln>
          </p:spPr>
          <p:txBody>
            <a:bodyPr/>
            <a:lstStyle/>
            <a:p>
              <a:endParaRPr lang="en-US"/>
            </a:p>
          </p:txBody>
        </p:sp>
        <p:sp>
          <p:nvSpPr>
            <p:cNvPr id="26" name="Freeform 118"/>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FFB700"/>
              </a:solidFill>
              <a:prstDash val="solid"/>
              <a:round/>
              <a:headEnd/>
              <a:tailEnd/>
            </a:ln>
          </p:spPr>
          <p:txBody>
            <a:bodyPr/>
            <a:lstStyle/>
            <a:p>
              <a:endParaRPr lang="en-US"/>
            </a:p>
          </p:txBody>
        </p:sp>
        <p:sp>
          <p:nvSpPr>
            <p:cNvPr id="27" name="Freeform 119"/>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a:solidFill>
                <a:srgbClr val="FFB700"/>
              </a:solidFill>
            </a:ln>
          </p:spPr>
          <p:txBody>
            <a:bodyPr/>
            <a:lstStyle/>
            <a:p>
              <a:endParaRPr lang="en-US"/>
            </a:p>
          </p:txBody>
        </p:sp>
        <p:sp>
          <p:nvSpPr>
            <p:cNvPr id="28" name="Freeform 120"/>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FFB700"/>
              </a:solidFill>
              <a:prstDash val="solid"/>
              <a:round/>
              <a:headEnd/>
              <a:tailEnd/>
            </a:ln>
          </p:spPr>
          <p:txBody>
            <a:bodyPr/>
            <a:lstStyle/>
            <a:p>
              <a:endParaRPr lang="en-US"/>
            </a:p>
          </p:txBody>
        </p:sp>
        <p:sp>
          <p:nvSpPr>
            <p:cNvPr id="29" name="Freeform 121"/>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a:solidFill>
                <a:srgbClr val="FFB700"/>
              </a:solidFill>
            </a:ln>
          </p:spPr>
          <p:txBody>
            <a:bodyPr/>
            <a:lstStyle/>
            <a:p>
              <a:endParaRPr lang="en-US"/>
            </a:p>
          </p:txBody>
        </p:sp>
        <p:sp>
          <p:nvSpPr>
            <p:cNvPr id="30" name="Freeform 122"/>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FFB700"/>
              </a:solidFill>
              <a:prstDash val="solid"/>
              <a:round/>
              <a:headEnd/>
              <a:tailEnd/>
            </a:ln>
          </p:spPr>
          <p:txBody>
            <a:bodyPr/>
            <a:lstStyle/>
            <a:p>
              <a:endParaRPr lang="en-US"/>
            </a:p>
          </p:txBody>
        </p:sp>
        <p:sp>
          <p:nvSpPr>
            <p:cNvPr id="31" name="Freeform 123"/>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a:solidFill>
                <a:srgbClr val="FFB700"/>
              </a:solidFill>
            </a:ln>
          </p:spPr>
          <p:txBody>
            <a:bodyPr/>
            <a:lstStyle/>
            <a:p>
              <a:endParaRPr lang="en-US"/>
            </a:p>
          </p:txBody>
        </p:sp>
        <p:sp>
          <p:nvSpPr>
            <p:cNvPr id="32" name="Freeform 124"/>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grpFill/>
            <a:ln w="4763">
              <a:solidFill>
                <a:srgbClr val="FFB700"/>
              </a:solidFill>
              <a:prstDash val="solid"/>
              <a:round/>
              <a:headEnd/>
              <a:tailEnd/>
            </a:ln>
          </p:spPr>
          <p:txBody>
            <a:bodyPr/>
            <a:lstStyle/>
            <a:p>
              <a:endParaRPr lang="en-US"/>
            </a:p>
          </p:txBody>
        </p:sp>
        <p:sp>
          <p:nvSpPr>
            <p:cNvPr id="33" name="Freeform 125"/>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a:solidFill>
                <a:srgbClr val="FFB700"/>
              </a:solidFill>
            </a:ln>
          </p:spPr>
          <p:txBody>
            <a:bodyPr/>
            <a:lstStyle/>
            <a:p>
              <a:endParaRPr lang="en-US"/>
            </a:p>
          </p:txBody>
        </p:sp>
        <p:sp>
          <p:nvSpPr>
            <p:cNvPr id="34" name="Freeform 126"/>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FFB700"/>
              </a:solidFill>
              <a:prstDash val="solid"/>
              <a:round/>
              <a:headEnd/>
              <a:tailEnd/>
            </a:ln>
          </p:spPr>
          <p:txBody>
            <a:bodyPr/>
            <a:lstStyle/>
            <a:p>
              <a:endParaRPr lang="en-US"/>
            </a:p>
          </p:txBody>
        </p:sp>
        <p:sp>
          <p:nvSpPr>
            <p:cNvPr id="35" name="Freeform 127"/>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a:solidFill>
                <a:srgbClr val="FFB700"/>
              </a:solidFill>
            </a:ln>
          </p:spPr>
          <p:txBody>
            <a:bodyPr/>
            <a:lstStyle/>
            <a:p>
              <a:endParaRPr lang="en-US"/>
            </a:p>
          </p:txBody>
        </p:sp>
        <p:sp>
          <p:nvSpPr>
            <p:cNvPr id="36" name="Freeform 128"/>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FFB700"/>
              </a:solidFill>
              <a:prstDash val="solid"/>
              <a:round/>
              <a:headEnd/>
              <a:tailEnd/>
            </a:ln>
          </p:spPr>
          <p:txBody>
            <a:bodyPr/>
            <a:lstStyle/>
            <a:p>
              <a:endParaRPr lang="en-US"/>
            </a:p>
          </p:txBody>
        </p:sp>
        <p:sp>
          <p:nvSpPr>
            <p:cNvPr id="37" name="Freeform 129"/>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a:solidFill>
                <a:srgbClr val="FFB700"/>
              </a:solidFill>
            </a:ln>
          </p:spPr>
          <p:txBody>
            <a:bodyPr/>
            <a:lstStyle/>
            <a:p>
              <a:endParaRPr lang="en-US"/>
            </a:p>
          </p:txBody>
        </p:sp>
        <p:sp>
          <p:nvSpPr>
            <p:cNvPr id="38" name="Freeform 130"/>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FFB700"/>
              </a:solidFill>
              <a:prstDash val="solid"/>
              <a:round/>
              <a:headEnd/>
              <a:tailEnd/>
            </a:ln>
          </p:spPr>
          <p:txBody>
            <a:bodyPr/>
            <a:lstStyle/>
            <a:p>
              <a:endParaRPr lang="en-US"/>
            </a:p>
          </p:txBody>
        </p:sp>
        <p:sp>
          <p:nvSpPr>
            <p:cNvPr id="39" name="Freeform 131"/>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a:solidFill>
                <a:srgbClr val="FFB700"/>
              </a:solidFill>
            </a:ln>
          </p:spPr>
          <p:txBody>
            <a:bodyPr/>
            <a:lstStyle/>
            <a:p>
              <a:endParaRPr lang="en-US"/>
            </a:p>
          </p:txBody>
        </p:sp>
        <p:sp>
          <p:nvSpPr>
            <p:cNvPr id="40" name="Freeform 132"/>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FFB700"/>
              </a:solidFill>
              <a:prstDash val="solid"/>
              <a:round/>
              <a:headEnd/>
              <a:tailEnd/>
            </a:ln>
          </p:spPr>
          <p:txBody>
            <a:bodyPr/>
            <a:lstStyle/>
            <a:p>
              <a:endParaRPr lang="en-US"/>
            </a:p>
          </p:txBody>
        </p:sp>
        <p:sp>
          <p:nvSpPr>
            <p:cNvPr id="41" name="Freeform 133"/>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a:solidFill>
                <a:srgbClr val="FFB700"/>
              </a:solidFill>
            </a:ln>
          </p:spPr>
          <p:txBody>
            <a:bodyPr/>
            <a:lstStyle/>
            <a:p>
              <a:endParaRPr lang="en-US"/>
            </a:p>
          </p:txBody>
        </p:sp>
        <p:sp>
          <p:nvSpPr>
            <p:cNvPr id="42" name="Freeform 134"/>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FFB700"/>
              </a:solidFill>
              <a:prstDash val="solid"/>
              <a:round/>
              <a:headEnd/>
              <a:tailEnd/>
            </a:ln>
          </p:spPr>
          <p:txBody>
            <a:bodyPr/>
            <a:lstStyle/>
            <a:p>
              <a:endParaRPr lang="en-US"/>
            </a:p>
          </p:txBody>
        </p:sp>
        <p:sp>
          <p:nvSpPr>
            <p:cNvPr id="43" name="Freeform 135"/>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a:solidFill>
                <a:srgbClr val="FFB700"/>
              </a:solidFill>
            </a:ln>
          </p:spPr>
          <p:txBody>
            <a:bodyPr/>
            <a:lstStyle/>
            <a:p>
              <a:endParaRPr lang="en-US"/>
            </a:p>
          </p:txBody>
        </p:sp>
        <p:sp>
          <p:nvSpPr>
            <p:cNvPr id="44" name="Freeform 136"/>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FFB700"/>
              </a:solidFill>
              <a:prstDash val="solid"/>
              <a:round/>
              <a:headEnd/>
              <a:tailEnd/>
            </a:ln>
          </p:spPr>
          <p:txBody>
            <a:bodyPr/>
            <a:lstStyle/>
            <a:p>
              <a:endParaRPr lang="en-US"/>
            </a:p>
          </p:txBody>
        </p:sp>
        <p:sp>
          <p:nvSpPr>
            <p:cNvPr id="45" name="Freeform 137"/>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a:solidFill>
                <a:srgbClr val="FFB700"/>
              </a:solidFill>
            </a:ln>
          </p:spPr>
          <p:txBody>
            <a:bodyPr/>
            <a:lstStyle/>
            <a:p>
              <a:endParaRPr lang="en-US"/>
            </a:p>
          </p:txBody>
        </p:sp>
        <p:sp>
          <p:nvSpPr>
            <p:cNvPr id="46" name="Freeform 138"/>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FFB700"/>
              </a:solidFill>
              <a:prstDash val="solid"/>
              <a:round/>
              <a:headEnd/>
              <a:tailEnd/>
            </a:ln>
          </p:spPr>
          <p:txBody>
            <a:bodyPr/>
            <a:lstStyle/>
            <a:p>
              <a:endParaRPr lang="en-US"/>
            </a:p>
          </p:txBody>
        </p:sp>
        <p:sp>
          <p:nvSpPr>
            <p:cNvPr id="47" name="Freeform 139"/>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a:solidFill>
                <a:srgbClr val="FFB700"/>
              </a:solidFill>
            </a:ln>
          </p:spPr>
          <p:txBody>
            <a:bodyPr/>
            <a:lstStyle/>
            <a:p>
              <a:endParaRPr lang="en-US"/>
            </a:p>
          </p:txBody>
        </p:sp>
        <p:sp>
          <p:nvSpPr>
            <p:cNvPr id="48" name="Freeform 140"/>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FFB700"/>
              </a:solidFill>
              <a:prstDash val="solid"/>
              <a:round/>
              <a:headEnd/>
              <a:tailEnd/>
            </a:ln>
          </p:spPr>
          <p:txBody>
            <a:bodyPr/>
            <a:lstStyle/>
            <a:p>
              <a:endParaRPr lang="en-US"/>
            </a:p>
          </p:txBody>
        </p:sp>
        <p:sp>
          <p:nvSpPr>
            <p:cNvPr id="49" name="Freeform 141"/>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a:solidFill>
                <a:srgbClr val="FFB700"/>
              </a:solidFill>
            </a:ln>
          </p:spPr>
          <p:txBody>
            <a:bodyPr/>
            <a:lstStyle/>
            <a:p>
              <a:endParaRPr lang="en-US"/>
            </a:p>
          </p:txBody>
        </p:sp>
        <p:sp>
          <p:nvSpPr>
            <p:cNvPr id="50" name="Freeform 142"/>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FFB700"/>
              </a:solidFill>
              <a:prstDash val="solid"/>
              <a:round/>
              <a:headEnd/>
              <a:tailEnd/>
            </a:ln>
          </p:spPr>
          <p:txBody>
            <a:bodyPr/>
            <a:lstStyle/>
            <a:p>
              <a:endParaRPr lang="en-US"/>
            </a:p>
          </p:txBody>
        </p:sp>
        <p:sp>
          <p:nvSpPr>
            <p:cNvPr id="51" name="Freeform 143"/>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a:solidFill>
                <a:srgbClr val="FFB700"/>
              </a:solidFill>
            </a:ln>
          </p:spPr>
          <p:txBody>
            <a:bodyPr/>
            <a:lstStyle/>
            <a:p>
              <a:endParaRPr lang="en-US"/>
            </a:p>
          </p:txBody>
        </p:sp>
        <p:sp>
          <p:nvSpPr>
            <p:cNvPr id="52" name="Freeform 144"/>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FFB700"/>
              </a:solidFill>
              <a:prstDash val="solid"/>
              <a:round/>
              <a:headEnd/>
              <a:tailEnd/>
            </a:ln>
          </p:spPr>
          <p:txBody>
            <a:bodyPr/>
            <a:lstStyle/>
            <a:p>
              <a:endParaRPr lang="en-US"/>
            </a:p>
          </p:txBody>
        </p:sp>
        <p:sp>
          <p:nvSpPr>
            <p:cNvPr id="53" name="Freeform 145"/>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a:solidFill>
                <a:srgbClr val="FFB700"/>
              </a:solidFill>
            </a:ln>
          </p:spPr>
          <p:txBody>
            <a:bodyPr/>
            <a:lstStyle/>
            <a:p>
              <a:endParaRPr lang="en-US"/>
            </a:p>
          </p:txBody>
        </p:sp>
        <p:sp>
          <p:nvSpPr>
            <p:cNvPr id="54" name="Freeform 146"/>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FFB700"/>
              </a:solidFill>
              <a:prstDash val="solid"/>
              <a:round/>
              <a:headEnd/>
              <a:tailEnd/>
            </a:ln>
          </p:spPr>
          <p:txBody>
            <a:bodyPr/>
            <a:lstStyle/>
            <a:p>
              <a:endParaRPr lang="en-US"/>
            </a:p>
          </p:txBody>
        </p:sp>
        <p:sp>
          <p:nvSpPr>
            <p:cNvPr id="55" name="Freeform 147"/>
            <p:cNvSpPr>
              <a:spLocks noEditPoints="1"/>
            </p:cNvSpPr>
            <p:nvPr/>
          </p:nvSpPr>
          <p:spPr bwMode="auto">
            <a:xfrm>
              <a:off x="6390039" y="4351795"/>
              <a:ext cx="473203" cy="766276"/>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FFB700"/>
              </a:solidFill>
              <a:prstDash val="solid"/>
              <a:round/>
              <a:headEnd/>
              <a:tailEnd/>
            </a:ln>
          </p:spPr>
          <p:txBody>
            <a:bodyPr/>
            <a:lstStyle/>
            <a:p>
              <a:endParaRPr lang="en-US"/>
            </a:p>
          </p:txBody>
        </p:sp>
        <p:sp>
          <p:nvSpPr>
            <p:cNvPr id="56" name="Freeform 148"/>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a:solidFill>
                <a:srgbClr val="FFB700"/>
              </a:solidFill>
            </a:ln>
          </p:spPr>
          <p:txBody>
            <a:bodyPr/>
            <a:lstStyle/>
            <a:p>
              <a:endParaRPr lang="en-US"/>
            </a:p>
          </p:txBody>
        </p:sp>
        <p:sp>
          <p:nvSpPr>
            <p:cNvPr id="57" name="Freeform 149"/>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FFB700"/>
              </a:solidFill>
              <a:prstDash val="solid"/>
              <a:round/>
              <a:headEnd/>
              <a:tailEnd/>
            </a:ln>
          </p:spPr>
          <p:txBody>
            <a:bodyPr/>
            <a:lstStyle/>
            <a:p>
              <a:endParaRPr lang="en-US"/>
            </a:p>
          </p:txBody>
        </p:sp>
        <p:sp>
          <p:nvSpPr>
            <p:cNvPr id="58" name="Freeform 150"/>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a:solidFill>
                <a:srgbClr val="FFB700"/>
              </a:solidFill>
            </a:ln>
          </p:spPr>
          <p:txBody>
            <a:bodyPr/>
            <a:lstStyle/>
            <a:p>
              <a:endParaRPr lang="en-US"/>
            </a:p>
          </p:txBody>
        </p:sp>
        <p:sp>
          <p:nvSpPr>
            <p:cNvPr id="59" name="Freeform 151"/>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FFB700"/>
              </a:solidFill>
              <a:prstDash val="solid"/>
              <a:round/>
              <a:headEnd/>
              <a:tailEnd/>
            </a:ln>
          </p:spPr>
          <p:txBody>
            <a:bodyPr/>
            <a:lstStyle/>
            <a:p>
              <a:endParaRPr lang="en-US"/>
            </a:p>
          </p:txBody>
        </p:sp>
        <p:sp>
          <p:nvSpPr>
            <p:cNvPr id="60" name="Freeform 152"/>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a:solidFill>
                <a:srgbClr val="FFB700"/>
              </a:solidFill>
            </a:ln>
          </p:spPr>
          <p:txBody>
            <a:bodyPr/>
            <a:lstStyle/>
            <a:p>
              <a:endParaRPr lang="en-US"/>
            </a:p>
          </p:txBody>
        </p:sp>
        <p:sp>
          <p:nvSpPr>
            <p:cNvPr id="61" name="Freeform 153"/>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FFB700"/>
              </a:solidFill>
              <a:prstDash val="solid"/>
              <a:round/>
              <a:headEnd/>
              <a:tailEnd/>
            </a:ln>
          </p:spPr>
          <p:txBody>
            <a:bodyPr/>
            <a:lstStyle/>
            <a:p>
              <a:endParaRPr lang="en-US"/>
            </a:p>
          </p:txBody>
        </p:sp>
        <p:sp>
          <p:nvSpPr>
            <p:cNvPr id="62" name="Freeform 154"/>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a:solidFill>
                <a:srgbClr val="FFB700"/>
              </a:solidFill>
            </a:ln>
          </p:spPr>
          <p:txBody>
            <a:bodyPr/>
            <a:lstStyle/>
            <a:p>
              <a:endParaRPr lang="en-US"/>
            </a:p>
          </p:txBody>
        </p:sp>
        <p:sp>
          <p:nvSpPr>
            <p:cNvPr id="63" name="Freeform 155"/>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FFB700"/>
              </a:solidFill>
              <a:prstDash val="solid"/>
              <a:round/>
              <a:headEnd/>
              <a:tailEnd/>
            </a:ln>
          </p:spPr>
          <p:txBody>
            <a:bodyPr/>
            <a:lstStyle/>
            <a:p>
              <a:endParaRPr lang="en-US"/>
            </a:p>
          </p:txBody>
        </p:sp>
        <p:sp>
          <p:nvSpPr>
            <p:cNvPr id="64" name="Freeform 156"/>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a:solidFill>
                <a:srgbClr val="FFB700"/>
              </a:solidFill>
            </a:ln>
          </p:spPr>
          <p:txBody>
            <a:bodyPr/>
            <a:lstStyle/>
            <a:p>
              <a:endParaRPr lang="en-US"/>
            </a:p>
          </p:txBody>
        </p:sp>
        <p:sp>
          <p:nvSpPr>
            <p:cNvPr id="65" name="Freeform 157"/>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FFB700"/>
              </a:solidFill>
              <a:prstDash val="solid"/>
              <a:round/>
              <a:headEnd/>
              <a:tailEnd/>
            </a:ln>
          </p:spPr>
          <p:txBody>
            <a:bodyPr/>
            <a:lstStyle/>
            <a:p>
              <a:endParaRPr lang="en-US"/>
            </a:p>
          </p:txBody>
        </p:sp>
        <p:sp>
          <p:nvSpPr>
            <p:cNvPr id="66" name="Freeform 158"/>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a:solidFill>
                <a:srgbClr val="FFB700"/>
              </a:solidFill>
            </a:ln>
          </p:spPr>
          <p:txBody>
            <a:bodyPr/>
            <a:lstStyle/>
            <a:p>
              <a:endParaRPr lang="en-US"/>
            </a:p>
          </p:txBody>
        </p:sp>
        <p:sp>
          <p:nvSpPr>
            <p:cNvPr id="67" name="Freeform 159"/>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FFB700"/>
              </a:solidFill>
              <a:prstDash val="solid"/>
              <a:round/>
              <a:headEnd/>
              <a:tailEnd/>
            </a:ln>
          </p:spPr>
          <p:txBody>
            <a:bodyPr/>
            <a:lstStyle/>
            <a:p>
              <a:endParaRPr lang="en-US"/>
            </a:p>
          </p:txBody>
        </p:sp>
        <p:sp>
          <p:nvSpPr>
            <p:cNvPr id="68" name="Freeform 160"/>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a:solidFill>
                <a:srgbClr val="FFB700"/>
              </a:solidFill>
            </a:ln>
          </p:spPr>
          <p:txBody>
            <a:bodyPr/>
            <a:lstStyle/>
            <a:p>
              <a:endParaRPr lang="en-US"/>
            </a:p>
          </p:txBody>
        </p:sp>
        <p:sp>
          <p:nvSpPr>
            <p:cNvPr id="69" name="Freeform 161"/>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FFB700"/>
              </a:solidFill>
              <a:prstDash val="solid"/>
              <a:round/>
              <a:headEnd/>
              <a:tailEnd/>
            </a:ln>
          </p:spPr>
          <p:txBody>
            <a:bodyPr/>
            <a:lstStyle/>
            <a:p>
              <a:endParaRPr lang="en-US"/>
            </a:p>
          </p:txBody>
        </p:sp>
        <p:sp>
          <p:nvSpPr>
            <p:cNvPr id="70" name="Freeform 162"/>
            <p:cNvSpPr>
              <a:spLocks noEditPoints="1"/>
            </p:cNvSpPr>
            <p:nvPr/>
          </p:nvSpPr>
          <p:spPr bwMode="auto">
            <a:xfrm>
              <a:off x="6915820" y="3532932"/>
              <a:ext cx="968939" cy="539022"/>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FFB700"/>
              </a:solidFill>
              <a:prstDash val="solid"/>
              <a:round/>
              <a:headEnd/>
              <a:tailEnd/>
            </a:ln>
          </p:spPr>
          <p:txBody>
            <a:bodyPr/>
            <a:lstStyle/>
            <a:p>
              <a:endParaRPr lang="en-US"/>
            </a:p>
          </p:txBody>
        </p:sp>
        <p:sp>
          <p:nvSpPr>
            <p:cNvPr id="71" name="Freeform 163"/>
            <p:cNvSpPr>
              <a:spLocks noEditPoints="1"/>
            </p:cNvSpPr>
            <p:nvPr/>
          </p:nvSpPr>
          <p:spPr bwMode="auto">
            <a:xfrm>
              <a:off x="7336444" y="3429635"/>
              <a:ext cx="553948" cy="266694"/>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FFB700"/>
              </a:solidFill>
              <a:prstDash val="solid"/>
              <a:round/>
              <a:headEnd/>
              <a:tailEnd/>
            </a:ln>
          </p:spPr>
          <p:txBody>
            <a:bodyPr/>
            <a:lstStyle/>
            <a:p>
              <a:endParaRPr lang="en-US"/>
            </a:p>
          </p:txBody>
        </p:sp>
        <p:sp>
          <p:nvSpPr>
            <p:cNvPr id="72" name="Freeform 164"/>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a:solidFill>
                <a:srgbClr val="FFB700"/>
              </a:solidFill>
            </a:ln>
          </p:spPr>
          <p:txBody>
            <a:bodyPr/>
            <a:lstStyle/>
            <a:p>
              <a:endParaRPr lang="en-US"/>
            </a:p>
          </p:txBody>
        </p:sp>
        <p:sp>
          <p:nvSpPr>
            <p:cNvPr id="73" name="Freeform 165"/>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FFB700"/>
              </a:solidFill>
              <a:prstDash val="solid"/>
              <a:round/>
              <a:headEnd/>
              <a:tailEnd/>
            </a:ln>
          </p:spPr>
          <p:txBody>
            <a:bodyPr/>
            <a:lstStyle/>
            <a:p>
              <a:endParaRPr lang="en-US"/>
            </a:p>
          </p:txBody>
        </p:sp>
        <p:sp>
          <p:nvSpPr>
            <p:cNvPr id="74" name="Freeform 166"/>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a:solidFill>
                <a:srgbClr val="FFB700"/>
              </a:solidFill>
            </a:ln>
          </p:spPr>
          <p:txBody>
            <a:bodyPr/>
            <a:lstStyle/>
            <a:p>
              <a:endParaRPr lang="en-US"/>
            </a:p>
          </p:txBody>
        </p:sp>
        <p:sp>
          <p:nvSpPr>
            <p:cNvPr id="75" name="Freeform 167"/>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rgbClr val="FFB700"/>
              </a:solidFill>
              <a:prstDash val="solid"/>
              <a:round/>
              <a:headEnd/>
              <a:tailEnd/>
            </a:ln>
          </p:spPr>
          <p:txBody>
            <a:bodyPr/>
            <a:lstStyle/>
            <a:p>
              <a:endParaRPr lang="en-US"/>
            </a:p>
          </p:txBody>
        </p:sp>
        <p:sp>
          <p:nvSpPr>
            <p:cNvPr id="76" name="Freeform 168"/>
            <p:cNvSpPr>
              <a:spLocks noEditPoints="1"/>
            </p:cNvSpPr>
            <p:nvPr/>
          </p:nvSpPr>
          <p:spPr bwMode="auto">
            <a:xfrm>
              <a:off x="8123238" y="2963859"/>
              <a:ext cx="93889" cy="114566"/>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FFB700"/>
              </a:solidFill>
              <a:prstDash val="solid"/>
              <a:round/>
              <a:headEnd/>
              <a:tailEnd/>
            </a:ln>
          </p:spPr>
          <p:txBody>
            <a:bodyPr/>
            <a:lstStyle/>
            <a:p>
              <a:endParaRPr lang="en-US"/>
            </a:p>
          </p:txBody>
        </p:sp>
        <p:sp>
          <p:nvSpPr>
            <p:cNvPr id="77" name="Freeform 169"/>
            <p:cNvSpPr>
              <a:spLocks noEditPoints="1"/>
            </p:cNvSpPr>
            <p:nvPr/>
          </p:nvSpPr>
          <p:spPr bwMode="auto">
            <a:xfrm>
              <a:off x="2148115" y="2915028"/>
              <a:ext cx="993350" cy="1665898"/>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FFB700"/>
              </a:solidFill>
              <a:prstDash val="solid"/>
              <a:round/>
              <a:headEnd/>
              <a:tailEnd/>
            </a:ln>
          </p:spPr>
          <p:txBody>
            <a:bodyPr/>
            <a:lstStyle/>
            <a:p>
              <a:endParaRPr lang="en-US"/>
            </a:p>
          </p:txBody>
        </p:sp>
        <p:sp>
          <p:nvSpPr>
            <p:cNvPr id="78" name="Freeform 170"/>
            <p:cNvSpPr>
              <a:spLocks noEditPoints="1"/>
            </p:cNvSpPr>
            <p:nvPr/>
          </p:nvSpPr>
          <p:spPr bwMode="auto">
            <a:xfrm>
              <a:off x="2439172" y="1921499"/>
              <a:ext cx="813082" cy="587854"/>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FFB700"/>
              </a:solidFill>
              <a:prstDash val="solid"/>
              <a:round/>
              <a:headEnd/>
              <a:tailEnd/>
            </a:ln>
          </p:spPr>
          <p:txBody>
            <a:bodyPr/>
            <a:lstStyle/>
            <a:p>
              <a:endParaRPr lang="en-US"/>
            </a:p>
          </p:txBody>
        </p:sp>
        <p:sp>
          <p:nvSpPr>
            <p:cNvPr id="79" name="Freeform 172"/>
            <p:cNvSpPr>
              <a:spLocks noEditPoints="1"/>
            </p:cNvSpPr>
            <p:nvPr/>
          </p:nvSpPr>
          <p:spPr bwMode="auto">
            <a:xfrm>
              <a:off x="4039048" y="4177129"/>
              <a:ext cx="1705032" cy="1664020"/>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FFB700"/>
              </a:solidFill>
              <a:prstDash val="solid"/>
              <a:round/>
              <a:headEnd/>
              <a:tailEnd/>
            </a:ln>
          </p:spPr>
          <p:txBody>
            <a:bodyPr/>
            <a:lstStyle/>
            <a:p>
              <a:endParaRPr lang="en-US"/>
            </a:p>
          </p:txBody>
        </p:sp>
        <p:sp>
          <p:nvSpPr>
            <p:cNvPr id="80" name="Freeform 173"/>
            <p:cNvSpPr>
              <a:spLocks noEditPoints="1"/>
            </p:cNvSpPr>
            <p:nvPr/>
          </p:nvSpPr>
          <p:spPr bwMode="auto">
            <a:xfrm>
              <a:off x="5668968" y="4718029"/>
              <a:ext cx="692904" cy="614147"/>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FFB700"/>
              </a:solidFill>
              <a:prstDash val="solid"/>
              <a:round/>
              <a:headEnd/>
              <a:tailEnd/>
            </a:ln>
          </p:spPr>
          <p:txBody>
            <a:bodyPr/>
            <a:lstStyle/>
            <a:p>
              <a:endParaRPr lang="en-US"/>
            </a:p>
          </p:txBody>
        </p:sp>
        <p:sp>
          <p:nvSpPr>
            <p:cNvPr id="81" name="Freeform 174"/>
            <p:cNvSpPr>
              <a:spLocks noEditPoints="1"/>
            </p:cNvSpPr>
            <p:nvPr/>
          </p:nvSpPr>
          <p:spPr bwMode="auto">
            <a:xfrm>
              <a:off x="5732813" y="2359102"/>
              <a:ext cx="640326" cy="886476"/>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FFB700"/>
              </a:solidFill>
              <a:prstDash val="solid"/>
              <a:round/>
              <a:headEnd/>
              <a:tailEnd/>
            </a:ln>
          </p:spPr>
          <p:txBody>
            <a:bodyPr/>
            <a:lstStyle/>
            <a:p>
              <a:endParaRPr lang="en-US"/>
            </a:p>
          </p:txBody>
        </p:sp>
        <p:sp>
          <p:nvSpPr>
            <p:cNvPr id="82" name="Freeform 175"/>
            <p:cNvSpPr>
              <a:spLocks noEditPoints="1"/>
            </p:cNvSpPr>
            <p:nvPr/>
          </p:nvSpPr>
          <p:spPr bwMode="auto">
            <a:xfrm>
              <a:off x="5991948" y="4383723"/>
              <a:ext cx="435647" cy="755007"/>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FFB700"/>
              </a:solidFill>
              <a:prstDash val="solid"/>
              <a:round/>
              <a:headEnd/>
              <a:tailEnd/>
            </a:ln>
          </p:spPr>
          <p:txBody>
            <a:bodyPr/>
            <a:lstStyle/>
            <a:p>
              <a:endParaRPr lang="en-US"/>
            </a:p>
          </p:txBody>
        </p:sp>
        <p:sp>
          <p:nvSpPr>
            <p:cNvPr id="83" name="Freeform 176"/>
            <p:cNvSpPr>
              <a:spLocks noEditPoints="1"/>
            </p:cNvSpPr>
            <p:nvPr/>
          </p:nvSpPr>
          <p:spPr bwMode="auto">
            <a:xfrm>
              <a:off x="6444495" y="2678384"/>
              <a:ext cx="476958" cy="646076"/>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FFB700"/>
              </a:solidFill>
              <a:prstDash val="solid"/>
              <a:round/>
              <a:headEnd/>
              <a:tailEnd/>
            </a:ln>
          </p:spPr>
          <p:txBody>
            <a:bodyPr/>
            <a:lstStyle/>
            <a:p>
              <a:endParaRPr lang="en-US"/>
            </a:p>
          </p:txBody>
        </p:sp>
        <p:sp>
          <p:nvSpPr>
            <p:cNvPr id="84" name="Freeform 177"/>
            <p:cNvSpPr>
              <a:spLocks noEditPoints="1"/>
            </p:cNvSpPr>
            <p:nvPr/>
          </p:nvSpPr>
          <p:spPr bwMode="auto">
            <a:xfrm>
              <a:off x="5991948" y="2458643"/>
              <a:ext cx="743604" cy="358722"/>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FFB700"/>
              </a:solidFill>
              <a:prstDash val="solid"/>
              <a:round/>
              <a:headEnd/>
              <a:tailEnd/>
            </a:ln>
          </p:spPr>
          <p:txBody>
            <a:bodyPr/>
            <a:lstStyle/>
            <a:p>
              <a:endParaRPr lang="en-US"/>
            </a:p>
          </p:txBody>
        </p:sp>
        <p:sp>
          <p:nvSpPr>
            <p:cNvPr id="85" name="Freeform 178"/>
            <p:cNvSpPr>
              <a:spLocks noEditPoints="1"/>
            </p:cNvSpPr>
            <p:nvPr/>
          </p:nvSpPr>
          <p:spPr bwMode="auto">
            <a:xfrm>
              <a:off x="6521484" y="4924623"/>
              <a:ext cx="1113529" cy="946576"/>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0354A0"/>
            </a:solidFill>
            <a:ln w="4763">
              <a:solidFill>
                <a:srgbClr val="FFB700"/>
              </a:solidFill>
              <a:prstDash val="solid"/>
              <a:round/>
              <a:headEnd/>
              <a:tailEnd/>
            </a:ln>
          </p:spPr>
          <p:txBody>
            <a:bodyPr/>
            <a:lstStyle/>
            <a:p>
              <a:endParaRPr lang="en-US"/>
            </a:p>
          </p:txBody>
        </p:sp>
        <p:sp>
          <p:nvSpPr>
            <p:cNvPr id="86" name="Freeform 179"/>
            <p:cNvSpPr>
              <a:spLocks noEditPoints="1"/>
            </p:cNvSpPr>
            <p:nvPr/>
          </p:nvSpPr>
          <p:spPr bwMode="auto">
            <a:xfrm>
              <a:off x="7792747" y="3153550"/>
              <a:ext cx="159612" cy="369991"/>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FFB700"/>
              </a:solidFill>
              <a:prstDash val="solid"/>
              <a:round/>
              <a:headEnd/>
              <a:tailEnd/>
            </a:ln>
          </p:spPr>
          <p:txBody>
            <a:bodyPr/>
            <a:lstStyle/>
            <a:p>
              <a:endParaRPr lang="en-US"/>
            </a:p>
          </p:txBody>
        </p:sp>
        <p:sp>
          <p:nvSpPr>
            <p:cNvPr id="87" name="Freeform 180"/>
            <p:cNvSpPr>
              <a:spLocks noEditPoints="1"/>
            </p:cNvSpPr>
            <p:nvPr/>
          </p:nvSpPr>
          <p:spPr bwMode="auto">
            <a:xfrm>
              <a:off x="6870753" y="3910435"/>
              <a:ext cx="1074095" cy="473288"/>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FFB700"/>
              </a:solidFill>
              <a:prstDash val="solid"/>
              <a:round/>
              <a:headEnd/>
              <a:tailEnd/>
            </a:ln>
          </p:spPr>
          <p:txBody>
            <a:bodyPr/>
            <a:lstStyle/>
            <a:p>
              <a:endParaRPr lang="en-US"/>
            </a:p>
          </p:txBody>
        </p:sp>
        <p:sp>
          <p:nvSpPr>
            <p:cNvPr id="88" name="Freeform 181"/>
            <p:cNvSpPr>
              <a:spLocks noEditPoints="1"/>
            </p:cNvSpPr>
            <p:nvPr/>
          </p:nvSpPr>
          <p:spPr bwMode="auto">
            <a:xfrm>
              <a:off x="7233166" y="2567575"/>
              <a:ext cx="912605" cy="683638"/>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rgbClr val="FFB700"/>
              </a:solidFill>
              <a:prstDash val="solid"/>
              <a:round/>
              <a:headEnd/>
              <a:tailEnd/>
            </a:ln>
          </p:spPr>
          <p:txBody>
            <a:bodyPr/>
            <a:lstStyle/>
            <a:p>
              <a:endParaRPr lang="en-US"/>
            </a:p>
          </p:txBody>
        </p:sp>
        <p:sp>
          <p:nvSpPr>
            <p:cNvPr id="89" name="Freeform 182"/>
            <p:cNvSpPr>
              <a:spLocks noEditPoints="1"/>
            </p:cNvSpPr>
            <p:nvPr/>
          </p:nvSpPr>
          <p:spPr bwMode="auto">
            <a:xfrm>
              <a:off x="7933581" y="2815487"/>
              <a:ext cx="424380" cy="229131"/>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FFB700"/>
              </a:solidFill>
              <a:prstDash val="solid"/>
              <a:round/>
              <a:headEnd/>
              <a:tailEnd/>
            </a:ln>
          </p:spPr>
          <p:txBody>
            <a:bodyPr/>
            <a:lstStyle/>
            <a:p>
              <a:endParaRPr lang="en-US"/>
            </a:p>
          </p:txBody>
        </p:sp>
        <p:sp>
          <p:nvSpPr>
            <p:cNvPr id="90" name="Freeform 183"/>
            <p:cNvSpPr>
              <a:spLocks noEditPoints="1"/>
            </p:cNvSpPr>
            <p:nvPr/>
          </p:nvSpPr>
          <p:spPr bwMode="auto">
            <a:xfrm>
              <a:off x="8066904" y="2073627"/>
              <a:ext cx="478836" cy="708054"/>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FFB700"/>
              </a:solidFill>
              <a:prstDash val="solid"/>
              <a:round/>
              <a:headEnd/>
              <a:tailEnd/>
            </a:ln>
          </p:spPr>
          <p:txBody>
            <a:bodyPr/>
            <a:lstStyle/>
            <a:p>
              <a:endParaRPr lang="en-US"/>
            </a:p>
          </p:txBody>
        </p:sp>
      </p:grpSp>
      <p:sp>
        <p:nvSpPr>
          <p:cNvPr id="2" name="Rectangle 1"/>
          <p:cNvSpPr/>
          <p:nvPr/>
        </p:nvSpPr>
        <p:spPr>
          <a:xfrm>
            <a:off x="1217706" y="796248"/>
            <a:ext cx="2629647" cy="2277152"/>
          </a:xfrm>
          <a:prstGeom prst="rect">
            <a:avLst/>
          </a:prstGeom>
          <a:solidFill>
            <a:schemeClr val="bg1"/>
          </a:solidFill>
        </p:spPr>
        <p:txBody>
          <a:bodyPr wrap="square" tIns="254000" bIns="137160">
            <a:noAutofit/>
          </a:bodyPr>
          <a:lstStyle/>
          <a:p>
            <a:pPr lvl="0" algn="ctr"/>
            <a:r>
              <a:rPr lang="en-US" sz="2000" b="1" dirty="0" smtClean="0">
                <a:solidFill>
                  <a:srgbClr val="000000"/>
                </a:solidFill>
                <a:latin typeface="Rockwell"/>
                <a:cs typeface="Rockwell"/>
              </a:rPr>
              <a:t>Valencia College</a:t>
            </a:r>
          </a:p>
        </p:txBody>
      </p:sp>
      <p:sp>
        <p:nvSpPr>
          <p:cNvPr id="4" name="Rectangle 3"/>
          <p:cNvSpPr/>
          <p:nvPr/>
        </p:nvSpPr>
        <p:spPr>
          <a:xfrm>
            <a:off x="3899648" y="796248"/>
            <a:ext cx="4071470" cy="2277546"/>
          </a:xfrm>
          <a:prstGeom prst="rect">
            <a:avLst/>
          </a:prstGeom>
          <a:solidFill>
            <a:schemeClr val="bg1"/>
          </a:solidFill>
        </p:spPr>
        <p:txBody>
          <a:bodyPr wrap="square" tIns="91440" bIns="137160">
            <a:spAutoFit/>
          </a:bodyPr>
          <a:lstStyle/>
          <a:p>
            <a:pPr lvl="0" algn="ctr">
              <a:spcBef>
                <a:spcPts val="600"/>
              </a:spcBef>
            </a:pPr>
            <a:r>
              <a:rPr lang="en-US" sz="1600" dirty="0">
                <a:solidFill>
                  <a:srgbClr val="000000"/>
                </a:solidFill>
                <a:latin typeface="Georgia"/>
                <a:cs typeface="Georgia"/>
              </a:rPr>
              <a:t>President Sandy </a:t>
            </a:r>
            <a:r>
              <a:rPr lang="en-US" sz="1600" dirty="0" err="1">
                <a:solidFill>
                  <a:srgbClr val="000000"/>
                </a:solidFill>
                <a:latin typeface="Georgia"/>
                <a:cs typeface="Georgia"/>
              </a:rPr>
              <a:t>Shugart</a:t>
            </a:r>
            <a:r>
              <a:rPr lang="en-US" sz="1600" dirty="0">
                <a:solidFill>
                  <a:srgbClr val="000000"/>
                </a:solidFill>
                <a:latin typeface="Georgia"/>
                <a:cs typeface="Georgia"/>
              </a:rPr>
              <a:t> </a:t>
            </a:r>
            <a:r>
              <a:rPr lang="en-US" sz="1600" dirty="0" smtClean="0">
                <a:solidFill>
                  <a:srgbClr val="000000"/>
                </a:solidFill>
                <a:latin typeface="Georgia"/>
                <a:cs typeface="Georgia"/>
              </a:rPr>
              <a:t>aligns </a:t>
            </a:r>
            <a:r>
              <a:rPr lang="en-US" sz="1600" dirty="0">
                <a:solidFill>
                  <a:srgbClr val="000000"/>
                </a:solidFill>
                <a:latin typeface="Georgia"/>
                <a:cs typeface="Georgia"/>
              </a:rPr>
              <a:t>highly effective change management processes </a:t>
            </a:r>
            <a:r>
              <a:rPr lang="en-US" sz="1600" dirty="0" smtClean="0">
                <a:solidFill>
                  <a:srgbClr val="000000"/>
                </a:solidFill>
                <a:latin typeface="Georgia"/>
                <a:cs typeface="Georgia"/>
              </a:rPr>
              <a:t>to sustainable </a:t>
            </a:r>
            <a:r>
              <a:rPr lang="en-US" sz="1600" dirty="0">
                <a:solidFill>
                  <a:srgbClr val="000000"/>
                </a:solidFill>
                <a:latin typeface="Georgia"/>
                <a:cs typeface="Georgia"/>
              </a:rPr>
              <a:t>college-wide focal points – called “Big Ideas” – that reflect shared visions of what most needs to be done to advance student </a:t>
            </a:r>
            <a:r>
              <a:rPr lang="en-US" sz="1600" dirty="0" smtClean="0">
                <a:solidFill>
                  <a:srgbClr val="000000"/>
                </a:solidFill>
                <a:latin typeface="Georgia"/>
                <a:cs typeface="Georgia"/>
              </a:rPr>
              <a:t>success.</a:t>
            </a:r>
          </a:p>
          <a:p>
            <a:pPr lvl="0" algn="ctr">
              <a:spcBef>
                <a:spcPts val="600"/>
              </a:spcBef>
            </a:pPr>
            <a:r>
              <a:rPr lang="en-US" sz="1600" b="1" dirty="0">
                <a:solidFill>
                  <a:srgbClr val="000000"/>
                </a:solidFill>
                <a:latin typeface="Rockwell"/>
                <a:cs typeface="Rockwell"/>
              </a:rPr>
              <a:t>Result: Sustained, dramatic improvements in completion rates.</a:t>
            </a:r>
          </a:p>
        </p:txBody>
      </p:sp>
      <p:sp>
        <p:nvSpPr>
          <p:cNvPr id="6" name="Rectangle 5"/>
          <p:cNvSpPr/>
          <p:nvPr/>
        </p:nvSpPr>
        <p:spPr>
          <a:xfrm>
            <a:off x="1217706" y="791882"/>
            <a:ext cx="6753412" cy="2289985"/>
          </a:xfrm>
          <a:prstGeom prst="rect">
            <a:avLst/>
          </a:prstGeom>
          <a:noFill/>
          <a:ln w="12700" cmpd="sng">
            <a:solidFill>
              <a:srgbClr val="0354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5751854" y="3090333"/>
            <a:ext cx="0" cy="2209801"/>
          </a:xfrm>
          <a:prstGeom prst="line">
            <a:avLst/>
          </a:prstGeom>
          <a:ln w="12700" cmpd="sng">
            <a:solidFill>
              <a:srgbClr val="0354A0"/>
            </a:solidFill>
          </a:ln>
          <a:effectLst/>
        </p:spPr>
        <p:style>
          <a:lnRef idx="2">
            <a:schemeClr val="accent1"/>
          </a:lnRef>
          <a:fillRef idx="0">
            <a:schemeClr val="accent1"/>
          </a:fillRef>
          <a:effectRef idx="1">
            <a:schemeClr val="accent1"/>
          </a:effectRef>
          <a:fontRef idx="minor">
            <a:schemeClr val="tx1"/>
          </a:fontRef>
        </p:style>
      </p:cxnSp>
      <p:sp>
        <p:nvSpPr>
          <p:cNvPr id="91" name="5-Point Star 90"/>
          <p:cNvSpPr>
            <a:spLocks noChangeAspect="1"/>
          </p:cNvSpPr>
          <p:nvPr/>
        </p:nvSpPr>
        <p:spPr>
          <a:xfrm>
            <a:off x="5711826" y="5300135"/>
            <a:ext cx="72136" cy="72136"/>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817504" y="1673608"/>
            <a:ext cx="1430050" cy="1215642"/>
            <a:chOff x="1638300" y="1673608"/>
            <a:chExt cx="1430050" cy="1215642"/>
          </a:xfrm>
        </p:grpSpPr>
        <p:sp>
          <p:nvSpPr>
            <p:cNvPr id="95" name="Freeform 178"/>
            <p:cNvSpPr>
              <a:spLocks noEditPoints="1"/>
            </p:cNvSpPr>
            <p:nvPr/>
          </p:nvSpPr>
          <p:spPr bwMode="auto">
            <a:xfrm>
              <a:off x="1638300" y="1673608"/>
              <a:ext cx="1430050" cy="1215642"/>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0354A0"/>
            </a:solidFill>
            <a:ln w="4763">
              <a:noFill/>
              <a:prstDash val="solid"/>
              <a:round/>
              <a:headEnd/>
              <a:tailEnd/>
            </a:ln>
          </p:spPr>
          <p:txBody>
            <a:bodyPr/>
            <a:lstStyle/>
            <a:p>
              <a:endParaRPr lang="en-US"/>
            </a:p>
          </p:txBody>
        </p:sp>
        <p:sp>
          <p:nvSpPr>
            <p:cNvPr id="96" name="5-Point Star 95"/>
            <p:cNvSpPr>
              <a:spLocks noChangeAspect="1"/>
            </p:cNvSpPr>
            <p:nvPr/>
          </p:nvSpPr>
          <p:spPr>
            <a:xfrm>
              <a:off x="2691823" y="2085396"/>
              <a:ext cx="115300" cy="115300"/>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1448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62467"/>
            <a:ext cx="9144000" cy="6595534"/>
          </a:xfrm>
          <a:prstGeom prst="rect">
            <a:avLst/>
          </a:prstGeom>
        </p:spPr>
      </p:pic>
      <p:sp>
        <p:nvSpPr>
          <p:cNvPr id="3" name="TextBox 2"/>
          <p:cNvSpPr txBox="1"/>
          <p:nvPr/>
        </p:nvSpPr>
        <p:spPr>
          <a:xfrm>
            <a:off x="3048000" y="2862776"/>
            <a:ext cx="5804647" cy="3016210"/>
          </a:xfrm>
          <a:prstGeom prst="rect">
            <a:avLst/>
          </a:prstGeom>
          <a:noFill/>
        </p:spPr>
        <p:txBody>
          <a:bodyPr wrap="square" rtlCol="0">
            <a:spAutoFit/>
          </a:bodyPr>
          <a:lstStyle/>
          <a:p>
            <a:pPr algn="r"/>
            <a:r>
              <a:rPr lang="en-US" sz="3000" b="1" dirty="0" smtClean="0">
                <a:solidFill>
                  <a:srgbClr val="FFE200"/>
                </a:solidFill>
                <a:latin typeface="Rockwell"/>
                <a:cs typeface="Rockwell"/>
              </a:rPr>
              <a:t>Theme 2</a:t>
            </a:r>
          </a:p>
          <a:p>
            <a:pPr algn="r"/>
            <a:r>
              <a:rPr lang="en-US" sz="4000" dirty="0">
                <a:solidFill>
                  <a:schemeClr val="bg1"/>
                </a:solidFill>
                <a:latin typeface="Georgia"/>
                <a:cs typeface="Georgia"/>
              </a:rPr>
              <a:t>Clear pathways to credentials and other intentional structures to support students </a:t>
            </a:r>
          </a:p>
        </p:txBody>
      </p:sp>
      <p:cxnSp>
        <p:nvCxnSpPr>
          <p:cNvPr id="4" name="Straight Connector 3"/>
          <p:cNvCxnSpPr/>
          <p:nvPr/>
        </p:nvCxnSpPr>
        <p:spPr>
          <a:xfrm>
            <a:off x="0" y="6248400"/>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CEPlogo-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582" y="6091791"/>
            <a:ext cx="2192782" cy="626509"/>
          </a:xfrm>
          <a:prstGeom prst="rect">
            <a:avLst/>
          </a:prstGeom>
        </p:spPr>
      </p:pic>
    </p:spTree>
    <p:extLst>
      <p:ext uri="{BB962C8B-B14F-4D97-AF65-F5344CB8AC3E}">
        <p14:creationId xmlns:p14="http://schemas.microsoft.com/office/powerpoint/2010/main" val="256478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have comprehensive student support systems that cross historic functional or curricular </a:t>
            </a:r>
            <a:r>
              <a:rPr lang="en-US" sz="2000" dirty="0" smtClean="0">
                <a:solidFill>
                  <a:srgbClr val="000000"/>
                </a:solidFill>
                <a:latin typeface="Georgia"/>
                <a:cs typeface="Georgia"/>
              </a:rPr>
              <a:t>divisions:</a:t>
            </a:r>
            <a:endParaRPr lang="en-US" sz="2000" dirty="0">
              <a:solidFill>
                <a:srgbClr val="000000"/>
              </a:solidFill>
              <a:latin typeface="Georgia"/>
              <a:cs typeface="Georgia"/>
            </a:endParaRPr>
          </a:p>
          <a:p>
            <a:pPr algn="ctr">
              <a:spcAft>
                <a:spcPts val="600"/>
              </a:spcAft>
            </a:pPr>
            <a:r>
              <a:rPr lang="en-US" sz="4000" b="1" kern="0" spc="50" dirty="0" smtClean="0">
                <a:latin typeface="Rockwell"/>
                <a:cs typeface="Rockwell"/>
              </a:rPr>
              <a:t>Build </a:t>
            </a:r>
            <a:r>
              <a:rPr lang="en-US" sz="4000" b="1" kern="0" spc="50" dirty="0">
                <a:latin typeface="Rockwell"/>
                <a:cs typeface="Rockwell"/>
              </a:rPr>
              <a:t>new pathways to </a:t>
            </a:r>
            <a:r>
              <a:rPr lang="en-US" sz="4000" b="1" kern="0" spc="50" dirty="0" smtClean="0">
                <a:latin typeface="Rockwell"/>
                <a:cs typeface="Rockwell"/>
              </a:rPr>
              <a:t>success</a:t>
            </a:r>
            <a:r>
              <a:rPr lang="en-US" sz="4000" kern="0" spc="50" dirty="0" smtClean="0">
                <a:latin typeface="Rockwell"/>
                <a:cs typeface="Rockwell"/>
              </a:rPr>
              <a:t>, </a:t>
            </a:r>
            <a:r>
              <a:rPr lang="en-US" sz="4000" kern="0" spc="50" dirty="0">
                <a:latin typeface="Rockwell"/>
                <a:cs typeface="Rockwell"/>
              </a:rPr>
              <a:t>including narrowly defined course sequences, fully integrated learning communities, and block program structures. </a:t>
            </a:r>
          </a:p>
        </p:txBody>
      </p:sp>
    </p:spTree>
    <p:extLst>
      <p:ext uri="{BB962C8B-B14F-4D97-AF65-F5344CB8AC3E}">
        <p14:creationId xmlns:p14="http://schemas.microsoft.com/office/powerpoint/2010/main" val="214247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have comprehensive student support systems that cross historic functional or curricular </a:t>
            </a:r>
            <a:r>
              <a:rPr lang="en-US" sz="2000" dirty="0" smtClean="0">
                <a:solidFill>
                  <a:srgbClr val="000000"/>
                </a:solidFill>
                <a:latin typeface="Georgia"/>
                <a:cs typeface="Georgia"/>
              </a:rPr>
              <a:t>divisions:</a:t>
            </a:r>
            <a:endParaRPr lang="en-US" sz="2000" dirty="0">
              <a:solidFill>
                <a:srgbClr val="000000"/>
              </a:solidFill>
              <a:latin typeface="Georgia"/>
              <a:cs typeface="Georgia"/>
            </a:endParaRPr>
          </a:p>
          <a:p>
            <a:pPr algn="ctr">
              <a:spcAft>
                <a:spcPts val="600"/>
              </a:spcAft>
            </a:pPr>
            <a:r>
              <a:rPr lang="en-US" sz="4000" b="1" kern="0" spc="50" dirty="0" smtClean="0">
                <a:latin typeface="Rockwell"/>
                <a:cs typeface="Rockwell"/>
              </a:rPr>
              <a:t>Embed </a:t>
            </a:r>
            <a:r>
              <a:rPr lang="en-US" sz="4000" b="1" kern="0" spc="50" dirty="0">
                <a:latin typeface="Rockwell"/>
                <a:cs typeface="Rockwell"/>
              </a:rPr>
              <a:t>high-impact support services </a:t>
            </a:r>
            <a:r>
              <a:rPr lang="en-US" sz="4000" kern="0" spc="50" dirty="0">
                <a:latin typeface="Rockwell"/>
                <a:cs typeface="Rockwell"/>
              </a:rPr>
              <a:t>within the classroom </a:t>
            </a:r>
            <a:r>
              <a:rPr lang="en-US" sz="4000" kern="0" spc="50" dirty="0" smtClean="0">
                <a:latin typeface="Rockwell"/>
                <a:cs typeface="Rockwell"/>
              </a:rPr>
              <a:t>(</a:t>
            </a:r>
            <a:r>
              <a:rPr lang="en-US" sz="4000" kern="0" spc="50" dirty="0">
                <a:latin typeface="Rockwell"/>
                <a:cs typeface="Rockwell"/>
              </a:rPr>
              <a:t>e.g., advising, registration, tutoring, note-taking guidance, career counseling).</a:t>
            </a:r>
          </a:p>
        </p:txBody>
      </p:sp>
    </p:spTree>
    <p:extLst>
      <p:ext uri="{BB962C8B-B14F-4D97-AF65-F5344CB8AC3E}">
        <p14:creationId xmlns:p14="http://schemas.microsoft.com/office/powerpoint/2010/main" val="302801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054095" y="1168404"/>
            <a:ext cx="7038975" cy="5055230"/>
          </a:xfrm>
          <a:prstGeom prst="rect">
            <a:avLst/>
          </a:prstGeom>
          <a:noFill/>
        </p:spPr>
        <p:txBody>
          <a:bodyPr wrap="square" rtlCol="0">
            <a:spAutoFit/>
          </a:bodyPr>
          <a:lstStyle/>
          <a:p>
            <a:pPr algn="ctr">
              <a:lnSpc>
                <a:spcPts val="2100"/>
              </a:lnSpc>
            </a:pPr>
            <a:endParaRPr lang="en-US" sz="1400" b="1" u="sng" dirty="0">
              <a:solidFill>
                <a:srgbClr val="000000"/>
              </a:solidFill>
              <a:latin typeface="Georgia"/>
              <a:cs typeface="Georgia"/>
            </a:endParaRPr>
          </a:p>
          <a:p>
            <a:r>
              <a:rPr lang="en-US" sz="1400" b="1" dirty="0">
                <a:solidFill>
                  <a:srgbClr val="000000"/>
                </a:solidFill>
                <a:latin typeface="Georgia"/>
                <a:cs typeface="Georgia"/>
              </a:rPr>
              <a:t>Santa Barbara City </a:t>
            </a:r>
            <a:r>
              <a:rPr lang="en-US" sz="1400" b="1" dirty="0" smtClean="0">
                <a:solidFill>
                  <a:srgbClr val="000000"/>
                </a:solidFill>
                <a:latin typeface="Georgia"/>
                <a:cs typeface="Georgia"/>
              </a:rPr>
              <a:t>College, </a:t>
            </a:r>
            <a:r>
              <a:rPr lang="en-US" sz="1400" i="1" dirty="0" smtClean="0">
                <a:solidFill>
                  <a:srgbClr val="000000"/>
                </a:solidFill>
                <a:latin typeface="Georgia"/>
                <a:cs typeface="Georgia"/>
              </a:rPr>
              <a:t>Santa </a:t>
            </a:r>
            <a:r>
              <a:rPr lang="en-US" sz="1400" i="1" dirty="0">
                <a:solidFill>
                  <a:srgbClr val="000000"/>
                </a:solidFill>
                <a:latin typeface="Georgia"/>
                <a:cs typeface="Georgia"/>
              </a:rPr>
              <a:t>Barbara, </a:t>
            </a:r>
            <a:r>
              <a:rPr lang="en-US" sz="1400" i="1" dirty="0" smtClean="0">
                <a:solidFill>
                  <a:srgbClr val="000000"/>
                </a:solidFill>
                <a:latin typeface="Georgia"/>
                <a:cs typeface="Georgia"/>
              </a:rPr>
              <a:t>CA </a:t>
            </a:r>
            <a:r>
              <a:rPr lang="en-US" sz="1400" i="1" dirty="0">
                <a:solidFill>
                  <a:srgbClr val="000000"/>
                </a:solidFill>
                <a:latin typeface="Georgia"/>
                <a:cs typeface="Georgia"/>
              </a:rPr>
              <a:t>(2013)</a:t>
            </a:r>
          </a:p>
          <a:p>
            <a:r>
              <a:rPr lang="en-US" sz="1400" b="1" dirty="0" smtClean="0">
                <a:solidFill>
                  <a:srgbClr val="000000"/>
                </a:solidFill>
                <a:latin typeface="Georgia"/>
                <a:cs typeface="Georgia"/>
              </a:rPr>
              <a:t>Valencia College,</a:t>
            </a:r>
            <a:r>
              <a:rPr lang="en-US" sz="1400" dirty="0" smtClean="0">
                <a:solidFill>
                  <a:srgbClr val="000000"/>
                </a:solidFill>
                <a:latin typeface="Georgia"/>
                <a:cs typeface="Georgia"/>
              </a:rPr>
              <a:t> </a:t>
            </a:r>
            <a:r>
              <a:rPr lang="en-US" sz="1400" i="1" dirty="0" smtClean="0">
                <a:solidFill>
                  <a:srgbClr val="000000"/>
                </a:solidFill>
                <a:latin typeface="Georgia"/>
                <a:cs typeface="Georgia"/>
              </a:rPr>
              <a:t>Orlando, FL (2011)</a:t>
            </a:r>
          </a:p>
          <a:p>
            <a:r>
              <a:rPr lang="en-US" sz="1400" b="1" dirty="0" smtClean="0">
                <a:solidFill>
                  <a:srgbClr val="000000"/>
                </a:solidFill>
                <a:latin typeface="Georgia"/>
                <a:cs typeface="Georgia"/>
              </a:rPr>
              <a:t>Walla </a:t>
            </a:r>
            <a:r>
              <a:rPr lang="en-US" sz="1400" b="1" dirty="0">
                <a:solidFill>
                  <a:srgbClr val="000000"/>
                </a:solidFill>
                <a:latin typeface="Georgia"/>
                <a:cs typeface="Georgia"/>
              </a:rPr>
              <a:t>Walla Community </a:t>
            </a:r>
            <a:r>
              <a:rPr lang="en-US" sz="1400" b="1" dirty="0" smtClean="0">
                <a:solidFill>
                  <a:srgbClr val="000000"/>
                </a:solidFill>
                <a:latin typeface="Georgia"/>
                <a:cs typeface="Georgia"/>
              </a:rPr>
              <a:t>College, </a:t>
            </a:r>
            <a:r>
              <a:rPr lang="en-US" sz="1400" i="1" dirty="0" smtClean="0">
                <a:solidFill>
                  <a:srgbClr val="000000"/>
                </a:solidFill>
                <a:latin typeface="Georgia"/>
                <a:cs typeface="Georgia"/>
              </a:rPr>
              <a:t>Walla </a:t>
            </a:r>
            <a:r>
              <a:rPr lang="en-US" sz="1400" i="1" dirty="0">
                <a:solidFill>
                  <a:srgbClr val="000000"/>
                </a:solidFill>
                <a:latin typeface="Georgia"/>
                <a:cs typeface="Georgia"/>
              </a:rPr>
              <a:t>Walla, </a:t>
            </a:r>
            <a:r>
              <a:rPr lang="en-US" sz="1400" i="1" dirty="0" smtClean="0">
                <a:solidFill>
                  <a:srgbClr val="000000"/>
                </a:solidFill>
                <a:latin typeface="Georgia"/>
                <a:cs typeface="Georgia"/>
              </a:rPr>
              <a:t>WA (2013)</a:t>
            </a:r>
            <a:endParaRPr lang="en-US" sz="1400" i="1" dirty="0">
              <a:solidFill>
                <a:srgbClr val="000000"/>
              </a:solidFill>
              <a:latin typeface="Georgia"/>
              <a:cs typeface="Georgia"/>
            </a:endParaRPr>
          </a:p>
          <a:p>
            <a:r>
              <a:rPr lang="en-US" sz="1400" i="1" dirty="0" smtClean="0">
                <a:solidFill>
                  <a:srgbClr val="000000"/>
                </a:solidFill>
                <a:latin typeface="Georgia"/>
                <a:cs typeface="Georgia"/>
              </a:rPr>
              <a:t/>
            </a:r>
            <a:br>
              <a:rPr lang="en-US" sz="1400" i="1" dirty="0" smtClean="0">
                <a:solidFill>
                  <a:srgbClr val="000000"/>
                </a:solidFill>
                <a:latin typeface="Georgia"/>
                <a:cs typeface="Georgia"/>
              </a:rPr>
            </a:br>
            <a:endParaRPr lang="en-US" sz="1400" i="1" dirty="0" smtClean="0">
              <a:solidFill>
                <a:srgbClr val="000000"/>
              </a:solidFill>
              <a:latin typeface="Georgia"/>
              <a:cs typeface="Georgia"/>
            </a:endParaRPr>
          </a:p>
          <a:p>
            <a:r>
              <a:rPr lang="en-US" sz="1400" b="1" dirty="0" smtClean="0">
                <a:solidFill>
                  <a:srgbClr val="000000"/>
                </a:solidFill>
                <a:latin typeface="Georgia"/>
                <a:cs typeface="Georgia"/>
              </a:rPr>
              <a:t>Kingsborough Community College, </a:t>
            </a:r>
            <a:r>
              <a:rPr lang="en-US" sz="1400" i="1" dirty="0" smtClean="0">
                <a:solidFill>
                  <a:srgbClr val="000000"/>
                </a:solidFill>
                <a:latin typeface="Georgia"/>
                <a:cs typeface="Georgia"/>
              </a:rPr>
              <a:t>Brooklyn, NY (2013)</a:t>
            </a:r>
          </a:p>
          <a:p>
            <a:r>
              <a:rPr lang="en-US" sz="1400" b="1" dirty="0" smtClean="0">
                <a:solidFill>
                  <a:srgbClr val="000000"/>
                </a:solidFill>
                <a:latin typeface="Georgia"/>
                <a:cs typeface="Georgia"/>
              </a:rPr>
              <a:t>Lake Area Technical Institute,</a:t>
            </a:r>
            <a:r>
              <a:rPr lang="en-US" sz="1400" dirty="0" smtClean="0">
                <a:solidFill>
                  <a:srgbClr val="000000"/>
                </a:solidFill>
                <a:latin typeface="Georgia"/>
                <a:cs typeface="Georgia"/>
              </a:rPr>
              <a:t> </a:t>
            </a:r>
            <a:r>
              <a:rPr lang="en-US" sz="1400" i="1" dirty="0" smtClean="0">
                <a:solidFill>
                  <a:srgbClr val="000000"/>
                </a:solidFill>
                <a:latin typeface="Georgia"/>
                <a:cs typeface="Georgia"/>
              </a:rPr>
              <a:t>Watertown, SD (2011, 2013)</a:t>
            </a:r>
            <a:endParaRPr lang="en-US" sz="1400" i="1" dirty="0">
              <a:solidFill>
                <a:srgbClr val="000000"/>
              </a:solidFill>
              <a:latin typeface="Georgia"/>
              <a:cs typeface="Georgia"/>
            </a:endParaRPr>
          </a:p>
          <a:p>
            <a:r>
              <a:rPr lang="en-US" sz="1400" b="1" dirty="0" smtClean="0">
                <a:solidFill>
                  <a:srgbClr val="000000"/>
                </a:solidFill>
                <a:latin typeface="Georgia"/>
                <a:cs typeface="Georgia"/>
              </a:rPr>
              <a:t>Miami-Dade College, </a:t>
            </a:r>
            <a:r>
              <a:rPr lang="en-US" sz="1400" i="1" dirty="0" smtClean="0">
                <a:solidFill>
                  <a:srgbClr val="000000"/>
                </a:solidFill>
                <a:latin typeface="Georgia"/>
                <a:cs typeface="Georgia"/>
              </a:rPr>
              <a:t>Miami, FL (2011)</a:t>
            </a:r>
            <a:endParaRPr lang="en-US" sz="1400" i="1" dirty="0">
              <a:solidFill>
                <a:srgbClr val="000000"/>
              </a:solidFill>
              <a:latin typeface="Georgia"/>
              <a:cs typeface="Georgia"/>
            </a:endParaRPr>
          </a:p>
          <a:p>
            <a:r>
              <a:rPr lang="en-US" sz="1400" b="1" dirty="0" smtClean="0">
                <a:solidFill>
                  <a:srgbClr val="000000"/>
                </a:solidFill>
                <a:latin typeface="Georgia"/>
                <a:cs typeface="Georgia"/>
              </a:rPr>
              <a:t>West Kentucky Community &amp; Technical College, </a:t>
            </a:r>
            <a:r>
              <a:rPr lang="en-US" sz="1400" i="1" dirty="0" smtClean="0">
                <a:solidFill>
                  <a:srgbClr val="000000"/>
                </a:solidFill>
                <a:latin typeface="Georgia"/>
                <a:cs typeface="Georgia"/>
              </a:rPr>
              <a:t>Paducah, KY (2011)</a:t>
            </a:r>
          </a:p>
          <a:p>
            <a:r>
              <a:rPr lang="en-US" sz="1400" i="1" dirty="0" smtClean="0">
                <a:solidFill>
                  <a:srgbClr val="000000"/>
                </a:solidFill>
                <a:latin typeface="Georgia"/>
                <a:cs typeface="Georgia"/>
              </a:rPr>
              <a:t/>
            </a:r>
            <a:br>
              <a:rPr lang="en-US" sz="1400" i="1" dirty="0" smtClean="0">
                <a:solidFill>
                  <a:srgbClr val="000000"/>
                </a:solidFill>
                <a:latin typeface="Georgia"/>
                <a:cs typeface="Georgia"/>
              </a:rPr>
            </a:br>
            <a:r>
              <a:rPr lang="en-US" sz="1050" b="1" dirty="0" err="1" smtClean="0">
                <a:solidFill>
                  <a:srgbClr val="000000"/>
                </a:solidFill>
                <a:latin typeface="Georgia"/>
                <a:cs typeface="Georgia"/>
              </a:rPr>
              <a:t>Brazosport</a:t>
            </a:r>
            <a:r>
              <a:rPr lang="en-US" sz="1050" b="1" dirty="0" smtClean="0">
                <a:solidFill>
                  <a:srgbClr val="000000"/>
                </a:solidFill>
                <a:latin typeface="Georgia"/>
                <a:cs typeface="Georgia"/>
              </a:rPr>
              <a:t> </a:t>
            </a:r>
            <a:r>
              <a:rPr lang="en-US" sz="1050" b="1" dirty="0" smtClean="0">
                <a:solidFill>
                  <a:srgbClr val="000000"/>
                </a:solidFill>
                <a:latin typeface="Georgia"/>
                <a:cs typeface="Georgia"/>
              </a:rPr>
              <a:t>College, </a:t>
            </a:r>
            <a:r>
              <a:rPr lang="en-US" sz="1050" dirty="0" smtClean="0">
                <a:solidFill>
                  <a:srgbClr val="000000"/>
                </a:solidFill>
                <a:latin typeface="Georgia"/>
                <a:cs typeface="Georgia"/>
              </a:rPr>
              <a:t>Lake </a:t>
            </a:r>
            <a:r>
              <a:rPr lang="en-US" sz="1050" dirty="0">
                <a:solidFill>
                  <a:srgbClr val="000000"/>
                </a:solidFill>
                <a:latin typeface="Georgia"/>
                <a:cs typeface="Georgia"/>
              </a:rPr>
              <a:t>Jackson, </a:t>
            </a:r>
            <a:r>
              <a:rPr lang="en-US" sz="1050" dirty="0" smtClean="0">
                <a:solidFill>
                  <a:srgbClr val="000000"/>
                </a:solidFill>
                <a:latin typeface="Georgia"/>
                <a:cs typeface="Georgia"/>
              </a:rPr>
              <a:t>TX</a:t>
            </a:r>
            <a:endParaRPr lang="en-US" sz="1050" i="1" dirty="0">
              <a:solidFill>
                <a:srgbClr val="000000"/>
              </a:solidFill>
              <a:latin typeface="Georgia"/>
              <a:cs typeface="Georgia"/>
            </a:endParaRPr>
          </a:p>
          <a:p>
            <a:r>
              <a:rPr lang="en-US" sz="1050" b="1" dirty="0">
                <a:solidFill>
                  <a:srgbClr val="000000"/>
                </a:solidFill>
                <a:latin typeface="Georgia"/>
                <a:cs typeface="Georgia"/>
              </a:rPr>
              <a:t>Broward </a:t>
            </a:r>
            <a:r>
              <a:rPr lang="en-US" sz="1050" b="1" dirty="0" smtClean="0">
                <a:solidFill>
                  <a:srgbClr val="000000"/>
                </a:solidFill>
                <a:latin typeface="Georgia"/>
                <a:cs typeface="Georgia"/>
              </a:rPr>
              <a:t>College, </a:t>
            </a:r>
            <a:r>
              <a:rPr lang="en-US" sz="1050" i="1" dirty="0" smtClean="0">
                <a:solidFill>
                  <a:srgbClr val="000000"/>
                </a:solidFill>
                <a:latin typeface="Georgia"/>
                <a:cs typeface="Georgia"/>
              </a:rPr>
              <a:t>Ft</a:t>
            </a:r>
            <a:r>
              <a:rPr lang="en-US" sz="1050" i="1" dirty="0">
                <a:solidFill>
                  <a:srgbClr val="000000"/>
                </a:solidFill>
                <a:latin typeface="Georgia"/>
                <a:cs typeface="Georgia"/>
              </a:rPr>
              <a:t>. Lauderdale, </a:t>
            </a:r>
            <a:r>
              <a:rPr lang="en-US" sz="1050" i="1" dirty="0" smtClean="0">
                <a:solidFill>
                  <a:srgbClr val="000000"/>
                </a:solidFill>
                <a:latin typeface="Georgia"/>
                <a:cs typeface="Georgia"/>
              </a:rPr>
              <a:t>FL</a:t>
            </a:r>
            <a:endParaRPr lang="en-US" sz="1050" i="1" dirty="0">
              <a:solidFill>
                <a:srgbClr val="000000"/>
              </a:solidFill>
              <a:latin typeface="Georgia"/>
              <a:cs typeface="Georgia"/>
            </a:endParaRPr>
          </a:p>
          <a:p>
            <a:r>
              <a:rPr lang="en-US" sz="1050" b="1" dirty="0">
                <a:solidFill>
                  <a:srgbClr val="000000"/>
                </a:solidFill>
                <a:latin typeface="Georgia"/>
                <a:cs typeface="Georgia"/>
              </a:rPr>
              <a:t>College of the </a:t>
            </a:r>
            <a:r>
              <a:rPr lang="en-US" sz="1050" b="1" dirty="0" smtClean="0">
                <a:solidFill>
                  <a:srgbClr val="000000"/>
                </a:solidFill>
                <a:latin typeface="Georgia"/>
                <a:cs typeface="Georgia"/>
              </a:rPr>
              <a:t>Ouachitas, </a:t>
            </a:r>
            <a:r>
              <a:rPr lang="en-US" sz="1050" i="1" dirty="0" smtClean="0">
                <a:solidFill>
                  <a:srgbClr val="000000"/>
                </a:solidFill>
                <a:latin typeface="Georgia"/>
                <a:cs typeface="Georgia"/>
              </a:rPr>
              <a:t>Malvern</a:t>
            </a:r>
            <a:r>
              <a:rPr lang="en-US" sz="1050" i="1" dirty="0">
                <a:solidFill>
                  <a:srgbClr val="000000"/>
                </a:solidFill>
                <a:latin typeface="Georgia"/>
                <a:cs typeface="Georgia"/>
              </a:rPr>
              <a:t>, </a:t>
            </a:r>
            <a:r>
              <a:rPr lang="en-US" sz="1050" i="1" dirty="0" smtClean="0">
                <a:solidFill>
                  <a:srgbClr val="000000"/>
                </a:solidFill>
                <a:latin typeface="Georgia"/>
                <a:cs typeface="Georgia"/>
              </a:rPr>
              <a:t>AR</a:t>
            </a:r>
          </a:p>
          <a:p>
            <a:r>
              <a:rPr lang="en-US" sz="1050" b="1" dirty="0" smtClean="0">
                <a:solidFill>
                  <a:srgbClr val="000000"/>
                </a:solidFill>
                <a:latin typeface="Georgia"/>
                <a:cs typeface="Georgia"/>
              </a:rPr>
              <a:t>El Paso Community  College, </a:t>
            </a:r>
            <a:r>
              <a:rPr lang="en-US" sz="1050" i="1" dirty="0" smtClean="0">
                <a:solidFill>
                  <a:srgbClr val="000000"/>
                </a:solidFill>
                <a:latin typeface="Georgia"/>
                <a:cs typeface="Georgia"/>
              </a:rPr>
              <a:t>El Paso, TX</a:t>
            </a:r>
          </a:p>
          <a:p>
            <a:r>
              <a:rPr lang="en-US" sz="1050" b="1" dirty="0" err="1" smtClean="0">
                <a:solidFill>
                  <a:srgbClr val="000000"/>
                </a:solidFill>
                <a:latin typeface="Georgia"/>
                <a:cs typeface="Georgia"/>
              </a:rPr>
              <a:t>Hostos</a:t>
            </a:r>
            <a:r>
              <a:rPr lang="en-US" sz="1050" b="1" dirty="0">
                <a:solidFill>
                  <a:srgbClr val="000000"/>
                </a:solidFill>
                <a:latin typeface="Georgia"/>
                <a:cs typeface="Georgia"/>
              </a:rPr>
              <a:t> </a:t>
            </a:r>
            <a:r>
              <a:rPr lang="en-US" sz="1050" b="1" dirty="0" smtClean="0">
                <a:solidFill>
                  <a:srgbClr val="000000"/>
                </a:solidFill>
                <a:latin typeface="Georgia"/>
                <a:cs typeface="Georgia"/>
              </a:rPr>
              <a:t>Community College</a:t>
            </a:r>
            <a:r>
              <a:rPr lang="en-US" sz="1050" i="1" dirty="0" smtClean="0">
                <a:solidFill>
                  <a:srgbClr val="000000"/>
                </a:solidFill>
                <a:latin typeface="Georgia"/>
                <a:cs typeface="Georgia"/>
              </a:rPr>
              <a:t>, Bronx, NY</a:t>
            </a:r>
            <a:r>
              <a:rPr lang="en-US" sz="1050" b="1" dirty="0" smtClean="0">
                <a:solidFill>
                  <a:srgbClr val="000000"/>
                </a:solidFill>
                <a:latin typeface="Georgia"/>
                <a:cs typeface="Georgia"/>
              </a:rPr>
              <a:t> </a:t>
            </a:r>
          </a:p>
          <a:p>
            <a:r>
              <a:rPr lang="en-US" sz="1050" b="1" dirty="0" smtClean="0">
                <a:solidFill>
                  <a:srgbClr val="000000"/>
                </a:solidFill>
                <a:latin typeface="Georgia"/>
                <a:cs typeface="Georgia"/>
              </a:rPr>
              <a:t>Indian River State College</a:t>
            </a:r>
            <a:r>
              <a:rPr lang="en-US" sz="1050" dirty="0" smtClean="0">
                <a:solidFill>
                  <a:srgbClr val="000000"/>
                </a:solidFill>
                <a:latin typeface="Georgia"/>
                <a:cs typeface="Georgia"/>
              </a:rPr>
              <a:t>, </a:t>
            </a:r>
            <a:r>
              <a:rPr lang="en-US" sz="1050" i="1" dirty="0" smtClean="0">
                <a:solidFill>
                  <a:srgbClr val="000000"/>
                </a:solidFill>
                <a:latin typeface="Georgia"/>
                <a:cs typeface="Georgia"/>
              </a:rPr>
              <a:t>Fort Pierce, FL</a:t>
            </a:r>
          </a:p>
          <a:p>
            <a:r>
              <a:rPr lang="en-US" sz="1050" b="1" dirty="0" smtClean="0">
                <a:solidFill>
                  <a:srgbClr val="000000"/>
                </a:solidFill>
                <a:latin typeface="Georgia"/>
                <a:cs typeface="Georgia"/>
              </a:rPr>
              <a:t>Kennedy-King College</a:t>
            </a:r>
            <a:r>
              <a:rPr lang="en-US" sz="1050" i="1" dirty="0" smtClean="0">
                <a:solidFill>
                  <a:srgbClr val="000000"/>
                </a:solidFill>
                <a:latin typeface="Georgia"/>
                <a:cs typeface="Georgia"/>
              </a:rPr>
              <a:t>, Chicago, IL</a:t>
            </a:r>
            <a:endParaRPr lang="en-US" sz="1050" b="1" i="1" dirty="0">
              <a:solidFill>
                <a:srgbClr val="000000"/>
              </a:solidFill>
              <a:latin typeface="Georgia"/>
              <a:cs typeface="Georgia"/>
            </a:endParaRPr>
          </a:p>
          <a:p>
            <a:r>
              <a:rPr lang="en-US" sz="1050" b="1" dirty="0" smtClean="0">
                <a:solidFill>
                  <a:srgbClr val="000000"/>
                </a:solidFill>
                <a:latin typeface="Georgia"/>
                <a:cs typeface="Georgia"/>
              </a:rPr>
              <a:t>Mississippi </a:t>
            </a:r>
            <a:r>
              <a:rPr lang="en-US" sz="1050" b="1" dirty="0">
                <a:solidFill>
                  <a:srgbClr val="000000"/>
                </a:solidFill>
                <a:latin typeface="Georgia"/>
                <a:cs typeface="Georgia"/>
              </a:rPr>
              <a:t>Gulf Coast Community </a:t>
            </a:r>
            <a:r>
              <a:rPr lang="en-US" sz="1050" b="1" dirty="0" smtClean="0">
                <a:solidFill>
                  <a:srgbClr val="000000"/>
                </a:solidFill>
                <a:latin typeface="Georgia"/>
                <a:cs typeface="Georgia"/>
              </a:rPr>
              <a:t>College</a:t>
            </a:r>
            <a:r>
              <a:rPr lang="en-US" sz="1050" b="1" dirty="0" smtClean="0">
                <a:solidFill>
                  <a:srgbClr val="000000"/>
                </a:solidFill>
                <a:latin typeface="Georgia"/>
                <a:cs typeface="Georgia"/>
              </a:rPr>
              <a:t>, </a:t>
            </a:r>
            <a:r>
              <a:rPr lang="en-US" sz="1050" i="1" dirty="0" err="1" smtClean="0">
                <a:solidFill>
                  <a:srgbClr val="000000"/>
                </a:solidFill>
                <a:latin typeface="Georgia"/>
                <a:cs typeface="Georgia"/>
              </a:rPr>
              <a:t>Perkinston</a:t>
            </a:r>
            <a:r>
              <a:rPr lang="en-US" sz="1050" i="1" dirty="0">
                <a:solidFill>
                  <a:srgbClr val="000000"/>
                </a:solidFill>
                <a:latin typeface="Georgia"/>
                <a:cs typeface="Georgia"/>
              </a:rPr>
              <a:t>, </a:t>
            </a:r>
            <a:r>
              <a:rPr lang="en-US" sz="1050" i="1" dirty="0" smtClean="0">
                <a:solidFill>
                  <a:srgbClr val="000000"/>
                </a:solidFill>
                <a:latin typeface="Georgia"/>
                <a:cs typeface="Georgia"/>
              </a:rPr>
              <a:t>MS</a:t>
            </a:r>
            <a:endParaRPr lang="en-US" sz="1050" i="1" dirty="0">
              <a:solidFill>
                <a:srgbClr val="000000"/>
              </a:solidFill>
              <a:latin typeface="Georgia"/>
              <a:cs typeface="Georgia"/>
            </a:endParaRPr>
          </a:p>
          <a:p>
            <a:r>
              <a:rPr lang="en-US" sz="1050" b="1" dirty="0">
                <a:solidFill>
                  <a:srgbClr val="000000"/>
                </a:solidFill>
                <a:latin typeface="Georgia"/>
                <a:cs typeface="Georgia"/>
              </a:rPr>
              <a:t>Mott Community </a:t>
            </a:r>
            <a:r>
              <a:rPr lang="en-US" sz="1050" b="1" dirty="0" smtClean="0">
                <a:solidFill>
                  <a:srgbClr val="000000"/>
                </a:solidFill>
                <a:latin typeface="Georgia"/>
                <a:cs typeface="Georgia"/>
              </a:rPr>
              <a:t>College, </a:t>
            </a:r>
            <a:r>
              <a:rPr lang="en-US" sz="1050" i="1" dirty="0" smtClean="0">
                <a:solidFill>
                  <a:srgbClr val="000000"/>
                </a:solidFill>
                <a:latin typeface="Georgia"/>
                <a:cs typeface="Georgia"/>
              </a:rPr>
              <a:t>Flint</a:t>
            </a:r>
            <a:r>
              <a:rPr lang="en-US" sz="1050" i="1" dirty="0">
                <a:solidFill>
                  <a:srgbClr val="000000"/>
                </a:solidFill>
                <a:latin typeface="Georgia"/>
                <a:cs typeface="Georgia"/>
              </a:rPr>
              <a:t>, </a:t>
            </a:r>
            <a:r>
              <a:rPr lang="en-US" sz="1050" i="1" dirty="0" smtClean="0">
                <a:solidFill>
                  <a:srgbClr val="000000"/>
                </a:solidFill>
                <a:latin typeface="Georgia"/>
                <a:cs typeface="Georgia"/>
              </a:rPr>
              <a:t>MI</a:t>
            </a:r>
            <a:endParaRPr lang="en-US" sz="1050" i="1" dirty="0">
              <a:solidFill>
                <a:srgbClr val="000000"/>
              </a:solidFill>
              <a:latin typeface="Georgia"/>
              <a:cs typeface="Georgia"/>
            </a:endParaRPr>
          </a:p>
          <a:p>
            <a:r>
              <a:rPr lang="en-US" sz="1050" b="1" dirty="0">
                <a:solidFill>
                  <a:srgbClr val="000000"/>
                </a:solidFill>
                <a:latin typeface="Georgia"/>
                <a:cs typeface="Georgia"/>
              </a:rPr>
              <a:t>Northeast Iowa Community </a:t>
            </a:r>
            <a:r>
              <a:rPr lang="en-US" sz="1050" b="1" dirty="0" smtClean="0">
                <a:solidFill>
                  <a:srgbClr val="000000"/>
                </a:solidFill>
                <a:latin typeface="Georgia"/>
                <a:cs typeface="Georgia"/>
              </a:rPr>
              <a:t>College, </a:t>
            </a:r>
            <a:r>
              <a:rPr lang="en-US" sz="1050" i="1" dirty="0" smtClean="0">
                <a:solidFill>
                  <a:srgbClr val="000000"/>
                </a:solidFill>
                <a:latin typeface="Georgia"/>
                <a:cs typeface="Georgia"/>
              </a:rPr>
              <a:t>Calmar</a:t>
            </a:r>
            <a:r>
              <a:rPr lang="en-US" sz="1050" i="1" dirty="0">
                <a:solidFill>
                  <a:srgbClr val="000000"/>
                </a:solidFill>
                <a:latin typeface="Georgia"/>
                <a:cs typeface="Georgia"/>
              </a:rPr>
              <a:t>, </a:t>
            </a:r>
            <a:r>
              <a:rPr lang="en-US" sz="1050" i="1" dirty="0" smtClean="0">
                <a:solidFill>
                  <a:srgbClr val="000000"/>
                </a:solidFill>
                <a:latin typeface="Georgia"/>
                <a:cs typeface="Georgia"/>
              </a:rPr>
              <a:t>IA</a:t>
            </a:r>
            <a:endParaRPr lang="en-US" sz="1050" i="1" dirty="0">
              <a:solidFill>
                <a:srgbClr val="000000"/>
              </a:solidFill>
              <a:latin typeface="Georgia"/>
              <a:cs typeface="Georgia"/>
            </a:endParaRPr>
          </a:p>
          <a:p>
            <a:r>
              <a:rPr lang="en-US" sz="1050" b="1" dirty="0" smtClean="0">
                <a:solidFill>
                  <a:srgbClr val="000000"/>
                </a:solidFill>
                <a:latin typeface="Georgia"/>
                <a:cs typeface="Georgia"/>
              </a:rPr>
              <a:t>Olympic College</a:t>
            </a:r>
            <a:r>
              <a:rPr lang="en-US" sz="1050" dirty="0" smtClean="0">
                <a:solidFill>
                  <a:srgbClr val="000000"/>
                </a:solidFill>
                <a:latin typeface="Georgia"/>
                <a:cs typeface="Georgia"/>
              </a:rPr>
              <a:t>, </a:t>
            </a:r>
            <a:r>
              <a:rPr lang="en-US" sz="1050" i="1" dirty="0" smtClean="0">
                <a:solidFill>
                  <a:srgbClr val="000000"/>
                </a:solidFill>
                <a:latin typeface="Georgia"/>
                <a:cs typeface="Georgia"/>
              </a:rPr>
              <a:t>Bremerton, WA</a:t>
            </a:r>
          </a:p>
          <a:p>
            <a:r>
              <a:rPr lang="en-US" sz="1050" b="1" dirty="0" smtClean="0">
                <a:solidFill>
                  <a:srgbClr val="000000"/>
                </a:solidFill>
                <a:latin typeface="Georgia"/>
                <a:cs typeface="Georgia"/>
              </a:rPr>
              <a:t>Renton Technical College,</a:t>
            </a:r>
            <a:r>
              <a:rPr lang="en-US" sz="1050" dirty="0" smtClean="0">
                <a:solidFill>
                  <a:srgbClr val="000000"/>
                </a:solidFill>
                <a:latin typeface="Georgia"/>
                <a:cs typeface="Georgia"/>
              </a:rPr>
              <a:t> </a:t>
            </a:r>
            <a:r>
              <a:rPr lang="en-US" sz="1050" i="1" dirty="0" smtClean="0">
                <a:solidFill>
                  <a:srgbClr val="000000"/>
                </a:solidFill>
                <a:latin typeface="Georgia"/>
                <a:cs typeface="Georgia"/>
              </a:rPr>
              <a:t>Renton, WA</a:t>
            </a:r>
            <a:endParaRPr lang="en-US" sz="1050" b="1" i="1" dirty="0" smtClean="0">
              <a:solidFill>
                <a:srgbClr val="000000"/>
              </a:solidFill>
              <a:latin typeface="Georgia"/>
              <a:cs typeface="Georgia"/>
            </a:endParaRPr>
          </a:p>
          <a:p>
            <a:r>
              <a:rPr lang="en-US" sz="1050" b="1" dirty="0" smtClean="0">
                <a:solidFill>
                  <a:srgbClr val="000000"/>
                </a:solidFill>
                <a:latin typeface="Georgia"/>
                <a:cs typeface="Georgia"/>
              </a:rPr>
              <a:t>Santa </a:t>
            </a:r>
            <a:r>
              <a:rPr lang="en-US" sz="1050" b="1" dirty="0">
                <a:solidFill>
                  <a:srgbClr val="000000"/>
                </a:solidFill>
                <a:latin typeface="Georgia"/>
                <a:cs typeface="Georgia"/>
              </a:rPr>
              <a:t>Fe </a:t>
            </a:r>
            <a:r>
              <a:rPr lang="en-US" sz="1050" b="1" dirty="0" smtClean="0">
                <a:solidFill>
                  <a:srgbClr val="000000"/>
                </a:solidFill>
                <a:latin typeface="Georgia"/>
                <a:cs typeface="Georgia"/>
              </a:rPr>
              <a:t>College, </a:t>
            </a:r>
            <a:r>
              <a:rPr lang="en-US" sz="1050" i="1" dirty="0" smtClean="0">
                <a:solidFill>
                  <a:srgbClr val="000000"/>
                </a:solidFill>
                <a:latin typeface="Georgia"/>
                <a:cs typeface="Georgia"/>
              </a:rPr>
              <a:t>Gainesville</a:t>
            </a:r>
            <a:r>
              <a:rPr lang="en-US" sz="1050" i="1" dirty="0">
                <a:solidFill>
                  <a:srgbClr val="000000"/>
                </a:solidFill>
                <a:latin typeface="Georgia"/>
                <a:cs typeface="Georgia"/>
              </a:rPr>
              <a:t>, </a:t>
            </a:r>
            <a:r>
              <a:rPr lang="en-US" sz="1050" i="1" dirty="0" smtClean="0">
                <a:solidFill>
                  <a:srgbClr val="000000"/>
                </a:solidFill>
                <a:latin typeface="Georgia"/>
                <a:cs typeface="Georgia"/>
              </a:rPr>
              <a:t>FL</a:t>
            </a:r>
            <a:endParaRPr lang="en-US" sz="1050" i="1" dirty="0">
              <a:solidFill>
                <a:srgbClr val="000000"/>
              </a:solidFill>
              <a:latin typeface="Georgia"/>
              <a:cs typeface="Georgia"/>
            </a:endParaRPr>
          </a:p>
          <a:p>
            <a:r>
              <a:rPr lang="en-US" sz="1050" b="1" dirty="0">
                <a:solidFill>
                  <a:srgbClr val="000000"/>
                </a:solidFill>
                <a:latin typeface="Georgia"/>
                <a:cs typeface="Georgia"/>
              </a:rPr>
              <a:t>Southeast Kentucky Community &amp; Technical </a:t>
            </a:r>
            <a:r>
              <a:rPr lang="en-US" sz="1050" b="1" dirty="0" smtClean="0">
                <a:solidFill>
                  <a:srgbClr val="000000"/>
                </a:solidFill>
                <a:latin typeface="Georgia"/>
                <a:cs typeface="Georgia"/>
              </a:rPr>
              <a:t>College, </a:t>
            </a:r>
            <a:r>
              <a:rPr lang="en-US" sz="1050" i="1" dirty="0" smtClean="0">
                <a:solidFill>
                  <a:srgbClr val="000000"/>
                </a:solidFill>
                <a:latin typeface="Georgia"/>
                <a:cs typeface="Georgia"/>
              </a:rPr>
              <a:t>Cumberland</a:t>
            </a:r>
            <a:r>
              <a:rPr lang="en-US" sz="1050" i="1" dirty="0">
                <a:solidFill>
                  <a:srgbClr val="000000"/>
                </a:solidFill>
                <a:latin typeface="Georgia"/>
                <a:cs typeface="Georgia"/>
              </a:rPr>
              <a:t>, </a:t>
            </a:r>
            <a:r>
              <a:rPr lang="en-US" sz="1050" i="1" dirty="0" smtClean="0">
                <a:solidFill>
                  <a:srgbClr val="000000"/>
                </a:solidFill>
                <a:latin typeface="Georgia"/>
                <a:cs typeface="Georgia"/>
              </a:rPr>
              <a:t>KY</a:t>
            </a:r>
          </a:p>
          <a:p>
            <a:r>
              <a:rPr lang="en-US" sz="1050" b="1" dirty="0" smtClean="0">
                <a:solidFill>
                  <a:srgbClr val="000000"/>
                </a:solidFill>
                <a:latin typeface="Georgia"/>
                <a:cs typeface="Georgia"/>
              </a:rPr>
              <a:t>Southwest Texas Junior College, </a:t>
            </a:r>
            <a:r>
              <a:rPr lang="en-US" sz="1050" i="1" dirty="0" smtClean="0">
                <a:solidFill>
                  <a:srgbClr val="000000"/>
                </a:solidFill>
                <a:latin typeface="Georgia"/>
                <a:cs typeface="Georgia"/>
              </a:rPr>
              <a:t>Uvalde, TX</a:t>
            </a:r>
            <a:endParaRPr lang="en-US" sz="1050" i="1" dirty="0">
              <a:solidFill>
                <a:srgbClr val="000000"/>
              </a:solidFill>
              <a:latin typeface="Georgia"/>
              <a:cs typeface="Georgia"/>
            </a:endParaRPr>
          </a:p>
        </p:txBody>
      </p:sp>
      <p:sp>
        <p:nvSpPr>
          <p:cNvPr id="32" name="TextBox 31"/>
          <p:cNvSpPr txBox="1"/>
          <p:nvPr/>
        </p:nvSpPr>
        <p:spPr>
          <a:xfrm>
            <a:off x="584524" y="1598424"/>
            <a:ext cx="1238891" cy="400110"/>
          </a:xfrm>
          <a:prstGeom prst="rect">
            <a:avLst/>
          </a:prstGeom>
          <a:noFill/>
        </p:spPr>
        <p:txBody>
          <a:bodyPr wrap="none" rtlCol="0">
            <a:spAutoFit/>
          </a:bodyPr>
          <a:lstStyle/>
          <a:p>
            <a:pPr algn="r"/>
            <a:r>
              <a:rPr lang="en-US" sz="2000" b="1" dirty="0" smtClean="0">
                <a:solidFill>
                  <a:srgbClr val="0354A0"/>
                </a:solidFill>
                <a:latin typeface="Rockwell"/>
                <a:cs typeface="Rockwell"/>
              </a:rPr>
              <a:t>Winners</a:t>
            </a:r>
            <a:endParaRPr lang="en-US" sz="2000" b="1" dirty="0">
              <a:solidFill>
                <a:srgbClr val="0354A0"/>
              </a:solidFill>
              <a:latin typeface="Rockwell"/>
              <a:cs typeface="Rockwell"/>
            </a:endParaRPr>
          </a:p>
        </p:txBody>
      </p:sp>
      <p:cxnSp>
        <p:nvCxnSpPr>
          <p:cNvPr id="33" name="Straight Connector 32"/>
          <p:cNvCxnSpPr/>
          <p:nvPr/>
        </p:nvCxnSpPr>
        <p:spPr>
          <a:xfrm>
            <a:off x="1971675" y="1455579"/>
            <a:ext cx="0" cy="685800"/>
          </a:xfrm>
          <a:prstGeom prst="line">
            <a:avLst/>
          </a:prstGeom>
          <a:ln w="38100" cmpd="sng">
            <a:solidFill>
              <a:srgbClr val="0354A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6512" y="2620633"/>
            <a:ext cx="2069422" cy="707886"/>
          </a:xfrm>
          <a:prstGeom prst="rect">
            <a:avLst/>
          </a:prstGeom>
          <a:noFill/>
        </p:spPr>
        <p:txBody>
          <a:bodyPr wrap="square" rtlCol="0">
            <a:spAutoFit/>
          </a:bodyPr>
          <a:lstStyle/>
          <a:p>
            <a:pPr algn="r"/>
            <a:r>
              <a:rPr lang="en-US" sz="2000" b="1" dirty="0" smtClean="0">
                <a:solidFill>
                  <a:srgbClr val="0354A0"/>
                </a:solidFill>
                <a:latin typeface="Rockwell"/>
                <a:cs typeface="Rockwell"/>
              </a:rPr>
              <a:t>Finalists w/Distinction</a:t>
            </a:r>
            <a:endParaRPr lang="en-US" sz="2000" b="1" dirty="0">
              <a:solidFill>
                <a:srgbClr val="0354A0"/>
              </a:solidFill>
              <a:latin typeface="Rockwell"/>
              <a:cs typeface="Rockwell"/>
            </a:endParaRPr>
          </a:p>
        </p:txBody>
      </p:sp>
      <p:cxnSp>
        <p:nvCxnSpPr>
          <p:cNvPr id="35" name="Straight Connector 34"/>
          <p:cNvCxnSpPr/>
          <p:nvPr/>
        </p:nvCxnSpPr>
        <p:spPr>
          <a:xfrm>
            <a:off x="1971675" y="2484381"/>
            <a:ext cx="9331" cy="980391"/>
          </a:xfrm>
          <a:prstGeom prst="line">
            <a:avLst/>
          </a:prstGeom>
          <a:ln w="38100" cmpd="sng">
            <a:solidFill>
              <a:srgbClr val="0354A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4888" y="4592583"/>
            <a:ext cx="1936241" cy="400110"/>
          </a:xfrm>
          <a:prstGeom prst="rect">
            <a:avLst/>
          </a:prstGeom>
          <a:noFill/>
        </p:spPr>
        <p:txBody>
          <a:bodyPr wrap="square" rtlCol="0">
            <a:spAutoFit/>
          </a:bodyPr>
          <a:lstStyle/>
          <a:p>
            <a:pPr algn="r"/>
            <a:r>
              <a:rPr lang="en-US" sz="2000" b="1" dirty="0" smtClean="0">
                <a:solidFill>
                  <a:srgbClr val="0354A0"/>
                </a:solidFill>
                <a:latin typeface="Rockwell"/>
                <a:cs typeface="Rockwell"/>
              </a:rPr>
              <a:t>Finalists</a:t>
            </a:r>
            <a:endParaRPr lang="en-US" sz="2000" b="1" dirty="0">
              <a:solidFill>
                <a:srgbClr val="0354A0"/>
              </a:solidFill>
              <a:latin typeface="Rockwell"/>
              <a:cs typeface="Rockwell"/>
            </a:endParaRPr>
          </a:p>
        </p:txBody>
      </p:sp>
      <p:cxnSp>
        <p:nvCxnSpPr>
          <p:cNvPr id="37" name="Straight Connector 36"/>
          <p:cNvCxnSpPr/>
          <p:nvPr/>
        </p:nvCxnSpPr>
        <p:spPr>
          <a:xfrm>
            <a:off x="1981006" y="3777144"/>
            <a:ext cx="0" cy="2030989"/>
          </a:xfrm>
          <a:prstGeom prst="line">
            <a:avLst/>
          </a:prstGeom>
          <a:ln w="38100" cmpd="sng">
            <a:solidFill>
              <a:srgbClr val="0354A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67884" y="570681"/>
            <a:ext cx="6608233" cy="553998"/>
          </a:xfrm>
          <a:prstGeom prst="rect">
            <a:avLst/>
          </a:prstGeom>
        </p:spPr>
        <p:txBody>
          <a:bodyPr wrap="square">
            <a:spAutoFit/>
          </a:bodyPr>
          <a:lstStyle/>
          <a:p>
            <a:pPr algn="ctr"/>
            <a:r>
              <a:rPr lang="en-US" sz="3000" dirty="0" smtClean="0">
                <a:solidFill>
                  <a:srgbClr val="0354A0"/>
                </a:solidFill>
                <a:latin typeface="Georgia"/>
                <a:cs typeface="Georgia"/>
              </a:rPr>
              <a:t>Winners and Finalists</a:t>
            </a:r>
            <a:endParaRPr lang="en-US" sz="3000" dirty="0">
              <a:solidFill>
                <a:srgbClr val="0354A0"/>
              </a:solidFill>
              <a:latin typeface="Georgia"/>
              <a:cs typeface="Georgia"/>
            </a:endParaRPr>
          </a:p>
        </p:txBody>
      </p:sp>
    </p:spTree>
    <p:extLst>
      <p:ext uri="{BB962C8B-B14F-4D97-AF65-F5344CB8AC3E}">
        <p14:creationId xmlns:p14="http://schemas.microsoft.com/office/powerpoint/2010/main" val="25719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have comprehensive student support systems that cross historic functional or curricular </a:t>
            </a:r>
            <a:r>
              <a:rPr lang="en-US" sz="2000" dirty="0" smtClean="0">
                <a:solidFill>
                  <a:srgbClr val="000000"/>
                </a:solidFill>
                <a:latin typeface="Georgia"/>
                <a:cs typeface="Georgia"/>
              </a:rPr>
              <a:t>divisions:</a:t>
            </a:r>
            <a:endParaRPr lang="en-US" sz="2000" dirty="0">
              <a:solidFill>
                <a:srgbClr val="000000"/>
              </a:solidFill>
              <a:latin typeface="Georgia"/>
              <a:cs typeface="Georgia"/>
            </a:endParaRPr>
          </a:p>
          <a:p>
            <a:pPr algn="ctr">
              <a:spcAft>
                <a:spcPts val="600"/>
              </a:spcAft>
            </a:pPr>
            <a:r>
              <a:rPr lang="en-US" sz="4000" b="1" kern="0" spc="50" dirty="0" smtClean="0">
                <a:latin typeface="Rockwell"/>
                <a:cs typeface="Rockwell"/>
              </a:rPr>
              <a:t>Redesign </a:t>
            </a:r>
            <a:r>
              <a:rPr lang="en-US" sz="4000" b="1" kern="0" spc="50" dirty="0">
                <a:latin typeface="Rockwell"/>
                <a:cs typeface="Rockwell"/>
              </a:rPr>
              <a:t>systems from scratch </a:t>
            </a:r>
            <a:r>
              <a:rPr lang="en-US" sz="4000" kern="0" spc="50" dirty="0">
                <a:latin typeface="Rockwell"/>
                <a:cs typeface="Rockwell"/>
              </a:rPr>
              <a:t>(</a:t>
            </a:r>
            <a:r>
              <a:rPr lang="en-US" sz="4000" kern="0" spc="50" dirty="0" smtClean="0">
                <a:latin typeface="Rockwell"/>
                <a:cs typeface="Rockwell"/>
              </a:rPr>
              <a:t>one-stop student service centers, </a:t>
            </a:r>
            <a:r>
              <a:rPr lang="en-US" sz="4000" kern="0" spc="50" dirty="0">
                <a:latin typeface="Rockwell"/>
                <a:cs typeface="Rockwell"/>
              </a:rPr>
              <a:t>new registration centers, etc.) and </a:t>
            </a:r>
            <a:r>
              <a:rPr lang="en-US" sz="4000" kern="0" spc="50" dirty="0" smtClean="0">
                <a:latin typeface="Rockwell"/>
                <a:cs typeface="Rockwell"/>
              </a:rPr>
              <a:t>implement </a:t>
            </a:r>
            <a:r>
              <a:rPr lang="en-US" sz="4000" kern="0" spc="50" dirty="0">
                <a:latin typeface="Rockwell"/>
                <a:cs typeface="Rockwell"/>
              </a:rPr>
              <a:t>them college-wide rather than in small pilots.</a:t>
            </a:r>
          </a:p>
        </p:txBody>
      </p:sp>
    </p:spTree>
    <p:extLst>
      <p:ext uri="{BB962C8B-B14F-4D97-AF65-F5344CB8AC3E}">
        <p14:creationId xmlns:p14="http://schemas.microsoft.com/office/powerpoint/2010/main" val="131758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17800" y="3385511"/>
            <a:ext cx="3704677" cy="2287156"/>
            <a:chOff x="2148115" y="1921499"/>
            <a:chExt cx="6397625" cy="3949700"/>
          </a:xfrm>
          <a:solidFill>
            <a:schemeClr val="bg1"/>
          </a:solidFill>
        </p:grpSpPr>
        <p:sp>
          <p:nvSpPr>
            <p:cNvPr id="5" name="Freeform 103"/>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a:solidFill>
                <a:srgbClr val="FFE200"/>
              </a:solidFill>
            </a:ln>
          </p:spPr>
          <p:txBody>
            <a:bodyPr/>
            <a:lstStyle/>
            <a:p>
              <a:endParaRPr lang="en-US"/>
            </a:p>
          </p:txBody>
        </p:sp>
        <p:sp>
          <p:nvSpPr>
            <p:cNvPr id="6" name="Freeform 104"/>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FFE200"/>
              </a:solidFill>
              <a:prstDash val="solid"/>
              <a:round/>
              <a:headEnd/>
              <a:tailEnd/>
            </a:ln>
          </p:spPr>
          <p:txBody>
            <a:bodyPr/>
            <a:lstStyle/>
            <a:p>
              <a:endParaRPr lang="en-US"/>
            </a:p>
          </p:txBody>
        </p:sp>
        <p:sp>
          <p:nvSpPr>
            <p:cNvPr id="7" name="Freeform 105"/>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a:solidFill>
                <a:srgbClr val="FFE200"/>
              </a:solidFill>
            </a:ln>
          </p:spPr>
          <p:txBody>
            <a:bodyPr/>
            <a:lstStyle/>
            <a:p>
              <a:endParaRPr lang="en-US"/>
            </a:p>
          </p:txBody>
        </p:sp>
        <p:sp>
          <p:nvSpPr>
            <p:cNvPr id="8" name="Freeform 106"/>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FFE200"/>
              </a:solidFill>
              <a:prstDash val="solid"/>
              <a:round/>
              <a:headEnd/>
              <a:tailEnd/>
            </a:ln>
          </p:spPr>
          <p:txBody>
            <a:bodyPr/>
            <a:lstStyle/>
            <a:p>
              <a:endParaRPr lang="en-US"/>
            </a:p>
          </p:txBody>
        </p:sp>
        <p:sp>
          <p:nvSpPr>
            <p:cNvPr id="9" name="Freeform 107"/>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a:solidFill>
                <a:srgbClr val="FFE200"/>
              </a:solidFill>
            </a:ln>
          </p:spPr>
          <p:txBody>
            <a:bodyPr/>
            <a:lstStyle/>
            <a:p>
              <a:endParaRPr lang="en-US"/>
            </a:p>
          </p:txBody>
        </p:sp>
        <p:sp>
          <p:nvSpPr>
            <p:cNvPr id="10" name="Freeform 108"/>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FFE200"/>
              </a:solidFill>
              <a:prstDash val="solid"/>
              <a:round/>
              <a:headEnd/>
              <a:tailEnd/>
            </a:ln>
          </p:spPr>
          <p:txBody>
            <a:bodyPr/>
            <a:lstStyle/>
            <a:p>
              <a:endParaRPr lang="en-US"/>
            </a:p>
          </p:txBody>
        </p:sp>
        <p:sp>
          <p:nvSpPr>
            <p:cNvPr id="11" name="Freeform 109"/>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a:solidFill>
                <a:srgbClr val="FFE200"/>
              </a:solidFill>
            </a:ln>
          </p:spPr>
          <p:txBody>
            <a:bodyPr/>
            <a:lstStyle/>
            <a:p>
              <a:endParaRPr lang="en-US"/>
            </a:p>
          </p:txBody>
        </p:sp>
        <p:sp>
          <p:nvSpPr>
            <p:cNvPr id="12" name="Freeform 110"/>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FFE200"/>
              </a:solidFill>
              <a:prstDash val="solid"/>
              <a:round/>
              <a:headEnd/>
              <a:tailEnd/>
            </a:ln>
          </p:spPr>
          <p:txBody>
            <a:bodyPr/>
            <a:lstStyle/>
            <a:p>
              <a:endParaRPr lang="en-US"/>
            </a:p>
          </p:txBody>
        </p:sp>
        <p:sp>
          <p:nvSpPr>
            <p:cNvPr id="13" name="Freeform 111"/>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a:solidFill>
                <a:srgbClr val="FFE200"/>
              </a:solidFill>
            </a:ln>
          </p:spPr>
          <p:txBody>
            <a:bodyPr/>
            <a:lstStyle/>
            <a:p>
              <a:endParaRPr lang="en-US"/>
            </a:p>
          </p:txBody>
        </p:sp>
        <p:sp>
          <p:nvSpPr>
            <p:cNvPr id="14" name="Freeform 112"/>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FFE200"/>
              </a:solidFill>
              <a:prstDash val="solid"/>
              <a:round/>
              <a:headEnd/>
              <a:tailEnd/>
            </a:ln>
          </p:spPr>
          <p:txBody>
            <a:bodyPr/>
            <a:lstStyle/>
            <a:p>
              <a:endParaRPr lang="en-US"/>
            </a:p>
          </p:txBody>
        </p:sp>
        <p:sp>
          <p:nvSpPr>
            <p:cNvPr id="15" name="Freeform 113"/>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a:solidFill>
                <a:srgbClr val="FFE200"/>
              </a:solidFill>
            </a:ln>
          </p:spPr>
          <p:txBody>
            <a:bodyPr/>
            <a:lstStyle/>
            <a:p>
              <a:endParaRPr lang="en-US"/>
            </a:p>
          </p:txBody>
        </p:sp>
        <p:sp>
          <p:nvSpPr>
            <p:cNvPr id="16" name="Freeform 114"/>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FFE200"/>
              </a:solidFill>
              <a:prstDash val="solid"/>
              <a:round/>
              <a:headEnd/>
              <a:tailEnd/>
            </a:ln>
          </p:spPr>
          <p:txBody>
            <a:bodyPr/>
            <a:lstStyle/>
            <a:p>
              <a:endParaRPr lang="en-US"/>
            </a:p>
          </p:txBody>
        </p:sp>
        <p:sp>
          <p:nvSpPr>
            <p:cNvPr id="17" name="Freeform 115"/>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a:solidFill>
                <a:srgbClr val="FFE200"/>
              </a:solidFill>
            </a:ln>
          </p:spPr>
          <p:txBody>
            <a:bodyPr/>
            <a:lstStyle/>
            <a:p>
              <a:endParaRPr lang="en-US"/>
            </a:p>
          </p:txBody>
        </p:sp>
        <p:sp>
          <p:nvSpPr>
            <p:cNvPr id="18" name="Freeform 116"/>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FFE200"/>
              </a:solidFill>
              <a:prstDash val="solid"/>
              <a:round/>
              <a:headEnd/>
              <a:tailEnd/>
            </a:ln>
          </p:spPr>
          <p:txBody>
            <a:bodyPr/>
            <a:lstStyle/>
            <a:p>
              <a:endParaRPr lang="en-US"/>
            </a:p>
          </p:txBody>
        </p:sp>
        <p:sp>
          <p:nvSpPr>
            <p:cNvPr id="19" name="Freeform 117"/>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a:solidFill>
                <a:srgbClr val="FFE200"/>
              </a:solidFill>
            </a:ln>
          </p:spPr>
          <p:txBody>
            <a:bodyPr/>
            <a:lstStyle/>
            <a:p>
              <a:endParaRPr lang="en-US"/>
            </a:p>
          </p:txBody>
        </p:sp>
        <p:sp>
          <p:nvSpPr>
            <p:cNvPr id="20" name="Freeform 118"/>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FFE200"/>
              </a:solidFill>
              <a:prstDash val="solid"/>
              <a:round/>
              <a:headEnd/>
              <a:tailEnd/>
            </a:ln>
          </p:spPr>
          <p:txBody>
            <a:bodyPr/>
            <a:lstStyle/>
            <a:p>
              <a:endParaRPr lang="en-US"/>
            </a:p>
          </p:txBody>
        </p:sp>
        <p:sp>
          <p:nvSpPr>
            <p:cNvPr id="21" name="Freeform 119"/>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a:solidFill>
                <a:srgbClr val="FFE200"/>
              </a:solidFill>
            </a:ln>
          </p:spPr>
          <p:txBody>
            <a:bodyPr/>
            <a:lstStyle/>
            <a:p>
              <a:endParaRPr lang="en-US"/>
            </a:p>
          </p:txBody>
        </p:sp>
        <p:sp>
          <p:nvSpPr>
            <p:cNvPr id="22" name="Freeform 120"/>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FFE200"/>
              </a:solidFill>
              <a:prstDash val="solid"/>
              <a:round/>
              <a:headEnd/>
              <a:tailEnd/>
            </a:ln>
          </p:spPr>
          <p:txBody>
            <a:bodyPr/>
            <a:lstStyle/>
            <a:p>
              <a:endParaRPr lang="en-US"/>
            </a:p>
          </p:txBody>
        </p:sp>
        <p:sp>
          <p:nvSpPr>
            <p:cNvPr id="23" name="Freeform 121"/>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a:solidFill>
                <a:srgbClr val="FFE200"/>
              </a:solidFill>
            </a:ln>
          </p:spPr>
          <p:txBody>
            <a:bodyPr/>
            <a:lstStyle/>
            <a:p>
              <a:endParaRPr lang="en-US"/>
            </a:p>
          </p:txBody>
        </p:sp>
        <p:sp>
          <p:nvSpPr>
            <p:cNvPr id="24" name="Freeform 122"/>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FFE200"/>
              </a:solidFill>
              <a:prstDash val="solid"/>
              <a:round/>
              <a:headEnd/>
              <a:tailEnd/>
            </a:ln>
          </p:spPr>
          <p:txBody>
            <a:bodyPr/>
            <a:lstStyle/>
            <a:p>
              <a:endParaRPr lang="en-US"/>
            </a:p>
          </p:txBody>
        </p:sp>
        <p:sp>
          <p:nvSpPr>
            <p:cNvPr id="25" name="Freeform 123"/>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a:solidFill>
                <a:srgbClr val="FFE200"/>
              </a:solidFill>
            </a:ln>
          </p:spPr>
          <p:txBody>
            <a:bodyPr/>
            <a:lstStyle/>
            <a:p>
              <a:endParaRPr lang="en-US"/>
            </a:p>
          </p:txBody>
        </p:sp>
        <p:sp>
          <p:nvSpPr>
            <p:cNvPr id="26" name="Freeform 124"/>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grpFill/>
            <a:ln w="4763">
              <a:solidFill>
                <a:srgbClr val="FFE200"/>
              </a:solidFill>
              <a:prstDash val="solid"/>
              <a:round/>
              <a:headEnd/>
              <a:tailEnd/>
            </a:ln>
          </p:spPr>
          <p:txBody>
            <a:bodyPr/>
            <a:lstStyle/>
            <a:p>
              <a:endParaRPr lang="en-US"/>
            </a:p>
          </p:txBody>
        </p:sp>
        <p:sp>
          <p:nvSpPr>
            <p:cNvPr id="27" name="Freeform 125"/>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a:solidFill>
                <a:srgbClr val="FFE200"/>
              </a:solidFill>
            </a:ln>
          </p:spPr>
          <p:txBody>
            <a:bodyPr/>
            <a:lstStyle/>
            <a:p>
              <a:endParaRPr lang="en-US"/>
            </a:p>
          </p:txBody>
        </p:sp>
        <p:sp>
          <p:nvSpPr>
            <p:cNvPr id="28" name="Freeform 126"/>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FFE200"/>
              </a:solidFill>
              <a:prstDash val="solid"/>
              <a:round/>
              <a:headEnd/>
              <a:tailEnd/>
            </a:ln>
          </p:spPr>
          <p:txBody>
            <a:bodyPr/>
            <a:lstStyle/>
            <a:p>
              <a:endParaRPr lang="en-US"/>
            </a:p>
          </p:txBody>
        </p:sp>
        <p:sp>
          <p:nvSpPr>
            <p:cNvPr id="29" name="Freeform 127"/>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a:solidFill>
                <a:srgbClr val="FFE200"/>
              </a:solidFill>
            </a:ln>
          </p:spPr>
          <p:txBody>
            <a:bodyPr/>
            <a:lstStyle/>
            <a:p>
              <a:endParaRPr lang="en-US"/>
            </a:p>
          </p:txBody>
        </p:sp>
        <p:sp>
          <p:nvSpPr>
            <p:cNvPr id="30" name="Freeform 128"/>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FFE200"/>
              </a:solidFill>
              <a:prstDash val="solid"/>
              <a:round/>
              <a:headEnd/>
              <a:tailEnd/>
            </a:ln>
          </p:spPr>
          <p:txBody>
            <a:bodyPr/>
            <a:lstStyle/>
            <a:p>
              <a:endParaRPr lang="en-US"/>
            </a:p>
          </p:txBody>
        </p:sp>
        <p:sp>
          <p:nvSpPr>
            <p:cNvPr id="31" name="Freeform 129"/>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a:solidFill>
                <a:srgbClr val="FFE200"/>
              </a:solidFill>
            </a:ln>
          </p:spPr>
          <p:txBody>
            <a:bodyPr/>
            <a:lstStyle/>
            <a:p>
              <a:endParaRPr lang="en-US"/>
            </a:p>
          </p:txBody>
        </p:sp>
        <p:sp>
          <p:nvSpPr>
            <p:cNvPr id="32" name="Freeform 130"/>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FFE200"/>
              </a:solidFill>
              <a:prstDash val="solid"/>
              <a:round/>
              <a:headEnd/>
              <a:tailEnd/>
            </a:ln>
          </p:spPr>
          <p:txBody>
            <a:bodyPr/>
            <a:lstStyle/>
            <a:p>
              <a:endParaRPr lang="en-US"/>
            </a:p>
          </p:txBody>
        </p:sp>
        <p:sp>
          <p:nvSpPr>
            <p:cNvPr id="33" name="Freeform 131"/>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a:solidFill>
                <a:srgbClr val="FFE200"/>
              </a:solidFill>
            </a:ln>
          </p:spPr>
          <p:txBody>
            <a:bodyPr/>
            <a:lstStyle/>
            <a:p>
              <a:endParaRPr lang="en-US"/>
            </a:p>
          </p:txBody>
        </p:sp>
        <p:sp>
          <p:nvSpPr>
            <p:cNvPr id="34" name="Freeform 132"/>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FFE200"/>
              </a:solidFill>
              <a:prstDash val="solid"/>
              <a:round/>
              <a:headEnd/>
              <a:tailEnd/>
            </a:ln>
          </p:spPr>
          <p:txBody>
            <a:bodyPr/>
            <a:lstStyle/>
            <a:p>
              <a:endParaRPr lang="en-US"/>
            </a:p>
          </p:txBody>
        </p:sp>
        <p:sp>
          <p:nvSpPr>
            <p:cNvPr id="35" name="Freeform 133"/>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a:solidFill>
                <a:srgbClr val="FFE200"/>
              </a:solidFill>
            </a:ln>
          </p:spPr>
          <p:txBody>
            <a:bodyPr/>
            <a:lstStyle/>
            <a:p>
              <a:endParaRPr lang="en-US"/>
            </a:p>
          </p:txBody>
        </p:sp>
        <p:sp>
          <p:nvSpPr>
            <p:cNvPr id="36" name="Freeform 134"/>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FFE200"/>
              </a:solidFill>
              <a:prstDash val="solid"/>
              <a:round/>
              <a:headEnd/>
              <a:tailEnd/>
            </a:ln>
          </p:spPr>
          <p:txBody>
            <a:bodyPr/>
            <a:lstStyle/>
            <a:p>
              <a:endParaRPr lang="en-US"/>
            </a:p>
          </p:txBody>
        </p:sp>
        <p:sp>
          <p:nvSpPr>
            <p:cNvPr id="37" name="Freeform 135"/>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a:solidFill>
                <a:srgbClr val="FFE200"/>
              </a:solidFill>
            </a:ln>
          </p:spPr>
          <p:txBody>
            <a:bodyPr/>
            <a:lstStyle/>
            <a:p>
              <a:endParaRPr lang="en-US"/>
            </a:p>
          </p:txBody>
        </p:sp>
        <p:sp>
          <p:nvSpPr>
            <p:cNvPr id="38" name="Freeform 136"/>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FFE200"/>
              </a:solidFill>
              <a:prstDash val="solid"/>
              <a:round/>
              <a:headEnd/>
              <a:tailEnd/>
            </a:ln>
          </p:spPr>
          <p:txBody>
            <a:bodyPr/>
            <a:lstStyle/>
            <a:p>
              <a:endParaRPr lang="en-US"/>
            </a:p>
          </p:txBody>
        </p:sp>
        <p:sp>
          <p:nvSpPr>
            <p:cNvPr id="39" name="Freeform 137"/>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a:solidFill>
                <a:srgbClr val="FFE200"/>
              </a:solidFill>
            </a:ln>
          </p:spPr>
          <p:txBody>
            <a:bodyPr/>
            <a:lstStyle/>
            <a:p>
              <a:endParaRPr lang="en-US"/>
            </a:p>
          </p:txBody>
        </p:sp>
        <p:sp>
          <p:nvSpPr>
            <p:cNvPr id="40" name="Freeform 138"/>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FFE200"/>
              </a:solidFill>
              <a:prstDash val="solid"/>
              <a:round/>
              <a:headEnd/>
              <a:tailEnd/>
            </a:ln>
          </p:spPr>
          <p:txBody>
            <a:bodyPr/>
            <a:lstStyle/>
            <a:p>
              <a:endParaRPr lang="en-US"/>
            </a:p>
          </p:txBody>
        </p:sp>
        <p:sp>
          <p:nvSpPr>
            <p:cNvPr id="41" name="Freeform 139"/>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a:solidFill>
                <a:srgbClr val="FFE200"/>
              </a:solidFill>
            </a:ln>
          </p:spPr>
          <p:txBody>
            <a:bodyPr/>
            <a:lstStyle/>
            <a:p>
              <a:endParaRPr lang="en-US"/>
            </a:p>
          </p:txBody>
        </p:sp>
        <p:sp>
          <p:nvSpPr>
            <p:cNvPr id="42" name="Freeform 140"/>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FFE200"/>
              </a:solidFill>
              <a:prstDash val="solid"/>
              <a:round/>
              <a:headEnd/>
              <a:tailEnd/>
            </a:ln>
          </p:spPr>
          <p:txBody>
            <a:bodyPr/>
            <a:lstStyle/>
            <a:p>
              <a:endParaRPr lang="en-US"/>
            </a:p>
          </p:txBody>
        </p:sp>
        <p:sp>
          <p:nvSpPr>
            <p:cNvPr id="43" name="Freeform 141"/>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a:solidFill>
                <a:srgbClr val="FFE200"/>
              </a:solidFill>
            </a:ln>
          </p:spPr>
          <p:txBody>
            <a:bodyPr/>
            <a:lstStyle/>
            <a:p>
              <a:endParaRPr lang="en-US"/>
            </a:p>
          </p:txBody>
        </p:sp>
        <p:sp>
          <p:nvSpPr>
            <p:cNvPr id="44" name="Freeform 142"/>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FFE200"/>
              </a:solidFill>
              <a:prstDash val="solid"/>
              <a:round/>
              <a:headEnd/>
              <a:tailEnd/>
            </a:ln>
          </p:spPr>
          <p:txBody>
            <a:bodyPr/>
            <a:lstStyle/>
            <a:p>
              <a:endParaRPr lang="en-US"/>
            </a:p>
          </p:txBody>
        </p:sp>
        <p:sp>
          <p:nvSpPr>
            <p:cNvPr id="45" name="Freeform 143"/>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a:solidFill>
                <a:srgbClr val="FFE200"/>
              </a:solidFill>
            </a:ln>
          </p:spPr>
          <p:txBody>
            <a:bodyPr/>
            <a:lstStyle/>
            <a:p>
              <a:endParaRPr lang="en-US"/>
            </a:p>
          </p:txBody>
        </p:sp>
        <p:sp>
          <p:nvSpPr>
            <p:cNvPr id="46" name="Freeform 144"/>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FFE200"/>
              </a:solidFill>
              <a:prstDash val="solid"/>
              <a:round/>
              <a:headEnd/>
              <a:tailEnd/>
            </a:ln>
          </p:spPr>
          <p:txBody>
            <a:bodyPr/>
            <a:lstStyle/>
            <a:p>
              <a:endParaRPr lang="en-US"/>
            </a:p>
          </p:txBody>
        </p:sp>
        <p:sp>
          <p:nvSpPr>
            <p:cNvPr id="47" name="Freeform 145"/>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a:solidFill>
                <a:srgbClr val="FFE200"/>
              </a:solidFill>
            </a:ln>
          </p:spPr>
          <p:txBody>
            <a:bodyPr/>
            <a:lstStyle/>
            <a:p>
              <a:endParaRPr lang="en-US"/>
            </a:p>
          </p:txBody>
        </p:sp>
        <p:sp>
          <p:nvSpPr>
            <p:cNvPr id="48" name="Freeform 146"/>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FFE200"/>
              </a:solidFill>
              <a:prstDash val="solid"/>
              <a:round/>
              <a:headEnd/>
              <a:tailEnd/>
            </a:ln>
          </p:spPr>
          <p:txBody>
            <a:bodyPr/>
            <a:lstStyle/>
            <a:p>
              <a:endParaRPr lang="en-US"/>
            </a:p>
          </p:txBody>
        </p:sp>
        <p:sp>
          <p:nvSpPr>
            <p:cNvPr id="49" name="Freeform 147"/>
            <p:cNvSpPr>
              <a:spLocks noEditPoints="1"/>
            </p:cNvSpPr>
            <p:nvPr/>
          </p:nvSpPr>
          <p:spPr bwMode="auto">
            <a:xfrm>
              <a:off x="6390039" y="4351795"/>
              <a:ext cx="473203" cy="766276"/>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FFE200"/>
              </a:solidFill>
              <a:prstDash val="solid"/>
              <a:round/>
              <a:headEnd/>
              <a:tailEnd/>
            </a:ln>
          </p:spPr>
          <p:txBody>
            <a:bodyPr/>
            <a:lstStyle/>
            <a:p>
              <a:endParaRPr lang="en-US"/>
            </a:p>
          </p:txBody>
        </p:sp>
        <p:sp>
          <p:nvSpPr>
            <p:cNvPr id="50" name="Freeform 148"/>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a:solidFill>
                <a:srgbClr val="FFE200"/>
              </a:solidFill>
            </a:ln>
          </p:spPr>
          <p:txBody>
            <a:bodyPr/>
            <a:lstStyle/>
            <a:p>
              <a:endParaRPr lang="en-US"/>
            </a:p>
          </p:txBody>
        </p:sp>
        <p:sp>
          <p:nvSpPr>
            <p:cNvPr id="51" name="Freeform 149"/>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FFE200"/>
              </a:solidFill>
              <a:prstDash val="solid"/>
              <a:round/>
              <a:headEnd/>
              <a:tailEnd/>
            </a:ln>
          </p:spPr>
          <p:txBody>
            <a:bodyPr/>
            <a:lstStyle/>
            <a:p>
              <a:endParaRPr lang="en-US"/>
            </a:p>
          </p:txBody>
        </p:sp>
        <p:sp>
          <p:nvSpPr>
            <p:cNvPr id="52" name="Freeform 150"/>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a:solidFill>
                <a:srgbClr val="FFE200"/>
              </a:solidFill>
            </a:ln>
          </p:spPr>
          <p:txBody>
            <a:bodyPr/>
            <a:lstStyle/>
            <a:p>
              <a:endParaRPr lang="en-US"/>
            </a:p>
          </p:txBody>
        </p:sp>
        <p:sp>
          <p:nvSpPr>
            <p:cNvPr id="53" name="Freeform 151"/>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FFE200"/>
              </a:solidFill>
              <a:prstDash val="solid"/>
              <a:round/>
              <a:headEnd/>
              <a:tailEnd/>
            </a:ln>
          </p:spPr>
          <p:txBody>
            <a:bodyPr/>
            <a:lstStyle/>
            <a:p>
              <a:endParaRPr lang="en-US"/>
            </a:p>
          </p:txBody>
        </p:sp>
        <p:sp>
          <p:nvSpPr>
            <p:cNvPr id="54" name="Freeform 152"/>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a:solidFill>
                <a:srgbClr val="FFE200"/>
              </a:solidFill>
            </a:ln>
          </p:spPr>
          <p:txBody>
            <a:bodyPr/>
            <a:lstStyle/>
            <a:p>
              <a:endParaRPr lang="en-US"/>
            </a:p>
          </p:txBody>
        </p:sp>
        <p:sp>
          <p:nvSpPr>
            <p:cNvPr id="55" name="Freeform 153"/>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FFE200"/>
              </a:solidFill>
              <a:prstDash val="solid"/>
              <a:round/>
              <a:headEnd/>
              <a:tailEnd/>
            </a:ln>
          </p:spPr>
          <p:txBody>
            <a:bodyPr/>
            <a:lstStyle/>
            <a:p>
              <a:endParaRPr lang="en-US"/>
            </a:p>
          </p:txBody>
        </p:sp>
        <p:sp>
          <p:nvSpPr>
            <p:cNvPr id="56" name="Freeform 154"/>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a:solidFill>
                <a:srgbClr val="FFE200"/>
              </a:solidFill>
            </a:ln>
          </p:spPr>
          <p:txBody>
            <a:bodyPr/>
            <a:lstStyle/>
            <a:p>
              <a:endParaRPr lang="en-US"/>
            </a:p>
          </p:txBody>
        </p:sp>
        <p:sp>
          <p:nvSpPr>
            <p:cNvPr id="57" name="Freeform 155"/>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FFE200"/>
              </a:solidFill>
              <a:prstDash val="solid"/>
              <a:round/>
              <a:headEnd/>
              <a:tailEnd/>
            </a:ln>
          </p:spPr>
          <p:txBody>
            <a:bodyPr/>
            <a:lstStyle/>
            <a:p>
              <a:endParaRPr lang="en-US"/>
            </a:p>
          </p:txBody>
        </p:sp>
        <p:sp>
          <p:nvSpPr>
            <p:cNvPr id="58" name="Freeform 156"/>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a:solidFill>
                <a:srgbClr val="FFE200"/>
              </a:solidFill>
            </a:ln>
          </p:spPr>
          <p:txBody>
            <a:bodyPr/>
            <a:lstStyle/>
            <a:p>
              <a:endParaRPr lang="en-US"/>
            </a:p>
          </p:txBody>
        </p:sp>
        <p:sp>
          <p:nvSpPr>
            <p:cNvPr id="59" name="Freeform 157"/>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FFE200"/>
              </a:solidFill>
              <a:prstDash val="solid"/>
              <a:round/>
              <a:headEnd/>
              <a:tailEnd/>
            </a:ln>
          </p:spPr>
          <p:txBody>
            <a:bodyPr/>
            <a:lstStyle/>
            <a:p>
              <a:endParaRPr lang="en-US"/>
            </a:p>
          </p:txBody>
        </p:sp>
        <p:sp>
          <p:nvSpPr>
            <p:cNvPr id="60" name="Freeform 158"/>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a:solidFill>
                <a:srgbClr val="FFE200"/>
              </a:solidFill>
            </a:ln>
          </p:spPr>
          <p:txBody>
            <a:bodyPr/>
            <a:lstStyle/>
            <a:p>
              <a:endParaRPr lang="en-US"/>
            </a:p>
          </p:txBody>
        </p:sp>
        <p:sp>
          <p:nvSpPr>
            <p:cNvPr id="61" name="Freeform 159"/>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FFE200"/>
              </a:solidFill>
              <a:prstDash val="solid"/>
              <a:round/>
              <a:headEnd/>
              <a:tailEnd/>
            </a:ln>
          </p:spPr>
          <p:txBody>
            <a:bodyPr/>
            <a:lstStyle/>
            <a:p>
              <a:endParaRPr lang="en-US"/>
            </a:p>
          </p:txBody>
        </p:sp>
        <p:sp>
          <p:nvSpPr>
            <p:cNvPr id="62" name="Freeform 160"/>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a:solidFill>
                <a:srgbClr val="FFE200"/>
              </a:solidFill>
            </a:ln>
          </p:spPr>
          <p:txBody>
            <a:bodyPr/>
            <a:lstStyle/>
            <a:p>
              <a:endParaRPr lang="en-US"/>
            </a:p>
          </p:txBody>
        </p:sp>
        <p:sp>
          <p:nvSpPr>
            <p:cNvPr id="63" name="Freeform 161"/>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FFE200"/>
              </a:solidFill>
              <a:prstDash val="solid"/>
              <a:round/>
              <a:headEnd/>
              <a:tailEnd/>
            </a:ln>
          </p:spPr>
          <p:txBody>
            <a:bodyPr/>
            <a:lstStyle/>
            <a:p>
              <a:endParaRPr lang="en-US"/>
            </a:p>
          </p:txBody>
        </p:sp>
        <p:sp>
          <p:nvSpPr>
            <p:cNvPr id="64" name="Freeform 162"/>
            <p:cNvSpPr>
              <a:spLocks noEditPoints="1"/>
            </p:cNvSpPr>
            <p:nvPr/>
          </p:nvSpPr>
          <p:spPr bwMode="auto">
            <a:xfrm>
              <a:off x="6915820" y="3532932"/>
              <a:ext cx="968939" cy="539022"/>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FFE200"/>
              </a:solidFill>
              <a:prstDash val="solid"/>
              <a:round/>
              <a:headEnd/>
              <a:tailEnd/>
            </a:ln>
          </p:spPr>
          <p:txBody>
            <a:bodyPr/>
            <a:lstStyle/>
            <a:p>
              <a:endParaRPr lang="en-US"/>
            </a:p>
          </p:txBody>
        </p:sp>
        <p:sp>
          <p:nvSpPr>
            <p:cNvPr id="65" name="Freeform 163"/>
            <p:cNvSpPr>
              <a:spLocks noEditPoints="1"/>
            </p:cNvSpPr>
            <p:nvPr/>
          </p:nvSpPr>
          <p:spPr bwMode="auto">
            <a:xfrm>
              <a:off x="7336444" y="3429635"/>
              <a:ext cx="553948" cy="266694"/>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FFE200"/>
              </a:solidFill>
              <a:prstDash val="solid"/>
              <a:round/>
              <a:headEnd/>
              <a:tailEnd/>
            </a:ln>
          </p:spPr>
          <p:txBody>
            <a:bodyPr/>
            <a:lstStyle/>
            <a:p>
              <a:endParaRPr lang="en-US"/>
            </a:p>
          </p:txBody>
        </p:sp>
        <p:sp>
          <p:nvSpPr>
            <p:cNvPr id="66" name="Freeform 164"/>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a:solidFill>
                <a:srgbClr val="FFE200"/>
              </a:solidFill>
            </a:ln>
          </p:spPr>
          <p:txBody>
            <a:bodyPr/>
            <a:lstStyle/>
            <a:p>
              <a:endParaRPr lang="en-US"/>
            </a:p>
          </p:txBody>
        </p:sp>
        <p:sp>
          <p:nvSpPr>
            <p:cNvPr id="67" name="Freeform 165"/>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FFE200"/>
              </a:solidFill>
              <a:prstDash val="solid"/>
              <a:round/>
              <a:headEnd/>
              <a:tailEnd/>
            </a:ln>
          </p:spPr>
          <p:txBody>
            <a:bodyPr/>
            <a:lstStyle/>
            <a:p>
              <a:endParaRPr lang="en-US"/>
            </a:p>
          </p:txBody>
        </p:sp>
        <p:sp>
          <p:nvSpPr>
            <p:cNvPr id="68" name="Freeform 166"/>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a:solidFill>
                <a:srgbClr val="FFE200"/>
              </a:solidFill>
            </a:ln>
          </p:spPr>
          <p:txBody>
            <a:bodyPr/>
            <a:lstStyle/>
            <a:p>
              <a:endParaRPr lang="en-US"/>
            </a:p>
          </p:txBody>
        </p:sp>
        <p:sp>
          <p:nvSpPr>
            <p:cNvPr id="69" name="Freeform 167"/>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rgbClr val="FFE200"/>
              </a:solidFill>
              <a:prstDash val="solid"/>
              <a:round/>
              <a:headEnd/>
              <a:tailEnd/>
            </a:ln>
          </p:spPr>
          <p:txBody>
            <a:bodyPr/>
            <a:lstStyle/>
            <a:p>
              <a:endParaRPr lang="en-US"/>
            </a:p>
          </p:txBody>
        </p:sp>
        <p:sp>
          <p:nvSpPr>
            <p:cNvPr id="70" name="Freeform 168"/>
            <p:cNvSpPr>
              <a:spLocks noEditPoints="1"/>
            </p:cNvSpPr>
            <p:nvPr/>
          </p:nvSpPr>
          <p:spPr bwMode="auto">
            <a:xfrm>
              <a:off x="8123238" y="2963859"/>
              <a:ext cx="93889" cy="114566"/>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FFE200"/>
              </a:solidFill>
              <a:prstDash val="solid"/>
              <a:round/>
              <a:headEnd/>
              <a:tailEnd/>
            </a:ln>
          </p:spPr>
          <p:txBody>
            <a:bodyPr/>
            <a:lstStyle/>
            <a:p>
              <a:endParaRPr lang="en-US"/>
            </a:p>
          </p:txBody>
        </p:sp>
        <p:sp>
          <p:nvSpPr>
            <p:cNvPr id="71" name="Freeform 169"/>
            <p:cNvSpPr>
              <a:spLocks noEditPoints="1"/>
            </p:cNvSpPr>
            <p:nvPr/>
          </p:nvSpPr>
          <p:spPr bwMode="auto">
            <a:xfrm>
              <a:off x="2148115" y="2915028"/>
              <a:ext cx="993350" cy="1665898"/>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FFE200"/>
              </a:solidFill>
              <a:prstDash val="solid"/>
              <a:round/>
              <a:headEnd/>
              <a:tailEnd/>
            </a:ln>
          </p:spPr>
          <p:txBody>
            <a:bodyPr/>
            <a:lstStyle/>
            <a:p>
              <a:endParaRPr lang="en-US"/>
            </a:p>
          </p:txBody>
        </p:sp>
        <p:sp>
          <p:nvSpPr>
            <p:cNvPr id="72" name="Freeform 170"/>
            <p:cNvSpPr>
              <a:spLocks noEditPoints="1"/>
            </p:cNvSpPr>
            <p:nvPr/>
          </p:nvSpPr>
          <p:spPr bwMode="auto">
            <a:xfrm>
              <a:off x="2439172" y="1921499"/>
              <a:ext cx="813082" cy="587854"/>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FFE200"/>
              </a:solidFill>
              <a:prstDash val="solid"/>
              <a:round/>
              <a:headEnd/>
              <a:tailEnd/>
            </a:ln>
          </p:spPr>
          <p:txBody>
            <a:bodyPr/>
            <a:lstStyle/>
            <a:p>
              <a:endParaRPr lang="en-US"/>
            </a:p>
          </p:txBody>
        </p:sp>
        <p:sp>
          <p:nvSpPr>
            <p:cNvPr id="73" name="Freeform 172"/>
            <p:cNvSpPr>
              <a:spLocks noEditPoints="1"/>
            </p:cNvSpPr>
            <p:nvPr/>
          </p:nvSpPr>
          <p:spPr bwMode="auto">
            <a:xfrm>
              <a:off x="4039048" y="4177129"/>
              <a:ext cx="1705032" cy="1664020"/>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FFE200"/>
              </a:solidFill>
              <a:prstDash val="solid"/>
              <a:round/>
              <a:headEnd/>
              <a:tailEnd/>
            </a:ln>
          </p:spPr>
          <p:txBody>
            <a:bodyPr/>
            <a:lstStyle/>
            <a:p>
              <a:endParaRPr lang="en-US"/>
            </a:p>
          </p:txBody>
        </p:sp>
        <p:sp>
          <p:nvSpPr>
            <p:cNvPr id="74" name="Freeform 173"/>
            <p:cNvSpPr>
              <a:spLocks noEditPoints="1"/>
            </p:cNvSpPr>
            <p:nvPr/>
          </p:nvSpPr>
          <p:spPr bwMode="auto">
            <a:xfrm>
              <a:off x="5668968" y="4718029"/>
              <a:ext cx="692904" cy="614147"/>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FFE200"/>
              </a:solidFill>
              <a:prstDash val="solid"/>
              <a:round/>
              <a:headEnd/>
              <a:tailEnd/>
            </a:ln>
          </p:spPr>
          <p:txBody>
            <a:bodyPr/>
            <a:lstStyle/>
            <a:p>
              <a:endParaRPr lang="en-US"/>
            </a:p>
          </p:txBody>
        </p:sp>
        <p:sp>
          <p:nvSpPr>
            <p:cNvPr id="75" name="Freeform 174"/>
            <p:cNvSpPr>
              <a:spLocks noEditPoints="1"/>
            </p:cNvSpPr>
            <p:nvPr/>
          </p:nvSpPr>
          <p:spPr bwMode="auto">
            <a:xfrm>
              <a:off x="5732813" y="2359102"/>
              <a:ext cx="640326" cy="886476"/>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FFE200"/>
              </a:solidFill>
              <a:prstDash val="solid"/>
              <a:round/>
              <a:headEnd/>
              <a:tailEnd/>
            </a:ln>
          </p:spPr>
          <p:txBody>
            <a:bodyPr/>
            <a:lstStyle/>
            <a:p>
              <a:endParaRPr lang="en-US"/>
            </a:p>
          </p:txBody>
        </p:sp>
        <p:sp>
          <p:nvSpPr>
            <p:cNvPr id="76" name="Freeform 175"/>
            <p:cNvSpPr>
              <a:spLocks noEditPoints="1"/>
            </p:cNvSpPr>
            <p:nvPr/>
          </p:nvSpPr>
          <p:spPr bwMode="auto">
            <a:xfrm>
              <a:off x="5991948" y="4383723"/>
              <a:ext cx="435647" cy="755007"/>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FFE200"/>
              </a:solidFill>
              <a:prstDash val="solid"/>
              <a:round/>
              <a:headEnd/>
              <a:tailEnd/>
            </a:ln>
          </p:spPr>
          <p:txBody>
            <a:bodyPr/>
            <a:lstStyle/>
            <a:p>
              <a:endParaRPr lang="en-US"/>
            </a:p>
          </p:txBody>
        </p:sp>
        <p:sp>
          <p:nvSpPr>
            <p:cNvPr id="77" name="Freeform 176"/>
            <p:cNvSpPr>
              <a:spLocks noEditPoints="1"/>
            </p:cNvSpPr>
            <p:nvPr/>
          </p:nvSpPr>
          <p:spPr bwMode="auto">
            <a:xfrm>
              <a:off x="6444495" y="2678384"/>
              <a:ext cx="476958" cy="646076"/>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FFE200"/>
              </a:solidFill>
              <a:prstDash val="solid"/>
              <a:round/>
              <a:headEnd/>
              <a:tailEnd/>
            </a:ln>
          </p:spPr>
          <p:txBody>
            <a:bodyPr/>
            <a:lstStyle/>
            <a:p>
              <a:endParaRPr lang="en-US"/>
            </a:p>
          </p:txBody>
        </p:sp>
        <p:sp>
          <p:nvSpPr>
            <p:cNvPr id="78" name="Freeform 177"/>
            <p:cNvSpPr>
              <a:spLocks noEditPoints="1"/>
            </p:cNvSpPr>
            <p:nvPr/>
          </p:nvSpPr>
          <p:spPr bwMode="auto">
            <a:xfrm>
              <a:off x="5991948" y="2458643"/>
              <a:ext cx="743604" cy="358722"/>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FFE200"/>
              </a:solidFill>
              <a:prstDash val="solid"/>
              <a:round/>
              <a:headEnd/>
              <a:tailEnd/>
            </a:ln>
          </p:spPr>
          <p:txBody>
            <a:bodyPr/>
            <a:lstStyle/>
            <a:p>
              <a:endParaRPr lang="en-US"/>
            </a:p>
          </p:txBody>
        </p:sp>
        <p:sp>
          <p:nvSpPr>
            <p:cNvPr id="79" name="Freeform 178"/>
            <p:cNvSpPr>
              <a:spLocks noEditPoints="1"/>
            </p:cNvSpPr>
            <p:nvPr/>
          </p:nvSpPr>
          <p:spPr bwMode="auto">
            <a:xfrm>
              <a:off x="6521484" y="4924623"/>
              <a:ext cx="1113529" cy="946576"/>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0354A0"/>
            </a:solidFill>
            <a:ln w="4763">
              <a:solidFill>
                <a:srgbClr val="FFE200"/>
              </a:solidFill>
              <a:prstDash val="solid"/>
              <a:round/>
              <a:headEnd/>
              <a:tailEnd/>
            </a:ln>
          </p:spPr>
          <p:txBody>
            <a:bodyPr/>
            <a:lstStyle/>
            <a:p>
              <a:endParaRPr lang="en-US"/>
            </a:p>
          </p:txBody>
        </p:sp>
        <p:sp>
          <p:nvSpPr>
            <p:cNvPr id="80" name="Freeform 179"/>
            <p:cNvSpPr>
              <a:spLocks noEditPoints="1"/>
            </p:cNvSpPr>
            <p:nvPr/>
          </p:nvSpPr>
          <p:spPr bwMode="auto">
            <a:xfrm>
              <a:off x="7792747" y="3153550"/>
              <a:ext cx="159612" cy="369991"/>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FFE200"/>
              </a:solidFill>
              <a:prstDash val="solid"/>
              <a:round/>
              <a:headEnd/>
              <a:tailEnd/>
            </a:ln>
          </p:spPr>
          <p:txBody>
            <a:bodyPr/>
            <a:lstStyle/>
            <a:p>
              <a:endParaRPr lang="en-US"/>
            </a:p>
          </p:txBody>
        </p:sp>
        <p:sp>
          <p:nvSpPr>
            <p:cNvPr id="81" name="Freeform 180"/>
            <p:cNvSpPr>
              <a:spLocks noEditPoints="1"/>
            </p:cNvSpPr>
            <p:nvPr/>
          </p:nvSpPr>
          <p:spPr bwMode="auto">
            <a:xfrm>
              <a:off x="6870753" y="3910435"/>
              <a:ext cx="1074095" cy="473288"/>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FFE200"/>
              </a:solidFill>
              <a:prstDash val="solid"/>
              <a:round/>
              <a:headEnd/>
              <a:tailEnd/>
            </a:ln>
          </p:spPr>
          <p:txBody>
            <a:bodyPr/>
            <a:lstStyle/>
            <a:p>
              <a:endParaRPr lang="en-US"/>
            </a:p>
          </p:txBody>
        </p:sp>
        <p:sp>
          <p:nvSpPr>
            <p:cNvPr id="82" name="Freeform 181"/>
            <p:cNvSpPr>
              <a:spLocks noEditPoints="1"/>
            </p:cNvSpPr>
            <p:nvPr/>
          </p:nvSpPr>
          <p:spPr bwMode="auto">
            <a:xfrm>
              <a:off x="7233166" y="2567575"/>
              <a:ext cx="912605" cy="683638"/>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rgbClr val="FFE200"/>
              </a:solidFill>
              <a:prstDash val="solid"/>
              <a:round/>
              <a:headEnd/>
              <a:tailEnd/>
            </a:ln>
          </p:spPr>
          <p:txBody>
            <a:bodyPr/>
            <a:lstStyle/>
            <a:p>
              <a:endParaRPr lang="en-US"/>
            </a:p>
          </p:txBody>
        </p:sp>
        <p:sp>
          <p:nvSpPr>
            <p:cNvPr id="83" name="Freeform 182"/>
            <p:cNvSpPr>
              <a:spLocks noEditPoints="1"/>
            </p:cNvSpPr>
            <p:nvPr/>
          </p:nvSpPr>
          <p:spPr bwMode="auto">
            <a:xfrm>
              <a:off x="7933581" y="2815487"/>
              <a:ext cx="424380" cy="229131"/>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FFE200"/>
              </a:solidFill>
              <a:prstDash val="solid"/>
              <a:round/>
              <a:headEnd/>
              <a:tailEnd/>
            </a:ln>
          </p:spPr>
          <p:txBody>
            <a:bodyPr/>
            <a:lstStyle/>
            <a:p>
              <a:endParaRPr lang="en-US"/>
            </a:p>
          </p:txBody>
        </p:sp>
        <p:sp>
          <p:nvSpPr>
            <p:cNvPr id="84" name="Freeform 183"/>
            <p:cNvSpPr>
              <a:spLocks noEditPoints="1"/>
            </p:cNvSpPr>
            <p:nvPr/>
          </p:nvSpPr>
          <p:spPr bwMode="auto">
            <a:xfrm>
              <a:off x="8066904" y="2073627"/>
              <a:ext cx="478836" cy="708054"/>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FFE200"/>
              </a:solidFill>
              <a:prstDash val="solid"/>
              <a:round/>
              <a:headEnd/>
              <a:tailEnd/>
            </a:ln>
          </p:spPr>
          <p:txBody>
            <a:bodyPr/>
            <a:lstStyle/>
            <a:p>
              <a:endParaRPr lang="en-US"/>
            </a:p>
          </p:txBody>
        </p:sp>
      </p:grpSp>
      <p:cxnSp>
        <p:nvCxnSpPr>
          <p:cNvPr id="88" name="Straight Connector 87"/>
          <p:cNvCxnSpPr/>
          <p:nvPr/>
        </p:nvCxnSpPr>
        <p:spPr>
          <a:xfrm flipV="1">
            <a:off x="5859804" y="2908300"/>
            <a:ext cx="0" cy="2550586"/>
          </a:xfrm>
          <a:prstGeom prst="line">
            <a:avLst/>
          </a:prstGeom>
          <a:ln w="12700" cmpd="sng">
            <a:solidFill>
              <a:srgbClr val="0354A0"/>
            </a:solidFill>
          </a:ln>
          <a:effectLst/>
        </p:spPr>
        <p:style>
          <a:lnRef idx="2">
            <a:schemeClr val="accent1"/>
          </a:lnRef>
          <a:fillRef idx="0">
            <a:schemeClr val="accent1"/>
          </a:fillRef>
          <a:effectRef idx="1">
            <a:schemeClr val="accent1"/>
          </a:effectRef>
          <a:fontRef idx="minor">
            <a:schemeClr val="tx1"/>
          </a:fontRef>
        </p:style>
      </p:cxnSp>
      <p:sp>
        <p:nvSpPr>
          <p:cNvPr id="89" name="5-Point Star 88"/>
          <p:cNvSpPr>
            <a:spLocks noChangeAspect="1"/>
          </p:cNvSpPr>
          <p:nvPr/>
        </p:nvSpPr>
        <p:spPr>
          <a:xfrm>
            <a:off x="5826126" y="5509685"/>
            <a:ext cx="72136" cy="72136"/>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1447053" y="885148"/>
            <a:ext cx="6249894" cy="2061252"/>
            <a:chOff x="1217706" y="618448"/>
            <a:chExt cx="6249894" cy="2061252"/>
          </a:xfrm>
        </p:grpSpPr>
        <p:sp>
          <p:nvSpPr>
            <p:cNvPr id="85" name="Rectangle 84"/>
            <p:cNvSpPr/>
            <p:nvPr/>
          </p:nvSpPr>
          <p:spPr>
            <a:xfrm>
              <a:off x="1217706" y="618448"/>
              <a:ext cx="2629647" cy="2035852"/>
            </a:xfrm>
            <a:prstGeom prst="rect">
              <a:avLst/>
            </a:prstGeom>
            <a:solidFill>
              <a:schemeClr val="bg1"/>
            </a:solidFill>
          </p:spPr>
          <p:txBody>
            <a:bodyPr wrap="square" tIns="91440" bIns="137160">
              <a:noAutofit/>
            </a:bodyPr>
            <a:lstStyle/>
            <a:p>
              <a:pPr lvl="0" algn="ctr"/>
              <a:r>
                <a:rPr lang="en-US" sz="2000" b="1" dirty="0" smtClean="0">
                  <a:solidFill>
                    <a:srgbClr val="000000"/>
                  </a:solidFill>
                  <a:latin typeface="Rockwell"/>
                  <a:cs typeface="Rockwell"/>
                </a:rPr>
                <a:t>Miami Dade College</a:t>
              </a:r>
            </a:p>
          </p:txBody>
        </p:sp>
        <p:sp>
          <p:nvSpPr>
            <p:cNvPr id="86" name="Rectangle 85"/>
            <p:cNvSpPr/>
            <p:nvPr/>
          </p:nvSpPr>
          <p:spPr>
            <a:xfrm>
              <a:off x="3899648" y="618448"/>
              <a:ext cx="3567952" cy="2031325"/>
            </a:xfrm>
            <a:prstGeom prst="rect">
              <a:avLst/>
            </a:prstGeom>
            <a:solidFill>
              <a:schemeClr val="bg1"/>
            </a:solidFill>
          </p:spPr>
          <p:txBody>
            <a:bodyPr wrap="square" tIns="91440" bIns="137160">
              <a:spAutoFit/>
            </a:bodyPr>
            <a:lstStyle/>
            <a:p>
              <a:pPr lvl="0" algn="ctr">
                <a:spcBef>
                  <a:spcPts val="600"/>
                </a:spcBef>
              </a:pPr>
              <a:r>
                <a:rPr lang="en-US" sz="1600" dirty="0">
                  <a:solidFill>
                    <a:srgbClr val="000000"/>
                  </a:solidFill>
                  <a:latin typeface="Georgia"/>
                  <a:cs typeface="Georgia"/>
                </a:rPr>
                <a:t>Faculty and advisors were engaged to create new simple degree pathways for 60% of incoming students.</a:t>
              </a:r>
            </a:p>
            <a:p>
              <a:pPr lvl="0" algn="ctr">
                <a:spcBef>
                  <a:spcPts val="600"/>
                </a:spcBef>
              </a:pPr>
              <a:r>
                <a:rPr lang="en-US" sz="1600" b="1" dirty="0" smtClean="0">
                  <a:solidFill>
                    <a:srgbClr val="000000"/>
                  </a:solidFill>
                  <a:latin typeface="Rockwell"/>
                  <a:cs typeface="Rockwell"/>
                </a:rPr>
                <a:t>Result: New default curricula for five degree pathways that, together, serve 60 percent of all new students.</a:t>
              </a:r>
              <a:endParaRPr lang="en-US" sz="1600" b="1" dirty="0">
                <a:solidFill>
                  <a:srgbClr val="000000"/>
                </a:solidFill>
                <a:latin typeface="Rockwell"/>
                <a:cs typeface="Rockwell"/>
              </a:endParaRPr>
            </a:p>
          </p:txBody>
        </p:sp>
        <p:grpSp>
          <p:nvGrpSpPr>
            <p:cNvPr id="90" name="Group 89"/>
            <p:cNvGrpSpPr/>
            <p:nvPr/>
          </p:nvGrpSpPr>
          <p:grpSpPr>
            <a:xfrm>
              <a:off x="1817504" y="1464058"/>
              <a:ext cx="1430050" cy="1215642"/>
              <a:chOff x="1638300" y="1794258"/>
              <a:chExt cx="1430050" cy="1215642"/>
            </a:xfrm>
          </p:grpSpPr>
          <p:sp>
            <p:nvSpPr>
              <p:cNvPr id="91" name="Freeform 90"/>
              <p:cNvSpPr>
                <a:spLocks noEditPoints="1"/>
              </p:cNvSpPr>
              <p:nvPr/>
            </p:nvSpPr>
            <p:spPr bwMode="auto">
              <a:xfrm>
                <a:off x="1638300" y="1794258"/>
                <a:ext cx="1430050" cy="1215642"/>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0354A0"/>
              </a:solidFill>
              <a:ln w="4763">
                <a:noFill/>
                <a:prstDash val="solid"/>
                <a:round/>
                <a:headEnd/>
                <a:tailEnd/>
              </a:ln>
            </p:spPr>
            <p:txBody>
              <a:bodyPr/>
              <a:lstStyle/>
              <a:p>
                <a:endParaRPr lang="en-US"/>
              </a:p>
            </p:txBody>
          </p:sp>
          <p:sp>
            <p:nvSpPr>
              <p:cNvPr id="92" name="5-Point Star 91"/>
              <p:cNvSpPr>
                <a:spLocks noChangeAspect="1"/>
              </p:cNvSpPr>
              <p:nvPr/>
            </p:nvSpPr>
            <p:spPr>
              <a:xfrm>
                <a:off x="2945823" y="2606096"/>
                <a:ext cx="115300" cy="115300"/>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87" name="Rectangle 86"/>
          <p:cNvSpPr/>
          <p:nvPr/>
        </p:nvSpPr>
        <p:spPr>
          <a:xfrm>
            <a:off x="1459006" y="880782"/>
            <a:ext cx="6237194" cy="2040218"/>
          </a:xfrm>
          <a:prstGeom prst="rect">
            <a:avLst/>
          </a:prstGeom>
          <a:noFill/>
          <a:ln w="12700" cmpd="sng">
            <a:solidFill>
              <a:srgbClr val="0354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86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17800" y="3385511"/>
            <a:ext cx="3704677" cy="2287156"/>
            <a:chOff x="2148115" y="1921499"/>
            <a:chExt cx="6397625" cy="3949700"/>
          </a:xfrm>
          <a:solidFill>
            <a:schemeClr val="bg1"/>
          </a:solidFill>
        </p:grpSpPr>
        <p:sp>
          <p:nvSpPr>
            <p:cNvPr id="4" name="Freeform 103"/>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a:solidFill>
                <a:srgbClr val="FFE200"/>
              </a:solidFill>
            </a:ln>
          </p:spPr>
          <p:txBody>
            <a:bodyPr/>
            <a:lstStyle/>
            <a:p>
              <a:endParaRPr lang="en-US"/>
            </a:p>
          </p:txBody>
        </p:sp>
        <p:sp>
          <p:nvSpPr>
            <p:cNvPr id="5" name="Freeform 104"/>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FFE200"/>
              </a:solidFill>
              <a:prstDash val="solid"/>
              <a:round/>
              <a:headEnd/>
              <a:tailEnd/>
            </a:ln>
          </p:spPr>
          <p:txBody>
            <a:bodyPr/>
            <a:lstStyle/>
            <a:p>
              <a:endParaRPr lang="en-US"/>
            </a:p>
          </p:txBody>
        </p:sp>
        <p:sp>
          <p:nvSpPr>
            <p:cNvPr id="6" name="Freeform 105"/>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a:solidFill>
                <a:srgbClr val="FFE200"/>
              </a:solidFill>
            </a:ln>
          </p:spPr>
          <p:txBody>
            <a:bodyPr/>
            <a:lstStyle/>
            <a:p>
              <a:endParaRPr lang="en-US"/>
            </a:p>
          </p:txBody>
        </p:sp>
        <p:sp>
          <p:nvSpPr>
            <p:cNvPr id="7" name="Freeform 106"/>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FFE200"/>
              </a:solidFill>
              <a:prstDash val="solid"/>
              <a:round/>
              <a:headEnd/>
              <a:tailEnd/>
            </a:ln>
          </p:spPr>
          <p:txBody>
            <a:bodyPr/>
            <a:lstStyle/>
            <a:p>
              <a:endParaRPr lang="en-US"/>
            </a:p>
          </p:txBody>
        </p:sp>
        <p:sp>
          <p:nvSpPr>
            <p:cNvPr id="8" name="Freeform 107"/>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a:solidFill>
                <a:srgbClr val="FFE200"/>
              </a:solidFill>
            </a:ln>
          </p:spPr>
          <p:txBody>
            <a:bodyPr/>
            <a:lstStyle/>
            <a:p>
              <a:endParaRPr lang="en-US"/>
            </a:p>
          </p:txBody>
        </p:sp>
        <p:sp>
          <p:nvSpPr>
            <p:cNvPr id="9" name="Freeform 108"/>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FFE200"/>
              </a:solidFill>
              <a:prstDash val="solid"/>
              <a:round/>
              <a:headEnd/>
              <a:tailEnd/>
            </a:ln>
          </p:spPr>
          <p:txBody>
            <a:bodyPr/>
            <a:lstStyle/>
            <a:p>
              <a:endParaRPr lang="en-US"/>
            </a:p>
          </p:txBody>
        </p:sp>
        <p:sp>
          <p:nvSpPr>
            <p:cNvPr id="10" name="Freeform 109"/>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a:solidFill>
                <a:srgbClr val="FFE200"/>
              </a:solidFill>
            </a:ln>
          </p:spPr>
          <p:txBody>
            <a:bodyPr/>
            <a:lstStyle/>
            <a:p>
              <a:endParaRPr lang="en-US"/>
            </a:p>
          </p:txBody>
        </p:sp>
        <p:sp>
          <p:nvSpPr>
            <p:cNvPr id="11" name="Freeform 110"/>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FFE200"/>
              </a:solidFill>
              <a:prstDash val="solid"/>
              <a:round/>
              <a:headEnd/>
              <a:tailEnd/>
            </a:ln>
          </p:spPr>
          <p:txBody>
            <a:bodyPr/>
            <a:lstStyle/>
            <a:p>
              <a:endParaRPr lang="en-US"/>
            </a:p>
          </p:txBody>
        </p:sp>
        <p:sp>
          <p:nvSpPr>
            <p:cNvPr id="12" name="Freeform 111"/>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a:solidFill>
                <a:srgbClr val="FFE200"/>
              </a:solidFill>
            </a:ln>
          </p:spPr>
          <p:txBody>
            <a:bodyPr/>
            <a:lstStyle/>
            <a:p>
              <a:endParaRPr lang="en-US"/>
            </a:p>
          </p:txBody>
        </p:sp>
        <p:sp>
          <p:nvSpPr>
            <p:cNvPr id="13" name="Freeform 112"/>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FFE200"/>
              </a:solidFill>
              <a:prstDash val="solid"/>
              <a:round/>
              <a:headEnd/>
              <a:tailEnd/>
            </a:ln>
          </p:spPr>
          <p:txBody>
            <a:bodyPr/>
            <a:lstStyle/>
            <a:p>
              <a:endParaRPr lang="en-US"/>
            </a:p>
          </p:txBody>
        </p:sp>
        <p:sp>
          <p:nvSpPr>
            <p:cNvPr id="14" name="Freeform 113"/>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a:solidFill>
                <a:srgbClr val="FFE200"/>
              </a:solidFill>
            </a:ln>
          </p:spPr>
          <p:txBody>
            <a:bodyPr/>
            <a:lstStyle/>
            <a:p>
              <a:endParaRPr lang="en-US"/>
            </a:p>
          </p:txBody>
        </p:sp>
        <p:sp>
          <p:nvSpPr>
            <p:cNvPr id="15" name="Freeform 114"/>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FFE200"/>
              </a:solidFill>
              <a:prstDash val="solid"/>
              <a:round/>
              <a:headEnd/>
              <a:tailEnd/>
            </a:ln>
          </p:spPr>
          <p:txBody>
            <a:bodyPr/>
            <a:lstStyle/>
            <a:p>
              <a:endParaRPr lang="en-US"/>
            </a:p>
          </p:txBody>
        </p:sp>
        <p:sp>
          <p:nvSpPr>
            <p:cNvPr id="16" name="Freeform 115"/>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a:solidFill>
                <a:srgbClr val="FFE200"/>
              </a:solidFill>
            </a:ln>
          </p:spPr>
          <p:txBody>
            <a:bodyPr/>
            <a:lstStyle/>
            <a:p>
              <a:endParaRPr lang="en-US"/>
            </a:p>
          </p:txBody>
        </p:sp>
        <p:sp>
          <p:nvSpPr>
            <p:cNvPr id="17" name="Freeform 116"/>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FFE200"/>
              </a:solidFill>
              <a:prstDash val="solid"/>
              <a:round/>
              <a:headEnd/>
              <a:tailEnd/>
            </a:ln>
          </p:spPr>
          <p:txBody>
            <a:bodyPr/>
            <a:lstStyle/>
            <a:p>
              <a:endParaRPr lang="en-US"/>
            </a:p>
          </p:txBody>
        </p:sp>
        <p:sp>
          <p:nvSpPr>
            <p:cNvPr id="18" name="Freeform 117"/>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a:solidFill>
                <a:srgbClr val="FFE200"/>
              </a:solidFill>
            </a:ln>
          </p:spPr>
          <p:txBody>
            <a:bodyPr/>
            <a:lstStyle/>
            <a:p>
              <a:endParaRPr lang="en-US"/>
            </a:p>
          </p:txBody>
        </p:sp>
        <p:sp>
          <p:nvSpPr>
            <p:cNvPr id="19" name="Freeform 118"/>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FFE200"/>
              </a:solidFill>
              <a:prstDash val="solid"/>
              <a:round/>
              <a:headEnd/>
              <a:tailEnd/>
            </a:ln>
          </p:spPr>
          <p:txBody>
            <a:bodyPr/>
            <a:lstStyle/>
            <a:p>
              <a:endParaRPr lang="en-US"/>
            </a:p>
          </p:txBody>
        </p:sp>
        <p:sp>
          <p:nvSpPr>
            <p:cNvPr id="20" name="Freeform 119"/>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a:solidFill>
                <a:srgbClr val="FFE200"/>
              </a:solidFill>
            </a:ln>
          </p:spPr>
          <p:txBody>
            <a:bodyPr/>
            <a:lstStyle/>
            <a:p>
              <a:endParaRPr lang="en-US"/>
            </a:p>
          </p:txBody>
        </p:sp>
        <p:sp>
          <p:nvSpPr>
            <p:cNvPr id="21" name="Freeform 120"/>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FFE200"/>
              </a:solidFill>
              <a:prstDash val="solid"/>
              <a:round/>
              <a:headEnd/>
              <a:tailEnd/>
            </a:ln>
          </p:spPr>
          <p:txBody>
            <a:bodyPr/>
            <a:lstStyle/>
            <a:p>
              <a:endParaRPr lang="en-US"/>
            </a:p>
          </p:txBody>
        </p:sp>
        <p:sp>
          <p:nvSpPr>
            <p:cNvPr id="22" name="Freeform 121"/>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a:solidFill>
                <a:srgbClr val="FFE200"/>
              </a:solidFill>
            </a:ln>
          </p:spPr>
          <p:txBody>
            <a:bodyPr/>
            <a:lstStyle/>
            <a:p>
              <a:endParaRPr lang="en-US"/>
            </a:p>
          </p:txBody>
        </p:sp>
        <p:sp>
          <p:nvSpPr>
            <p:cNvPr id="23" name="Freeform 122"/>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FFE200"/>
              </a:solidFill>
              <a:prstDash val="solid"/>
              <a:round/>
              <a:headEnd/>
              <a:tailEnd/>
            </a:ln>
          </p:spPr>
          <p:txBody>
            <a:bodyPr/>
            <a:lstStyle/>
            <a:p>
              <a:endParaRPr lang="en-US"/>
            </a:p>
          </p:txBody>
        </p:sp>
        <p:sp>
          <p:nvSpPr>
            <p:cNvPr id="24" name="Freeform 123"/>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a:solidFill>
                <a:srgbClr val="FFE200"/>
              </a:solidFill>
            </a:ln>
          </p:spPr>
          <p:txBody>
            <a:bodyPr/>
            <a:lstStyle/>
            <a:p>
              <a:endParaRPr lang="en-US"/>
            </a:p>
          </p:txBody>
        </p:sp>
        <p:sp>
          <p:nvSpPr>
            <p:cNvPr id="25" name="Freeform 124"/>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rgbClr val="0354A0"/>
            </a:solidFill>
            <a:ln w="4763">
              <a:solidFill>
                <a:srgbClr val="FFE200"/>
              </a:solidFill>
              <a:prstDash val="solid"/>
              <a:round/>
              <a:headEnd/>
              <a:tailEnd/>
            </a:ln>
          </p:spPr>
          <p:txBody>
            <a:bodyPr/>
            <a:lstStyle/>
            <a:p>
              <a:endParaRPr lang="en-US"/>
            </a:p>
          </p:txBody>
        </p:sp>
        <p:sp>
          <p:nvSpPr>
            <p:cNvPr id="26" name="Freeform 125"/>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a:solidFill>
                <a:srgbClr val="FFE200"/>
              </a:solidFill>
            </a:ln>
          </p:spPr>
          <p:txBody>
            <a:bodyPr/>
            <a:lstStyle/>
            <a:p>
              <a:endParaRPr lang="en-US"/>
            </a:p>
          </p:txBody>
        </p:sp>
        <p:sp>
          <p:nvSpPr>
            <p:cNvPr id="27" name="Freeform 126"/>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FFE200"/>
              </a:solidFill>
              <a:prstDash val="solid"/>
              <a:round/>
              <a:headEnd/>
              <a:tailEnd/>
            </a:ln>
          </p:spPr>
          <p:txBody>
            <a:bodyPr/>
            <a:lstStyle/>
            <a:p>
              <a:endParaRPr lang="en-US"/>
            </a:p>
          </p:txBody>
        </p:sp>
        <p:sp>
          <p:nvSpPr>
            <p:cNvPr id="28" name="Freeform 127"/>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a:solidFill>
                <a:srgbClr val="FFE200"/>
              </a:solidFill>
            </a:ln>
          </p:spPr>
          <p:txBody>
            <a:bodyPr/>
            <a:lstStyle/>
            <a:p>
              <a:endParaRPr lang="en-US"/>
            </a:p>
          </p:txBody>
        </p:sp>
        <p:sp>
          <p:nvSpPr>
            <p:cNvPr id="29" name="Freeform 128"/>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FFE200"/>
              </a:solidFill>
              <a:prstDash val="solid"/>
              <a:round/>
              <a:headEnd/>
              <a:tailEnd/>
            </a:ln>
          </p:spPr>
          <p:txBody>
            <a:bodyPr/>
            <a:lstStyle/>
            <a:p>
              <a:endParaRPr lang="en-US"/>
            </a:p>
          </p:txBody>
        </p:sp>
        <p:sp>
          <p:nvSpPr>
            <p:cNvPr id="30" name="Freeform 129"/>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a:solidFill>
                <a:srgbClr val="FFE200"/>
              </a:solidFill>
            </a:ln>
          </p:spPr>
          <p:txBody>
            <a:bodyPr/>
            <a:lstStyle/>
            <a:p>
              <a:endParaRPr lang="en-US"/>
            </a:p>
          </p:txBody>
        </p:sp>
        <p:sp>
          <p:nvSpPr>
            <p:cNvPr id="31" name="Freeform 130"/>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FFE200"/>
              </a:solidFill>
              <a:prstDash val="solid"/>
              <a:round/>
              <a:headEnd/>
              <a:tailEnd/>
            </a:ln>
          </p:spPr>
          <p:txBody>
            <a:bodyPr/>
            <a:lstStyle/>
            <a:p>
              <a:endParaRPr lang="en-US"/>
            </a:p>
          </p:txBody>
        </p:sp>
        <p:sp>
          <p:nvSpPr>
            <p:cNvPr id="32" name="Freeform 131"/>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a:solidFill>
                <a:srgbClr val="FFE200"/>
              </a:solidFill>
            </a:ln>
          </p:spPr>
          <p:txBody>
            <a:bodyPr/>
            <a:lstStyle/>
            <a:p>
              <a:endParaRPr lang="en-US"/>
            </a:p>
          </p:txBody>
        </p:sp>
        <p:sp>
          <p:nvSpPr>
            <p:cNvPr id="33" name="Freeform 132"/>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FFE200"/>
              </a:solidFill>
              <a:prstDash val="solid"/>
              <a:round/>
              <a:headEnd/>
              <a:tailEnd/>
            </a:ln>
          </p:spPr>
          <p:txBody>
            <a:bodyPr/>
            <a:lstStyle/>
            <a:p>
              <a:endParaRPr lang="en-US"/>
            </a:p>
          </p:txBody>
        </p:sp>
        <p:sp>
          <p:nvSpPr>
            <p:cNvPr id="34" name="Freeform 133"/>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a:solidFill>
                <a:srgbClr val="FFE200"/>
              </a:solidFill>
            </a:ln>
          </p:spPr>
          <p:txBody>
            <a:bodyPr/>
            <a:lstStyle/>
            <a:p>
              <a:endParaRPr lang="en-US"/>
            </a:p>
          </p:txBody>
        </p:sp>
        <p:sp>
          <p:nvSpPr>
            <p:cNvPr id="35" name="Freeform 134"/>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FFE200"/>
              </a:solidFill>
              <a:prstDash val="solid"/>
              <a:round/>
              <a:headEnd/>
              <a:tailEnd/>
            </a:ln>
          </p:spPr>
          <p:txBody>
            <a:bodyPr/>
            <a:lstStyle/>
            <a:p>
              <a:endParaRPr lang="en-US"/>
            </a:p>
          </p:txBody>
        </p:sp>
        <p:sp>
          <p:nvSpPr>
            <p:cNvPr id="36" name="Freeform 135"/>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a:solidFill>
                <a:srgbClr val="FFE200"/>
              </a:solidFill>
            </a:ln>
          </p:spPr>
          <p:txBody>
            <a:bodyPr/>
            <a:lstStyle/>
            <a:p>
              <a:endParaRPr lang="en-US"/>
            </a:p>
          </p:txBody>
        </p:sp>
        <p:sp>
          <p:nvSpPr>
            <p:cNvPr id="37" name="Freeform 136"/>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FFE200"/>
              </a:solidFill>
              <a:prstDash val="solid"/>
              <a:round/>
              <a:headEnd/>
              <a:tailEnd/>
            </a:ln>
          </p:spPr>
          <p:txBody>
            <a:bodyPr/>
            <a:lstStyle/>
            <a:p>
              <a:endParaRPr lang="en-US"/>
            </a:p>
          </p:txBody>
        </p:sp>
        <p:sp>
          <p:nvSpPr>
            <p:cNvPr id="38" name="Freeform 137"/>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a:solidFill>
                <a:srgbClr val="FFE200"/>
              </a:solidFill>
            </a:ln>
          </p:spPr>
          <p:txBody>
            <a:bodyPr/>
            <a:lstStyle/>
            <a:p>
              <a:endParaRPr lang="en-US"/>
            </a:p>
          </p:txBody>
        </p:sp>
        <p:sp>
          <p:nvSpPr>
            <p:cNvPr id="39" name="Freeform 138"/>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FFE200"/>
              </a:solidFill>
              <a:prstDash val="solid"/>
              <a:round/>
              <a:headEnd/>
              <a:tailEnd/>
            </a:ln>
          </p:spPr>
          <p:txBody>
            <a:bodyPr/>
            <a:lstStyle/>
            <a:p>
              <a:endParaRPr lang="en-US"/>
            </a:p>
          </p:txBody>
        </p:sp>
        <p:sp>
          <p:nvSpPr>
            <p:cNvPr id="40" name="Freeform 139"/>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a:solidFill>
                <a:srgbClr val="FFE200"/>
              </a:solidFill>
            </a:ln>
          </p:spPr>
          <p:txBody>
            <a:bodyPr/>
            <a:lstStyle/>
            <a:p>
              <a:endParaRPr lang="en-US"/>
            </a:p>
          </p:txBody>
        </p:sp>
        <p:sp>
          <p:nvSpPr>
            <p:cNvPr id="41" name="Freeform 140"/>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FFE200"/>
              </a:solidFill>
              <a:prstDash val="solid"/>
              <a:round/>
              <a:headEnd/>
              <a:tailEnd/>
            </a:ln>
          </p:spPr>
          <p:txBody>
            <a:bodyPr/>
            <a:lstStyle/>
            <a:p>
              <a:endParaRPr lang="en-US"/>
            </a:p>
          </p:txBody>
        </p:sp>
        <p:sp>
          <p:nvSpPr>
            <p:cNvPr id="42" name="Freeform 141"/>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a:solidFill>
                <a:srgbClr val="FFE200"/>
              </a:solidFill>
            </a:ln>
          </p:spPr>
          <p:txBody>
            <a:bodyPr/>
            <a:lstStyle/>
            <a:p>
              <a:endParaRPr lang="en-US"/>
            </a:p>
          </p:txBody>
        </p:sp>
        <p:sp>
          <p:nvSpPr>
            <p:cNvPr id="43" name="Freeform 142"/>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FFE200"/>
              </a:solidFill>
              <a:prstDash val="solid"/>
              <a:round/>
              <a:headEnd/>
              <a:tailEnd/>
            </a:ln>
          </p:spPr>
          <p:txBody>
            <a:bodyPr/>
            <a:lstStyle/>
            <a:p>
              <a:endParaRPr lang="en-US"/>
            </a:p>
          </p:txBody>
        </p:sp>
        <p:sp>
          <p:nvSpPr>
            <p:cNvPr id="44" name="Freeform 143"/>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a:solidFill>
                <a:srgbClr val="FFE200"/>
              </a:solidFill>
            </a:ln>
          </p:spPr>
          <p:txBody>
            <a:bodyPr/>
            <a:lstStyle/>
            <a:p>
              <a:endParaRPr lang="en-US"/>
            </a:p>
          </p:txBody>
        </p:sp>
        <p:sp>
          <p:nvSpPr>
            <p:cNvPr id="45" name="Freeform 144"/>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FFE200"/>
              </a:solidFill>
              <a:prstDash val="solid"/>
              <a:round/>
              <a:headEnd/>
              <a:tailEnd/>
            </a:ln>
          </p:spPr>
          <p:txBody>
            <a:bodyPr/>
            <a:lstStyle/>
            <a:p>
              <a:endParaRPr lang="en-US"/>
            </a:p>
          </p:txBody>
        </p:sp>
        <p:sp>
          <p:nvSpPr>
            <p:cNvPr id="46" name="Freeform 145"/>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a:solidFill>
                <a:srgbClr val="FFE200"/>
              </a:solidFill>
            </a:ln>
          </p:spPr>
          <p:txBody>
            <a:bodyPr/>
            <a:lstStyle/>
            <a:p>
              <a:endParaRPr lang="en-US"/>
            </a:p>
          </p:txBody>
        </p:sp>
        <p:sp>
          <p:nvSpPr>
            <p:cNvPr id="47" name="Freeform 146"/>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FFE200"/>
              </a:solidFill>
              <a:prstDash val="solid"/>
              <a:round/>
              <a:headEnd/>
              <a:tailEnd/>
            </a:ln>
          </p:spPr>
          <p:txBody>
            <a:bodyPr/>
            <a:lstStyle/>
            <a:p>
              <a:endParaRPr lang="en-US"/>
            </a:p>
          </p:txBody>
        </p:sp>
        <p:sp>
          <p:nvSpPr>
            <p:cNvPr id="48" name="Freeform 147"/>
            <p:cNvSpPr>
              <a:spLocks noEditPoints="1"/>
            </p:cNvSpPr>
            <p:nvPr/>
          </p:nvSpPr>
          <p:spPr bwMode="auto">
            <a:xfrm>
              <a:off x="6390039" y="4351795"/>
              <a:ext cx="473203" cy="766276"/>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FFE200"/>
              </a:solidFill>
              <a:prstDash val="solid"/>
              <a:round/>
              <a:headEnd/>
              <a:tailEnd/>
            </a:ln>
          </p:spPr>
          <p:txBody>
            <a:bodyPr/>
            <a:lstStyle/>
            <a:p>
              <a:endParaRPr lang="en-US"/>
            </a:p>
          </p:txBody>
        </p:sp>
        <p:sp>
          <p:nvSpPr>
            <p:cNvPr id="49" name="Freeform 148"/>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a:solidFill>
                <a:srgbClr val="FFE200"/>
              </a:solidFill>
            </a:ln>
          </p:spPr>
          <p:txBody>
            <a:bodyPr/>
            <a:lstStyle/>
            <a:p>
              <a:endParaRPr lang="en-US"/>
            </a:p>
          </p:txBody>
        </p:sp>
        <p:sp>
          <p:nvSpPr>
            <p:cNvPr id="50" name="Freeform 149"/>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FFE200"/>
              </a:solidFill>
              <a:prstDash val="solid"/>
              <a:round/>
              <a:headEnd/>
              <a:tailEnd/>
            </a:ln>
          </p:spPr>
          <p:txBody>
            <a:bodyPr/>
            <a:lstStyle/>
            <a:p>
              <a:endParaRPr lang="en-US"/>
            </a:p>
          </p:txBody>
        </p:sp>
        <p:sp>
          <p:nvSpPr>
            <p:cNvPr id="51" name="Freeform 150"/>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a:solidFill>
                <a:srgbClr val="FFE200"/>
              </a:solidFill>
            </a:ln>
          </p:spPr>
          <p:txBody>
            <a:bodyPr/>
            <a:lstStyle/>
            <a:p>
              <a:endParaRPr lang="en-US"/>
            </a:p>
          </p:txBody>
        </p:sp>
        <p:sp>
          <p:nvSpPr>
            <p:cNvPr id="52" name="Freeform 151"/>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FFE200"/>
              </a:solidFill>
              <a:prstDash val="solid"/>
              <a:round/>
              <a:headEnd/>
              <a:tailEnd/>
            </a:ln>
          </p:spPr>
          <p:txBody>
            <a:bodyPr/>
            <a:lstStyle/>
            <a:p>
              <a:endParaRPr lang="en-US"/>
            </a:p>
          </p:txBody>
        </p:sp>
        <p:sp>
          <p:nvSpPr>
            <p:cNvPr id="53" name="Freeform 152"/>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a:solidFill>
                <a:srgbClr val="FFE200"/>
              </a:solidFill>
            </a:ln>
          </p:spPr>
          <p:txBody>
            <a:bodyPr/>
            <a:lstStyle/>
            <a:p>
              <a:endParaRPr lang="en-US"/>
            </a:p>
          </p:txBody>
        </p:sp>
        <p:sp>
          <p:nvSpPr>
            <p:cNvPr id="54" name="Freeform 153"/>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FFE200"/>
              </a:solidFill>
              <a:prstDash val="solid"/>
              <a:round/>
              <a:headEnd/>
              <a:tailEnd/>
            </a:ln>
          </p:spPr>
          <p:txBody>
            <a:bodyPr/>
            <a:lstStyle/>
            <a:p>
              <a:endParaRPr lang="en-US"/>
            </a:p>
          </p:txBody>
        </p:sp>
        <p:sp>
          <p:nvSpPr>
            <p:cNvPr id="55" name="Freeform 154"/>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a:solidFill>
                <a:srgbClr val="FFE200"/>
              </a:solidFill>
            </a:ln>
          </p:spPr>
          <p:txBody>
            <a:bodyPr/>
            <a:lstStyle/>
            <a:p>
              <a:endParaRPr lang="en-US"/>
            </a:p>
          </p:txBody>
        </p:sp>
        <p:sp>
          <p:nvSpPr>
            <p:cNvPr id="56" name="Freeform 155"/>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FFE200"/>
              </a:solidFill>
              <a:prstDash val="solid"/>
              <a:round/>
              <a:headEnd/>
              <a:tailEnd/>
            </a:ln>
          </p:spPr>
          <p:txBody>
            <a:bodyPr/>
            <a:lstStyle/>
            <a:p>
              <a:endParaRPr lang="en-US"/>
            </a:p>
          </p:txBody>
        </p:sp>
        <p:sp>
          <p:nvSpPr>
            <p:cNvPr id="57" name="Freeform 156"/>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a:solidFill>
                <a:srgbClr val="FFE200"/>
              </a:solidFill>
            </a:ln>
          </p:spPr>
          <p:txBody>
            <a:bodyPr/>
            <a:lstStyle/>
            <a:p>
              <a:endParaRPr lang="en-US"/>
            </a:p>
          </p:txBody>
        </p:sp>
        <p:sp>
          <p:nvSpPr>
            <p:cNvPr id="58" name="Freeform 157"/>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FFE200"/>
              </a:solidFill>
              <a:prstDash val="solid"/>
              <a:round/>
              <a:headEnd/>
              <a:tailEnd/>
            </a:ln>
          </p:spPr>
          <p:txBody>
            <a:bodyPr/>
            <a:lstStyle/>
            <a:p>
              <a:endParaRPr lang="en-US"/>
            </a:p>
          </p:txBody>
        </p:sp>
        <p:sp>
          <p:nvSpPr>
            <p:cNvPr id="59" name="Freeform 158"/>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a:solidFill>
                <a:srgbClr val="FFE200"/>
              </a:solidFill>
            </a:ln>
          </p:spPr>
          <p:txBody>
            <a:bodyPr/>
            <a:lstStyle/>
            <a:p>
              <a:endParaRPr lang="en-US"/>
            </a:p>
          </p:txBody>
        </p:sp>
        <p:sp>
          <p:nvSpPr>
            <p:cNvPr id="60" name="Freeform 159"/>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FFE200"/>
              </a:solidFill>
              <a:prstDash val="solid"/>
              <a:round/>
              <a:headEnd/>
              <a:tailEnd/>
            </a:ln>
          </p:spPr>
          <p:txBody>
            <a:bodyPr/>
            <a:lstStyle/>
            <a:p>
              <a:endParaRPr lang="en-US"/>
            </a:p>
          </p:txBody>
        </p:sp>
        <p:sp>
          <p:nvSpPr>
            <p:cNvPr id="61" name="Freeform 160"/>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a:solidFill>
                <a:srgbClr val="FFE200"/>
              </a:solidFill>
            </a:ln>
          </p:spPr>
          <p:txBody>
            <a:bodyPr/>
            <a:lstStyle/>
            <a:p>
              <a:endParaRPr lang="en-US"/>
            </a:p>
          </p:txBody>
        </p:sp>
        <p:sp>
          <p:nvSpPr>
            <p:cNvPr id="62" name="Freeform 161"/>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FFE200"/>
              </a:solidFill>
              <a:prstDash val="solid"/>
              <a:round/>
              <a:headEnd/>
              <a:tailEnd/>
            </a:ln>
          </p:spPr>
          <p:txBody>
            <a:bodyPr/>
            <a:lstStyle/>
            <a:p>
              <a:endParaRPr lang="en-US"/>
            </a:p>
          </p:txBody>
        </p:sp>
        <p:sp>
          <p:nvSpPr>
            <p:cNvPr id="63" name="Freeform 162"/>
            <p:cNvSpPr>
              <a:spLocks noEditPoints="1"/>
            </p:cNvSpPr>
            <p:nvPr/>
          </p:nvSpPr>
          <p:spPr bwMode="auto">
            <a:xfrm>
              <a:off x="6915820" y="3532932"/>
              <a:ext cx="968939" cy="539022"/>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FFE200"/>
              </a:solidFill>
              <a:prstDash val="solid"/>
              <a:round/>
              <a:headEnd/>
              <a:tailEnd/>
            </a:ln>
          </p:spPr>
          <p:txBody>
            <a:bodyPr/>
            <a:lstStyle/>
            <a:p>
              <a:endParaRPr lang="en-US"/>
            </a:p>
          </p:txBody>
        </p:sp>
        <p:sp>
          <p:nvSpPr>
            <p:cNvPr id="64" name="Freeform 163"/>
            <p:cNvSpPr>
              <a:spLocks noEditPoints="1"/>
            </p:cNvSpPr>
            <p:nvPr/>
          </p:nvSpPr>
          <p:spPr bwMode="auto">
            <a:xfrm>
              <a:off x="7336444" y="3429635"/>
              <a:ext cx="553948" cy="266694"/>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FFE200"/>
              </a:solidFill>
              <a:prstDash val="solid"/>
              <a:round/>
              <a:headEnd/>
              <a:tailEnd/>
            </a:ln>
          </p:spPr>
          <p:txBody>
            <a:bodyPr/>
            <a:lstStyle/>
            <a:p>
              <a:endParaRPr lang="en-US"/>
            </a:p>
          </p:txBody>
        </p:sp>
        <p:sp>
          <p:nvSpPr>
            <p:cNvPr id="65" name="Freeform 164"/>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a:solidFill>
                <a:srgbClr val="FFE200"/>
              </a:solidFill>
            </a:ln>
          </p:spPr>
          <p:txBody>
            <a:bodyPr/>
            <a:lstStyle/>
            <a:p>
              <a:endParaRPr lang="en-US"/>
            </a:p>
          </p:txBody>
        </p:sp>
        <p:sp>
          <p:nvSpPr>
            <p:cNvPr id="66" name="Freeform 165"/>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FFE200"/>
              </a:solidFill>
              <a:prstDash val="solid"/>
              <a:round/>
              <a:headEnd/>
              <a:tailEnd/>
            </a:ln>
          </p:spPr>
          <p:txBody>
            <a:bodyPr/>
            <a:lstStyle/>
            <a:p>
              <a:endParaRPr lang="en-US"/>
            </a:p>
          </p:txBody>
        </p:sp>
        <p:sp>
          <p:nvSpPr>
            <p:cNvPr id="67" name="Freeform 166"/>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a:solidFill>
                <a:srgbClr val="FFE200"/>
              </a:solidFill>
            </a:ln>
          </p:spPr>
          <p:txBody>
            <a:bodyPr/>
            <a:lstStyle/>
            <a:p>
              <a:endParaRPr lang="en-US"/>
            </a:p>
          </p:txBody>
        </p:sp>
        <p:sp>
          <p:nvSpPr>
            <p:cNvPr id="68" name="Freeform 167"/>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rgbClr val="FFE200"/>
              </a:solidFill>
              <a:prstDash val="solid"/>
              <a:round/>
              <a:headEnd/>
              <a:tailEnd/>
            </a:ln>
          </p:spPr>
          <p:txBody>
            <a:bodyPr/>
            <a:lstStyle/>
            <a:p>
              <a:endParaRPr lang="en-US"/>
            </a:p>
          </p:txBody>
        </p:sp>
        <p:sp>
          <p:nvSpPr>
            <p:cNvPr id="69" name="Freeform 168"/>
            <p:cNvSpPr>
              <a:spLocks noEditPoints="1"/>
            </p:cNvSpPr>
            <p:nvPr/>
          </p:nvSpPr>
          <p:spPr bwMode="auto">
            <a:xfrm>
              <a:off x="8123238" y="2963859"/>
              <a:ext cx="93889" cy="114566"/>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FFE200"/>
              </a:solidFill>
              <a:prstDash val="solid"/>
              <a:round/>
              <a:headEnd/>
              <a:tailEnd/>
            </a:ln>
          </p:spPr>
          <p:txBody>
            <a:bodyPr/>
            <a:lstStyle/>
            <a:p>
              <a:endParaRPr lang="en-US"/>
            </a:p>
          </p:txBody>
        </p:sp>
        <p:sp>
          <p:nvSpPr>
            <p:cNvPr id="70" name="Freeform 169"/>
            <p:cNvSpPr>
              <a:spLocks noEditPoints="1"/>
            </p:cNvSpPr>
            <p:nvPr/>
          </p:nvSpPr>
          <p:spPr bwMode="auto">
            <a:xfrm>
              <a:off x="2148115" y="2915028"/>
              <a:ext cx="993350" cy="1665898"/>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FFE200"/>
              </a:solidFill>
              <a:prstDash val="solid"/>
              <a:round/>
              <a:headEnd/>
              <a:tailEnd/>
            </a:ln>
          </p:spPr>
          <p:txBody>
            <a:bodyPr/>
            <a:lstStyle/>
            <a:p>
              <a:endParaRPr lang="en-US"/>
            </a:p>
          </p:txBody>
        </p:sp>
        <p:sp>
          <p:nvSpPr>
            <p:cNvPr id="71" name="Freeform 170"/>
            <p:cNvSpPr>
              <a:spLocks noEditPoints="1"/>
            </p:cNvSpPr>
            <p:nvPr/>
          </p:nvSpPr>
          <p:spPr bwMode="auto">
            <a:xfrm>
              <a:off x="2439172" y="1921499"/>
              <a:ext cx="813082" cy="587854"/>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FFE200"/>
              </a:solidFill>
              <a:prstDash val="solid"/>
              <a:round/>
              <a:headEnd/>
              <a:tailEnd/>
            </a:ln>
          </p:spPr>
          <p:txBody>
            <a:bodyPr/>
            <a:lstStyle/>
            <a:p>
              <a:endParaRPr lang="en-US"/>
            </a:p>
          </p:txBody>
        </p:sp>
        <p:sp>
          <p:nvSpPr>
            <p:cNvPr id="72" name="Freeform 172"/>
            <p:cNvSpPr>
              <a:spLocks noEditPoints="1"/>
            </p:cNvSpPr>
            <p:nvPr/>
          </p:nvSpPr>
          <p:spPr bwMode="auto">
            <a:xfrm>
              <a:off x="4039048" y="4177129"/>
              <a:ext cx="1705032" cy="1664020"/>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FFE200"/>
              </a:solidFill>
              <a:prstDash val="solid"/>
              <a:round/>
              <a:headEnd/>
              <a:tailEnd/>
            </a:ln>
          </p:spPr>
          <p:txBody>
            <a:bodyPr/>
            <a:lstStyle/>
            <a:p>
              <a:endParaRPr lang="en-US"/>
            </a:p>
          </p:txBody>
        </p:sp>
        <p:sp>
          <p:nvSpPr>
            <p:cNvPr id="73" name="Freeform 173"/>
            <p:cNvSpPr>
              <a:spLocks noEditPoints="1"/>
            </p:cNvSpPr>
            <p:nvPr/>
          </p:nvSpPr>
          <p:spPr bwMode="auto">
            <a:xfrm>
              <a:off x="5668968" y="4718029"/>
              <a:ext cx="692904" cy="614147"/>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FFE200"/>
              </a:solidFill>
              <a:prstDash val="solid"/>
              <a:round/>
              <a:headEnd/>
              <a:tailEnd/>
            </a:ln>
          </p:spPr>
          <p:txBody>
            <a:bodyPr/>
            <a:lstStyle/>
            <a:p>
              <a:endParaRPr lang="en-US"/>
            </a:p>
          </p:txBody>
        </p:sp>
        <p:sp>
          <p:nvSpPr>
            <p:cNvPr id="74" name="Freeform 174"/>
            <p:cNvSpPr>
              <a:spLocks noEditPoints="1"/>
            </p:cNvSpPr>
            <p:nvPr/>
          </p:nvSpPr>
          <p:spPr bwMode="auto">
            <a:xfrm>
              <a:off x="5732813" y="2359102"/>
              <a:ext cx="640326" cy="886476"/>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FFE200"/>
              </a:solidFill>
              <a:prstDash val="solid"/>
              <a:round/>
              <a:headEnd/>
              <a:tailEnd/>
            </a:ln>
          </p:spPr>
          <p:txBody>
            <a:bodyPr/>
            <a:lstStyle/>
            <a:p>
              <a:endParaRPr lang="en-US"/>
            </a:p>
          </p:txBody>
        </p:sp>
        <p:sp>
          <p:nvSpPr>
            <p:cNvPr id="75" name="Freeform 175"/>
            <p:cNvSpPr>
              <a:spLocks noEditPoints="1"/>
            </p:cNvSpPr>
            <p:nvPr/>
          </p:nvSpPr>
          <p:spPr bwMode="auto">
            <a:xfrm>
              <a:off x="5991948" y="4383723"/>
              <a:ext cx="435647" cy="755007"/>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FFE200"/>
              </a:solidFill>
              <a:prstDash val="solid"/>
              <a:round/>
              <a:headEnd/>
              <a:tailEnd/>
            </a:ln>
          </p:spPr>
          <p:txBody>
            <a:bodyPr/>
            <a:lstStyle/>
            <a:p>
              <a:endParaRPr lang="en-US"/>
            </a:p>
          </p:txBody>
        </p:sp>
        <p:sp>
          <p:nvSpPr>
            <p:cNvPr id="76" name="Freeform 176"/>
            <p:cNvSpPr>
              <a:spLocks noEditPoints="1"/>
            </p:cNvSpPr>
            <p:nvPr/>
          </p:nvSpPr>
          <p:spPr bwMode="auto">
            <a:xfrm>
              <a:off x="6444495" y="2678384"/>
              <a:ext cx="476958" cy="646076"/>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FFE200"/>
              </a:solidFill>
              <a:prstDash val="solid"/>
              <a:round/>
              <a:headEnd/>
              <a:tailEnd/>
            </a:ln>
          </p:spPr>
          <p:txBody>
            <a:bodyPr/>
            <a:lstStyle/>
            <a:p>
              <a:endParaRPr lang="en-US"/>
            </a:p>
          </p:txBody>
        </p:sp>
        <p:sp>
          <p:nvSpPr>
            <p:cNvPr id="77" name="Freeform 177"/>
            <p:cNvSpPr>
              <a:spLocks noEditPoints="1"/>
            </p:cNvSpPr>
            <p:nvPr/>
          </p:nvSpPr>
          <p:spPr bwMode="auto">
            <a:xfrm>
              <a:off x="5991948" y="2458643"/>
              <a:ext cx="743604" cy="358722"/>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FFE200"/>
              </a:solidFill>
              <a:prstDash val="solid"/>
              <a:round/>
              <a:headEnd/>
              <a:tailEnd/>
            </a:ln>
          </p:spPr>
          <p:txBody>
            <a:bodyPr/>
            <a:lstStyle/>
            <a:p>
              <a:endParaRPr lang="en-US"/>
            </a:p>
          </p:txBody>
        </p:sp>
        <p:sp>
          <p:nvSpPr>
            <p:cNvPr id="78" name="Freeform 178"/>
            <p:cNvSpPr>
              <a:spLocks noEditPoints="1"/>
            </p:cNvSpPr>
            <p:nvPr/>
          </p:nvSpPr>
          <p:spPr bwMode="auto">
            <a:xfrm>
              <a:off x="6521484" y="4924623"/>
              <a:ext cx="1113529" cy="946576"/>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chemeClr val="bg1"/>
            </a:solidFill>
            <a:ln w="4763">
              <a:solidFill>
                <a:srgbClr val="FFE200"/>
              </a:solidFill>
              <a:prstDash val="solid"/>
              <a:round/>
              <a:headEnd/>
              <a:tailEnd/>
            </a:ln>
          </p:spPr>
          <p:txBody>
            <a:bodyPr/>
            <a:lstStyle/>
            <a:p>
              <a:endParaRPr lang="en-US"/>
            </a:p>
          </p:txBody>
        </p:sp>
        <p:sp>
          <p:nvSpPr>
            <p:cNvPr id="79" name="Freeform 179"/>
            <p:cNvSpPr>
              <a:spLocks noEditPoints="1"/>
            </p:cNvSpPr>
            <p:nvPr/>
          </p:nvSpPr>
          <p:spPr bwMode="auto">
            <a:xfrm>
              <a:off x="7792747" y="3153550"/>
              <a:ext cx="159612" cy="369991"/>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FFE200"/>
              </a:solidFill>
              <a:prstDash val="solid"/>
              <a:round/>
              <a:headEnd/>
              <a:tailEnd/>
            </a:ln>
          </p:spPr>
          <p:txBody>
            <a:bodyPr/>
            <a:lstStyle/>
            <a:p>
              <a:endParaRPr lang="en-US"/>
            </a:p>
          </p:txBody>
        </p:sp>
        <p:sp>
          <p:nvSpPr>
            <p:cNvPr id="80" name="Freeform 180"/>
            <p:cNvSpPr>
              <a:spLocks noEditPoints="1"/>
            </p:cNvSpPr>
            <p:nvPr/>
          </p:nvSpPr>
          <p:spPr bwMode="auto">
            <a:xfrm>
              <a:off x="6870753" y="3910435"/>
              <a:ext cx="1074095" cy="473288"/>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FFE200"/>
              </a:solidFill>
              <a:prstDash val="solid"/>
              <a:round/>
              <a:headEnd/>
              <a:tailEnd/>
            </a:ln>
          </p:spPr>
          <p:txBody>
            <a:bodyPr/>
            <a:lstStyle/>
            <a:p>
              <a:endParaRPr lang="en-US"/>
            </a:p>
          </p:txBody>
        </p:sp>
        <p:sp>
          <p:nvSpPr>
            <p:cNvPr id="81" name="Freeform 181"/>
            <p:cNvSpPr>
              <a:spLocks noEditPoints="1"/>
            </p:cNvSpPr>
            <p:nvPr/>
          </p:nvSpPr>
          <p:spPr bwMode="auto">
            <a:xfrm>
              <a:off x="7233166" y="2567575"/>
              <a:ext cx="912605" cy="683638"/>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rgbClr val="FFE200"/>
              </a:solidFill>
              <a:prstDash val="solid"/>
              <a:round/>
              <a:headEnd/>
              <a:tailEnd/>
            </a:ln>
          </p:spPr>
          <p:txBody>
            <a:bodyPr/>
            <a:lstStyle/>
            <a:p>
              <a:endParaRPr lang="en-US"/>
            </a:p>
          </p:txBody>
        </p:sp>
        <p:sp>
          <p:nvSpPr>
            <p:cNvPr id="82" name="Freeform 182"/>
            <p:cNvSpPr>
              <a:spLocks noEditPoints="1"/>
            </p:cNvSpPr>
            <p:nvPr/>
          </p:nvSpPr>
          <p:spPr bwMode="auto">
            <a:xfrm>
              <a:off x="7933581" y="2815487"/>
              <a:ext cx="424380" cy="229131"/>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FFE200"/>
              </a:solidFill>
              <a:prstDash val="solid"/>
              <a:round/>
              <a:headEnd/>
              <a:tailEnd/>
            </a:ln>
          </p:spPr>
          <p:txBody>
            <a:bodyPr/>
            <a:lstStyle/>
            <a:p>
              <a:endParaRPr lang="en-US"/>
            </a:p>
          </p:txBody>
        </p:sp>
        <p:sp>
          <p:nvSpPr>
            <p:cNvPr id="83" name="Freeform 183"/>
            <p:cNvSpPr>
              <a:spLocks noEditPoints="1"/>
            </p:cNvSpPr>
            <p:nvPr/>
          </p:nvSpPr>
          <p:spPr bwMode="auto">
            <a:xfrm>
              <a:off x="8066904" y="2073627"/>
              <a:ext cx="478836" cy="708054"/>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FFE200"/>
              </a:solidFill>
              <a:prstDash val="solid"/>
              <a:round/>
              <a:headEnd/>
              <a:tailEnd/>
            </a:ln>
          </p:spPr>
          <p:txBody>
            <a:bodyPr/>
            <a:lstStyle/>
            <a:p>
              <a:endParaRPr lang="en-US"/>
            </a:p>
          </p:txBody>
        </p:sp>
      </p:grpSp>
      <p:cxnSp>
        <p:nvCxnSpPr>
          <p:cNvPr id="84" name="Straight Connector 83"/>
          <p:cNvCxnSpPr>
            <a:stCxn id="85" idx="0"/>
          </p:cNvCxnSpPr>
          <p:nvPr/>
        </p:nvCxnSpPr>
        <p:spPr>
          <a:xfrm flipV="1">
            <a:off x="4513879" y="3090334"/>
            <a:ext cx="6075" cy="821267"/>
          </a:xfrm>
          <a:prstGeom prst="line">
            <a:avLst/>
          </a:prstGeom>
          <a:ln w="12700" cmpd="sng">
            <a:solidFill>
              <a:srgbClr val="0354A0"/>
            </a:solidFill>
          </a:ln>
          <a:effectLst/>
        </p:spPr>
        <p:style>
          <a:lnRef idx="2">
            <a:schemeClr val="accent1"/>
          </a:lnRef>
          <a:fillRef idx="0">
            <a:schemeClr val="accent1"/>
          </a:fillRef>
          <a:effectRef idx="1">
            <a:schemeClr val="accent1"/>
          </a:effectRef>
          <a:fontRef idx="minor">
            <a:schemeClr val="tx1"/>
          </a:fontRef>
        </p:style>
      </p:cxnSp>
      <p:sp>
        <p:nvSpPr>
          <p:cNvPr id="85" name="5-Point Star 84"/>
          <p:cNvSpPr>
            <a:spLocks noChangeAspect="1"/>
          </p:cNvSpPr>
          <p:nvPr/>
        </p:nvSpPr>
        <p:spPr>
          <a:xfrm>
            <a:off x="4477811" y="3911601"/>
            <a:ext cx="72136" cy="72136"/>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3" name="Group 92"/>
          <p:cNvGrpSpPr/>
          <p:nvPr/>
        </p:nvGrpSpPr>
        <p:grpSpPr>
          <a:xfrm>
            <a:off x="1653801" y="791882"/>
            <a:ext cx="5836398" cy="2289985"/>
            <a:chOff x="881903" y="791882"/>
            <a:chExt cx="5836398" cy="2289985"/>
          </a:xfrm>
        </p:grpSpPr>
        <p:grpSp>
          <p:nvGrpSpPr>
            <p:cNvPr id="86" name="Group 85"/>
            <p:cNvGrpSpPr/>
            <p:nvPr/>
          </p:nvGrpSpPr>
          <p:grpSpPr>
            <a:xfrm>
              <a:off x="881903" y="796248"/>
              <a:ext cx="5823697" cy="2277152"/>
              <a:chOff x="1217706" y="796248"/>
              <a:chExt cx="5823697" cy="2277152"/>
            </a:xfrm>
          </p:grpSpPr>
          <p:sp>
            <p:nvSpPr>
              <p:cNvPr id="87" name="Rectangle 86"/>
              <p:cNvSpPr/>
              <p:nvPr/>
            </p:nvSpPr>
            <p:spPr>
              <a:xfrm>
                <a:off x="1217706" y="796248"/>
                <a:ext cx="2629647" cy="2277152"/>
              </a:xfrm>
              <a:prstGeom prst="rect">
                <a:avLst/>
              </a:prstGeom>
              <a:solidFill>
                <a:schemeClr val="bg1"/>
              </a:solidFill>
            </p:spPr>
            <p:txBody>
              <a:bodyPr wrap="square" tIns="254000" bIns="137160">
                <a:noAutofit/>
              </a:bodyPr>
              <a:lstStyle/>
              <a:p>
                <a:pPr lvl="0" algn="ctr"/>
                <a:r>
                  <a:rPr lang="en-US" sz="2000" b="1" dirty="0">
                    <a:solidFill>
                      <a:srgbClr val="000000"/>
                    </a:solidFill>
                    <a:latin typeface="Rockwell"/>
                    <a:cs typeface="Rockwell"/>
                  </a:rPr>
                  <a:t>Lake Area Technical Institute</a:t>
                </a:r>
              </a:p>
            </p:txBody>
          </p:sp>
          <p:sp>
            <p:nvSpPr>
              <p:cNvPr id="88" name="Rectangle 87"/>
              <p:cNvSpPr/>
              <p:nvPr/>
            </p:nvSpPr>
            <p:spPr>
              <a:xfrm>
                <a:off x="3899648" y="796248"/>
                <a:ext cx="3141755" cy="2277152"/>
              </a:xfrm>
              <a:prstGeom prst="rect">
                <a:avLst/>
              </a:prstGeom>
              <a:solidFill>
                <a:schemeClr val="bg1"/>
              </a:solidFill>
            </p:spPr>
            <p:txBody>
              <a:bodyPr wrap="square" tIns="91440" bIns="137160" anchor="ctr" anchorCtr="0">
                <a:noAutofit/>
              </a:bodyPr>
              <a:lstStyle/>
              <a:p>
                <a:pPr lvl="0" algn="ctr">
                  <a:spcBef>
                    <a:spcPts val="600"/>
                  </a:spcBef>
                </a:pPr>
                <a:r>
                  <a:rPr lang="en-US" sz="1600" dirty="0">
                    <a:solidFill>
                      <a:srgbClr val="000000"/>
                    </a:solidFill>
                    <a:latin typeface="Georgia"/>
                    <a:cs typeface="Georgia"/>
                  </a:rPr>
                  <a:t>Structured, cohort-based, </a:t>
                </a:r>
                <a:r>
                  <a:rPr lang="en-US" sz="1600" dirty="0" smtClean="0">
                    <a:solidFill>
                      <a:srgbClr val="000000"/>
                    </a:solidFill>
                    <a:latin typeface="Georgia"/>
                    <a:cs typeface="Georgia"/>
                  </a:rPr>
                  <a:t>block-schedule </a:t>
                </a:r>
                <a:r>
                  <a:rPr lang="en-US" sz="1600" dirty="0">
                    <a:solidFill>
                      <a:srgbClr val="000000"/>
                    </a:solidFill>
                    <a:latin typeface="Georgia"/>
                    <a:cs typeface="Georgia"/>
                  </a:rPr>
                  <a:t>programs ensure students stay on track. </a:t>
                </a:r>
              </a:p>
              <a:p>
                <a:pPr lvl="0" algn="ctr">
                  <a:spcBef>
                    <a:spcPts val="600"/>
                  </a:spcBef>
                </a:pPr>
                <a:r>
                  <a:rPr lang="en-US" sz="1600" b="1" dirty="0">
                    <a:solidFill>
                      <a:srgbClr val="000000"/>
                    </a:solidFill>
                    <a:latin typeface="Rockwell"/>
                    <a:cs typeface="Rockwell"/>
                  </a:rPr>
                  <a:t>Result:  76 percent graduation </a:t>
                </a:r>
                <a:r>
                  <a:rPr lang="en-US" sz="1600" b="1" dirty="0" smtClean="0">
                    <a:solidFill>
                      <a:srgbClr val="000000"/>
                    </a:solidFill>
                    <a:latin typeface="Rockwell"/>
                    <a:cs typeface="Rockwell"/>
                  </a:rPr>
                  <a:t>rate is among </a:t>
                </a:r>
                <a:r>
                  <a:rPr lang="en-US" sz="1600" b="1" dirty="0">
                    <a:solidFill>
                      <a:srgbClr val="000000"/>
                    </a:solidFill>
                    <a:latin typeface="Rockwell"/>
                    <a:cs typeface="Rockwell"/>
                  </a:rPr>
                  <a:t>the nation’s highest</a:t>
                </a:r>
                <a:r>
                  <a:rPr lang="en-US" sz="1600" b="1" dirty="0" smtClean="0">
                    <a:solidFill>
                      <a:srgbClr val="000000"/>
                    </a:solidFill>
                    <a:latin typeface="Rockwell"/>
                    <a:cs typeface="Rockwell"/>
                  </a:rPr>
                  <a:t>.</a:t>
                </a:r>
                <a:endParaRPr lang="en-US" sz="1600" b="1" dirty="0">
                  <a:solidFill>
                    <a:srgbClr val="000000"/>
                  </a:solidFill>
                  <a:latin typeface="Rockwell"/>
                  <a:cs typeface="Rockwell"/>
                </a:endParaRPr>
              </a:p>
            </p:txBody>
          </p:sp>
          <p:grpSp>
            <p:nvGrpSpPr>
              <p:cNvPr id="89" name="Group 88"/>
              <p:cNvGrpSpPr/>
              <p:nvPr/>
            </p:nvGrpSpPr>
            <p:grpSpPr>
              <a:xfrm>
                <a:off x="1890615" y="1971214"/>
                <a:ext cx="1331486" cy="867236"/>
                <a:chOff x="1890615" y="1971214"/>
                <a:chExt cx="1331486" cy="867236"/>
              </a:xfrm>
            </p:grpSpPr>
            <p:sp>
              <p:nvSpPr>
                <p:cNvPr id="90" name="Freeform 124"/>
                <p:cNvSpPr>
                  <a:spLocks/>
                </p:cNvSpPr>
                <p:nvPr/>
              </p:nvSpPr>
              <p:spPr bwMode="auto">
                <a:xfrm>
                  <a:off x="1890615" y="1971214"/>
                  <a:ext cx="1331486" cy="867236"/>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rgbClr val="0354A0"/>
                </a:solidFill>
                <a:ln w="4763">
                  <a:noFill/>
                  <a:prstDash val="solid"/>
                  <a:round/>
                  <a:headEnd/>
                  <a:tailEnd/>
                </a:ln>
              </p:spPr>
              <p:txBody>
                <a:bodyPr/>
                <a:lstStyle/>
                <a:p>
                  <a:endParaRPr lang="en-US"/>
                </a:p>
              </p:txBody>
            </p:sp>
            <p:sp>
              <p:nvSpPr>
                <p:cNvPr id="91" name="5-Point Star 90"/>
                <p:cNvSpPr>
                  <a:spLocks noChangeAspect="1"/>
                </p:cNvSpPr>
                <p:nvPr/>
              </p:nvSpPr>
              <p:spPr>
                <a:xfrm>
                  <a:off x="3048827" y="2155246"/>
                  <a:ext cx="115300" cy="115300"/>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2" name="Rectangle 91"/>
            <p:cNvSpPr/>
            <p:nvPr/>
          </p:nvSpPr>
          <p:spPr>
            <a:xfrm>
              <a:off x="881903" y="791882"/>
              <a:ext cx="5836398" cy="2289985"/>
            </a:xfrm>
            <a:prstGeom prst="rect">
              <a:avLst/>
            </a:prstGeom>
            <a:noFill/>
            <a:ln w="12700" cmpd="sng">
              <a:solidFill>
                <a:srgbClr val="0354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022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70933"/>
            <a:ext cx="9144000" cy="6587067"/>
          </a:xfrm>
          <a:prstGeom prst="rect">
            <a:avLst/>
          </a:prstGeom>
        </p:spPr>
      </p:pic>
      <p:sp>
        <p:nvSpPr>
          <p:cNvPr id="3" name="TextBox 2"/>
          <p:cNvSpPr txBox="1"/>
          <p:nvPr/>
        </p:nvSpPr>
        <p:spPr>
          <a:xfrm>
            <a:off x="3924300" y="3478329"/>
            <a:ext cx="4928347" cy="2400657"/>
          </a:xfrm>
          <a:prstGeom prst="rect">
            <a:avLst/>
          </a:prstGeom>
          <a:noFill/>
        </p:spPr>
        <p:txBody>
          <a:bodyPr wrap="square" rtlCol="0">
            <a:spAutoFit/>
          </a:bodyPr>
          <a:lstStyle/>
          <a:p>
            <a:pPr algn="r"/>
            <a:r>
              <a:rPr lang="en-US" sz="3000" b="1" dirty="0" smtClean="0">
                <a:solidFill>
                  <a:srgbClr val="99D625"/>
                </a:solidFill>
                <a:latin typeface="Rockwell"/>
                <a:cs typeface="Rockwell"/>
              </a:rPr>
              <a:t>Theme 3</a:t>
            </a:r>
          </a:p>
          <a:p>
            <a:pPr algn="r"/>
            <a:r>
              <a:rPr lang="en-US" sz="4000" dirty="0">
                <a:solidFill>
                  <a:schemeClr val="bg1"/>
                </a:solidFill>
                <a:latin typeface="Georgia"/>
                <a:cs typeface="Georgia"/>
              </a:rPr>
              <a:t>Intentional focus on improving teaching and learning</a:t>
            </a:r>
          </a:p>
        </p:txBody>
      </p:sp>
      <p:cxnSp>
        <p:nvCxnSpPr>
          <p:cNvPr id="4" name="Straight Connector 3"/>
          <p:cNvCxnSpPr/>
          <p:nvPr/>
        </p:nvCxnSpPr>
        <p:spPr>
          <a:xfrm>
            <a:off x="0" y="6248400"/>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CEPlogo-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582" y="6091791"/>
            <a:ext cx="2192782" cy="626509"/>
          </a:xfrm>
          <a:prstGeom prst="rect">
            <a:avLst/>
          </a:prstGeom>
        </p:spPr>
      </p:pic>
    </p:spTree>
    <p:extLst>
      <p:ext uri="{BB962C8B-B14F-4D97-AF65-F5344CB8AC3E}">
        <p14:creationId xmlns:p14="http://schemas.microsoft.com/office/powerpoint/2010/main" val="252041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set the expectation that faculty and staff </a:t>
            </a:r>
            <a:r>
              <a:rPr lang="en-US" sz="2000" dirty="0" smtClean="0">
                <a:solidFill>
                  <a:srgbClr val="000000"/>
                </a:solidFill>
                <a:latin typeface="Georgia"/>
                <a:cs typeface="Georgia"/>
              </a:rPr>
              <a:t/>
            </a:r>
            <a:br>
              <a:rPr lang="en-US" sz="2000" dirty="0" smtClean="0">
                <a:solidFill>
                  <a:srgbClr val="000000"/>
                </a:solidFill>
                <a:latin typeface="Georgia"/>
                <a:cs typeface="Georgia"/>
              </a:rPr>
            </a:br>
            <a:r>
              <a:rPr lang="en-US" sz="2000" dirty="0" smtClean="0">
                <a:solidFill>
                  <a:srgbClr val="000000"/>
                </a:solidFill>
                <a:latin typeface="Georgia"/>
                <a:cs typeface="Georgia"/>
              </a:rPr>
              <a:t>will </a:t>
            </a:r>
            <a:r>
              <a:rPr lang="en-US" sz="2000" dirty="0">
                <a:solidFill>
                  <a:srgbClr val="000000"/>
                </a:solidFill>
                <a:latin typeface="Georgia"/>
                <a:cs typeface="Georgia"/>
              </a:rPr>
              <a:t>continually improve their own </a:t>
            </a:r>
            <a:r>
              <a:rPr lang="en-US" sz="2000" dirty="0" smtClean="0">
                <a:solidFill>
                  <a:srgbClr val="000000"/>
                </a:solidFill>
                <a:latin typeface="Georgia"/>
                <a:cs typeface="Georgia"/>
              </a:rPr>
              <a:t>practices:</a:t>
            </a:r>
            <a:endParaRPr lang="en-US" sz="2000" dirty="0">
              <a:solidFill>
                <a:srgbClr val="000000"/>
              </a:solidFill>
              <a:latin typeface="Georgia"/>
              <a:cs typeface="Georgia"/>
            </a:endParaRPr>
          </a:p>
          <a:p>
            <a:pPr algn="ctr">
              <a:spcAft>
                <a:spcPts val="600"/>
              </a:spcAft>
            </a:pPr>
            <a:r>
              <a:rPr lang="en-US" sz="4000" b="1" kern="0" spc="50" dirty="0">
                <a:latin typeface="Rockwell"/>
                <a:cs typeface="Rockwell"/>
              </a:rPr>
              <a:t>Faculty engaged in </a:t>
            </a:r>
            <a:br>
              <a:rPr lang="en-US" sz="4000" b="1" kern="0" spc="50" dirty="0">
                <a:latin typeface="Rockwell"/>
                <a:cs typeface="Rockwell"/>
              </a:rPr>
            </a:br>
            <a:r>
              <a:rPr lang="en-US" sz="4000" b="1" kern="0" spc="50" dirty="0">
                <a:latin typeface="Rockwell"/>
                <a:cs typeface="Rockwell"/>
              </a:rPr>
              <a:t>self-assessment </a:t>
            </a:r>
            <a:r>
              <a:rPr lang="en-US" sz="4000" kern="0" spc="50" dirty="0">
                <a:latin typeface="Rockwell"/>
                <a:cs typeface="Rockwell"/>
              </a:rPr>
              <a:t>and eager </a:t>
            </a:r>
            <a:br>
              <a:rPr lang="en-US" sz="4000" kern="0" spc="50" dirty="0">
                <a:latin typeface="Rockwell"/>
                <a:cs typeface="Rockwell"/>
              </a:rPr>
            </a:br>
            <a:r>
              <a:rPr lang="en-US" sz="4000" kern="0" spc="50" dirty="0">
                <a:latin typeface="Rockwell"/>
                <a:cs typeface="Rockwell"/>
              </a:rPr>
              <a:t>to improve their instruction </a:t>
            </a:r>
            <a:br>
              <a:rPr lang="en-US" sz="4000" kern="0" spc="50" dirty="0">
                <a:latin typeface="Rockwell"/>
                <a:cs typeface="Rockwell"/>
              </a:rPr>
            </a:br>
            <a:r>
              <a:rPr lang="en-US" sz="4000" kern="0" spc="50" dirty="0">
                <a:latin typeface="Rockwell"/>
                <a:cs typeface="Rockwell"/>
              </a:rPr>
              <a:t>to better serve students.</a:t>
            </a:r>
          </a:p>
        </p:txBody>
      </p:sp>
      <p:sp>
        <p:nvSpPr>
          <p:cNvPr id="2" name="Rectangle 1"/>
          <p:cNvSpPr/>
          <p:nvPr/>
        </p:nvSpPr>
        <p:spPr>
          <a:xfrm>
            <a:off x="1252537" y="116273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47827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set the expectation that faculty and staff </a:t>
            </a:r>
            <a:r>
              <a:rPr lang="en-US" sz="2000" dirty="0" smtClean="0">
                <a:solidFill>
                  <a:srgbClr val="000000"/>
                </a:solidFill>
                <a:latin typeface="Georgia"/>
                <a:cs typeface="Georgia"/>
              </a:rPr>
              <a:t/>
            </a:r>
            <a:br>
              <a:rPr lang="en-US" sz="2000" dirty="0" smtClean="0">
                <a:solidFill>
                  <a:srgbClr val="000000"/>
                </a:solidFill>
                <a:latin typeface="Georgia"/>
                <a:cs typeface="Georgia"/>
              </a:rPr>
            </a:br>
            <a:r>
              <a:rPr lang="en-US" sz="2000" dirty="0" smtClean="0">
                <a:solidFill>
                  <a:srgbClr val="000000"/>
                </a:solidFill>
                <a:latin typeface="Georgia"/>
                <a:cs typeface="Georgia"/>
              </a:rPr>
              <a:t>will </a:t>
            </a:r>
            <a:r>
              <a:rPr lang="en-US" sz="2000" dirty="0">
                <a:solidFill>
                  <a:srgbClr val="000000"/>
                </a:solidFill>
                <a:latin typeface="Georgia"/>
                <a:cs typeface="Georgia"/>
              </a:rPr>
              <a:t>continually improve their own </a:t>
            </a:r>
            <a:r>
              <a:rPr lang="en-US" sz="2000" dirty="0" smtClean="0">
                <a:solidFill>
                  <a:srgbClr val="000000"/>
                </a:solidFill>
                <a:latin typeface="Georgia"/>
                <a:cs typeface="Georgia"/>
              </a:rPr>
              <a:t>practices:</a:t>
            </a:r>
            <a:endParaRPr lang="en-US" sz="2000" dirty="0">
              <a:solidFill>
                <a:srgbClr val="000000"/>
              </a:solidFill>
              <a:latin typeface="Georgia"/>
              <a:cs typeface="Georgia"/>
            </a:endParaRPr>
          </a:p>
          <a:p>
            <a:pPr algn="ctr">
              <a:spcAft>
                <a:spcPts val="600"/>
              </a:spcAft>
            </a:pPr>
            <a:r>
              <a:rPr lang="en-US" sz="4000" b="1" kern="0" spc="50" dirty="0">
                <a:latin typeface="Rockwell"/>
                <a:cs typeface="Rockwell"/>
              </a:rPr>
              <a:t>Explicit connections </a:t>
            </a:r>
            <a:r>
              <a:rPr lang="en-US" sz="4000" kern="0" spc="50" dirty="0" smtClean="0">
                <a:latin typeface="Rockwell"/>
                <a:cs typeface="Rockwell"/>
              </a:rPr>
              <a:t>between </a:t>
            </a:r>
            <a:r>
              <a:rPr lang="en-US" sz="4000" kern="0" spc="50" dirty="0">
                <a:latin typeface="Rockwell"/>
                <a:cs typeface="Rockwell"/>
              </a:rPr>
              <a:t>individual student learning </a:t>
            </a:r>
            <a:br>
              <a:rPr lang="en-US" sz="4000" kern="0" spc="50" dirty="0">
                <a:latin typeface="Rockwell"/>
                <a:cs typeface="Rockwell"/>
              </a:rPr>
            </a:br>
            <a:r>
              <a:rPr lang="en-US" sz="4000" kern="0" spc="50" dirty="0">
                <a:latin typeface="Rockwell"/>
                <a:cs typeface="Rockwell"/>
              </a:rPr>
              <a:t>and larger measures of </a:t>
            </a:r>
            <a:br>
              <a:rPr lang="en-US" sz="4000" kern="0" spc="50" dirty="0">
                <a:latin typeface="Rockwell"/>
                <a:cs typeface="Rockwell"/>
              </a:rPr>
            </a:br>
            <a:r>
              <a:rPr lang="en-US" sz="4000" kern="0" spc="50" dirty="0">
                <a:latin typeface="Rockwell"/>
                <a:cs typeface="Rockwell"/>
              </a:rPr>
              <a:t>course, program, and </a:t>
            </a:r>
            <a:br>
              <a:rPr lang="en-US" sz="4000" kern="0" spc="50" dirty="0">
                <a:latin typeface="Rockwell"/>
                <a:cs typeface="Rockwell"/>
              </a:rPr>
            </a:br>
            <a:r>
              <a:rPr lang="en-US" sz="4000" kern="0" spc="50" dirty="0">
                <a:latin typeface="Rockwell"/>
                <a:cs typeface="Rockwell"/>
              </a:rPr>
              <a:t>institution success.</a:t>
            </a:r>
          </a:p>
        </p:txBody>
      </p:sp>
    </p:spTree>
    <p:extLst>
      <p:ext uri="{BB962C8B-B14F-4D97-AF65-F5344CB8AC3E}">
        <p14:creationId xmlns:p14="http://schemas.microsoft.com/office/powerpoint/2010/main" val="22409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set the expectation that faculty and staff </a:t>
            </a:r>
            <a:r>
              <a:rPr lang="en-US" sz="2000" dirty="0" smtClean="0">
                <a:solidFill>
                  <a:srgbClr val="000000"/>
                </a:solidFill>
                <a:latin typeface="Georgia"/>
                <a:cs typeface="Georgia"/>
              </a:rPr>
              <a:t/>
            </a:r>
            <a:br>
              <a:rPr lang="en-US" sz="2000" dirty="0" smtClean="0">
                <a:solidFill>
                  <a:srgbClr val="000000"/>
                </a:solidFill>
                <a:latin typeface="Georgia"/>
                <a:cs typeface="Georgia"/>
              </a:rPr>
            </a:br>
            <a:r>
              <a:rPr lang="en-US" sz="2000" dirty="0" smtClean="0">
                <a:solidFill>
                  <a:srgbClr val="000000"/>
                </a:solidFill>
                <a:latin typeface="Georgia"/>
                <a:cs typeface="Georgia"/>
              </a:rPr>
              <a:t>will </a:t>
            </a:r>
            <a:r>
              <a:rPr lang="en-US" sz="2000" dirty="0">
                <a:solidFill>
                  <a:srgbClr val="000000"/>
                </a:solidFill>
                <a:latin typeface="Georgia"/>
                <a:cs typeface="Georgia"/>
              </a:rPr>
              <a:t>continually improve their own </a:t>
            </a:r>
            <a:r>
              <a:rPr lang="en-US" sz="2000" dirty="0" smtClean="0">
                <a:solidFill>
                  <a:srgbClr val="000000"/>
                </a:solidFill>
                <a:latin typeface="Georgia"/>
                <a:cs typeface="Georgia"/>
              </a:rPr>
              <a:t>practices:</a:t>
            </a:r>
            <a:endParaRPr lang="en-US" sz="2000" dirty="0">
              <a:solidFill>
                <a:srgbClr val="000000"/>
              </a:solidFill>
              <a:latin typeface="Georgia"/>
              <a:cs typeface="Georgia"/>
            </a:endParaRPr>
          </a:p>
          <a:p>
            <a:pPr algn="ctr">
              <a:spcAft>
                <a:spcPts val="600"/>
              </a:spcAft>
            </a:pPr>
            <a:r>
              <a:rPr lang="en-US" sz="4000" b="1" kern="0" spc="50" dirty="0">
                <a:latin typeface="Rockwell"/>
                <a:cs typeface="Rockwell"/>
              </a:rPr>
              <a:t>A systematic use of evidence </a:t>
            </a:r>
            <a:r>
              <a:rPr lang="en-US" sz="4000" kern="0" spc="50" dirty="0">
                <a:latin typeface="Rockwell"/>
                <a:cs typeface="Rockwell"/>
              </a:rPr>
              <a:t/>
            </a:r>
            <a:br>
              <a:rPr lang="en-US" sz="4000" kern="0" spc="50" dirty="0">
                <a:latin typeface="Rockwell"/>
                <a:cs typeface="Rockwell"/>
              </a:rPr>
            </a:br>
            <a:r>
              <a:rPr lang="en-US" sz="4000" kern="0" spc="50" dirty="0">
                <a:latin typeface="Rockwell"/>
                <a:cs typeface="Rockwell"/>
              </a:rPr>
              <a:t>of students’ learning outcomes to drive improvements </a:t>
            </a:r>
            <a:br>
              <a:rPr lang="en-US" sz="4000" kern="0" spc="50" dirty="0">
                <a:latin typeface="Rockwell"/>
                <a:cs typeface="Rockwell"/>
              </a:rPr>
            </a:br>
            <a:r>
              <a:rPr lang="en-US" sz="4000" kern="0" spc="50" dirty="0">
                <a:latin typeface="Rockwell"/>
                <a:cs typeface="Rockwell"/>
              </a:rPr>
              <a:t>in instruction.</a:t>
            </a:r>
          </a:p>
        </p:txBody>
      </p:sp>
    </p:spTree>
    <p:extLst>
      <p:ext uri="{BB962C8B-B14F-4D97-AF65-F5344CB8AC3E}">
        <p14:creationId xmlns:p14="http://schemas.microsoft.com/office/powerpoint/2010/main" val="213857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set the expectation that faculty and staff </a:t>
            </a:r>
            <a:r>
              <a:rPr lang="en-US" sz="2000" dirty="0" smtClean="0">
                <a:solidFill>
                  <a:srgbClr val="000000"/>
                </a:solidFill>
                <a:latin typeface="Georgia"/>
                <a:cs typeface="Georgia"/>
              </a:rPr>
              <a:t/>
            </a:r>
            <a:br>
              <a:rPr lang="en-US" sz="2000" dirty="0" smtClean="0">
                <a:solidFill>
                  <a:srgbClr val="000000"/>
                </a:solidFill>
                <a:latin typeface="Georgia"/>
                <a:cs typeface="Georgia"/>
              </a:rPr>
            </a:br>
            <a:r>
              <a:rPr lang="en-US" sz="2000" dirty="0" smtClean="0">
                <a:solidFill>
                  <a:srgbClr val="000000"/>
                </a:solidFill>
                <a:latin typeface="Georgia"/>
                <a:cs typeface="Georgia"/>
              </a:rPr>
              <a:t>will </a:t>
            </a:r>
            <a:r>
              <a:rPr lang="en-US" sz="2000" dirty="0">
                <a:solidFill>
                  <a:srgbClr val="000000"/>
                </a:solidFill>
                <a:latin typeface="Georgia"/>
                <a:cs typeface="Georgia"/>
              </a:rPr>
              <a:t>continually improve their own </a:t>
            </a:r>
            <a:r>
              <a:rPr lang="en-US" sz="2000" dirty="0" smtClean="0">
                <a:solidFill>
                  <a:srgbClr val="000000"/>
                </a:solidFill>
                <a:latin typeface="Georgia"/>
                <a:cs typeface="Georgia"/>
              </a:rPr>
              <a:t>practices:</a:t>
            </a:r>
            <a:endParaRPr lang="en-US" sz="2000" dirty="0">
              <a:solidFill>
                <a:srgbClr val="000000"/>
              </a:solidFill>
              <a:latin typeface="Georgia"/>
              <a:cs typeface="Georgia"/>
            </a:endParaRPr>
          </a:p>
          <a:p>
            <a:pPr algn="ctr">
              <a:spcAft>
                <a:spcPts val="600"/>
              </a:spcAft>
            </a:pPr>
            <a:r>
              <a:rPr lang="en-US" sz="4000" b="1" kern="0" spc="50" dirty="0">
                <a:latin typeface="Rockwell"/>
                <a:cs typeface="Rockwell"/>
              </a:rPr>
              <a:t>Tenure and promotion models </a:t>
            </a:r>
            <a:r>
              <a:rPr lang="en-US" sz="4000" kern="0" spc="50" dirty="0">
                <a:latin typeface="Rockwell"/>
                <a:cs typeface="Rockwell"/>
              </a:rPr>
              <a:t>supported by systematic collection and discussion of data on student learning outcomes.</a:t>
            </a:r>
          </a:p>
        </p:txBody>
      </p:sp>
    </p:spTree>
    <p:extLst>
      <p:ext uri="{BB962C8B-B14F-4D97-AF65-F5344CB8AC3E}">
        <p14:creationId xmlns:p14="http://schemas.microsoft.com/office/powerpoint/2010/main" val="263407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19662" y="3385511"/>
            <a:ext cx="3704677" cy="2287156"/>
            <a:chOff x="2719662" y="3385511"/>
            <a:chExt cx="3704677" cy="2287156"/>
          </a:xfrm>
        </p:grpSpPr>
        <p:sp>
          <p:nvSpPr>
            <p:cNvPr id="4" name="Freeform 103"/>
            <p:cNvSpPr>
              <a:spLocks/>
            </p:cNvSpPr>
            <p:nvPr/>
          </p:nvSpPr>
          <p:spPr bwMode="auto">
            <a:xfrm>
              <a:off x="2765332" y="3604112"/>
              <a:ext cx="566521" cy="469830"/>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solidFill>
              <a:schemeClr val="bg1"/>
            </a:solidFill>
            <a:ln>
              <a:solidFill>
                <a:srgbClr val="99D625"/>
              </a:solidFill>
            </a:ln>
          </p:spPr>
          <p:txBody>
            <a:bodyPr/>
            <a:lstStyle/>
            <a:p>
              <a:endParaRPr lang="en-US"/>
            </a:p>
          </p:txBody>
        </p:sp>
        <p:sp>
          <p:nvSpPr>
            <p:cNvPr id="5" name="Freeform 104"/>
            <p:cNvSpPr>
              <a:spLocks/>
            </p:cNvSpPr>
            <p:nvPr/>
          </p:nvSpPr>
          <p:spPr bwMode="auto">
            <a:xfrm>
              <a:off x="2765332" y="3604112"/>
              <a:ext cx="566521" cy="469830"/>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solidFill>
              <a:schemeClr val="bg1"/>
            </a:solidFill>
            <a:ln w="4763">
              <a:solidFill>
                <a:srgbClr val="99D625"/>
              </a:solidFill>
              <a:prstDash val="solid"/>
              <a:round/>
              <a:headEnd/>
              <a:tailEnd/>
            </a:ln>
          </p:spPr>
          <p:txBody>
            <a:bodyPr/>
            <a:lstStyle/>
            <a:p>
              <a:endParaRPr lang="en-US"/>
            </a:p>
          </p:txBody>
        </p:sp>
        <p:sp>
          <p:nvSpPr>
            <p:cNvPr id="6" name="Freeform 105"/>
            <p:cNvSpPr>
              <a:spLocks/>
            </p:cNvSpPr>
            <p:nvPr/>
          </p:nvSpPr>
          <p:spPr bwMode="auto">
            <a:xfrm>
              <a:off x="2975194" y="4031526"/>
              <a:ext cx="447997" cy="692781"/>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solidFill>
              <a:schemeClr val="bg1"/>
            </a:solidFill>
            <a:ln>
              <a:solidFill>
                <a:srgbClr val="99D625"/>
              </a:solidFill>
            </a:ln>
          </p:spPr>
          <p:txBody>
            <a:bodyPr/>
            <a:lstStyle/>
            <a:p>
              <a:endParaRPr lang="en-US"/>
            </a:p>
          </p:txBody>
        </p:sp>
        <p:sp>
          <p:nvSpPr>
            <p:cNvPr id="7" name="Freeform 106"/>
            <p:cNvSpPr>
              <a:spLocks/>
            </p:cNvSpPr>
            <p:nvPr/>
          </p:nvSpPr>
          <p:spPr bwMode="auto">
            <a:xfrm>
              <a:off x="2975194" y="4031526"/>
              <a:ext cx="447997" cy="692781"/>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solidFill>
              <a:schemeClr val="bg1"/>
            </a:solidFill>
            <a:ln w="4763">
              <a:solidFill>
                <a:srgbClr val="99D625"/>
              </a:solidFill>
              <a:prstDash val="solid"/>
              <a:round/>
              <a:headEnd/>
              <a:tailEnd/>
            </a:ln>
          </p:spPr>
          <p:txBody>
            <a:bodyPr/>
            <a:lstStyle/>
            <a:p>
              <a:endParaRPr lang="en-US"/>
            </a:p>
          </p:txBody>
        </p:sp>
        <p:sp>
          <p:nvSpPr>
            <p:cNvPr id="8" name="Freeform 107"/>
            <p:cNvSpPr>
              <a:spLocks/>
            </p:cNvSpPr>
            <p:nvPr/>
          </p:nvSpPr>
          <p:spPr bwMode="auto">
            <a:xfrm>
              <a:off x="3215503" y="4554647"/>
              <a:ext cx="476269" cy="556835"/>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solidFill>
              <a:schemeClr val="bg1"/>
            </a:solidFill>
            <a:ln>
              <a:solidFill>
                <a:srgbClr val="99D625"/>
              </a:solidFill>
            </a:ln>
          </p:spPr>
          <p:txBody>
            <a:bodyPr/>
            <a:lstStyle/>
            <a:p>
              <a:endParaRPr lang="en-US"/>
            </a:p>
          </p:txBody>
        </p:sp>
        <p:sp>
          <p:nvSpPr>
            <p:cNvPr id="9" name="Freeform 108"/>
            <p:cNvSpPr>
              <a:spLocks/>
            </p:cNvSpPr>
            <p:nvPr/>
          </p:nvSpPr>
          <p:spPr bwMode="auto">
            <a:xfrm>
              <a:off x="3215503" y="4554647"/>
              <a:ext cx="476269" cy="556835"/>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solidFill>
              <a:schemeClr val="bg1"/>
            </a:solidFill>
            <a:ln w="4763">
              <a:solidFill>
                <a:srgbClr val="99D625"/>
              </a:solidFill>
              <a:prstDash val="solid"/>
              <a:round/>
              <a:headEnd/>
              <a:tailEnd/>
            </a:ln>
          </p:spPr>
          <p:txBody>
            <a:bodyPr/>
            <a:lstStyle/>
            <a:p>
              <a:endParaRPr lang="en-US"/>
            </a:p>
          </p:txBody>
        </p:sp>
        <p:sp>
          <p:nvSpPr>
            <p:cNvPr id="10" name="Freeform 109"/>
            <p:cNvSpPr>
              <a:spLocks/>
            </p:cNvSpPr>
            <p:nvPr/>
          </p:nvSpPr>
          <p:spPr bwMode="auto">
            <a:xfrm>
              <a:off x="3230727" y="3464903"/>
              <a:ext cx="418639" cy="678643"/>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solidFill>
              <a:schemeClr val="bg1"/>
            </a:solidFill>
            <a:ln>
              <a:solidFill>
                <a:srgbClr val="99D625"/>
              </a:solidFill>
            </a:ln>
          </p:spPr>
          <p:txBody>
            <a:bodyPr/>
            <a:lstStyle/>
            <a:p>
              <a:endParaRPr lang="en-US"/>
            </a:p>
          </p:txBody>
        </p:sp>
        <p:sp>
          <p:nvSpPr>
            <p:cNvPr id="11" name="Freeform 110"/>
            <p:cNvSpPr>
              <a:spLocks/>
            </p:cNvSpPr>
            <p:nvPr/>
          </p:nvSpPr>
          <p:spPr bwMode="auto">
            <a:xfrm>
              <a:off x="3230727" y="3464903"/>
              <a:ext cx="418639" cy="678643"/>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solidFill>
              <a:schemeClr val="bg1"/>
            </a:solidFill>
            <a:ln w="4763">
              <a:solidFill>
                <a:srgbClr val="99D625"/>
              </a:solidFill>
              <a:prstDash val="solid"/>
              <a:round/>
              <a:headEnd/>
              <a:tailEnd/>
            </a:ln>
          </p:spPr>
          <p:txBody>
            <a:bodyPr/>
            <a:lstStyle/>
            <a:p>
              <a:endParaRPr lang="en-US"/>
            </a:p>
          </p:txBody>
        </p:sp>
        <p:sp>
          <p:nvSpPr>
            <p:cNvPr id="12" name="Freeform 111"/>
            <p:cNvSpPr>
              <a:spLocks/>
            </p:cNvSpPr>
            <p:nvPr/>
          </p:nvSpPr>
          <p:spPr bwMode="auto">
            <a:xfrm>
              <a:off x="3343814" y="4113094"/>
              <a:ext cx="393629" cy="494844"/>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solidFill>
              <a:schemeClr val="bg1"/>
            </a:solidFill>
            <a:ln>
              <a:solidFill>
                <a:srgbClr val="99D625"/>
              </a:solidFill>
            </a:ln>
          </p:spPr>
          <p:txBody>
            <a:bodyPr/>
            <a:lstStyle/>
            <a:p>
              <a:endParaRPr lang="en-US"/>
            </a:p>
          </p:txBody>
        </p:sp>
        <p:sp>
          <p:nvSpPr>
            <p:cNvPr id="13" name="Freeform 112"/>
            <p:cNvSpPr>
              <a:spLocks/>
            </p:cNvSpPr>
            <p:nvPr/>
          </p:nvSpPr>
          <p:spPr bwMode="auto">
            <a:xfrm>
              <a:off x="3343814" y="4113094"/>
              <a:ext cx="393629" cy="494844"/>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solidFill>
              <a:schemeClr val="bg1"/>
            </a:solidFill>
            <a:ln w="4763">
              <a:solidFill>
                <a:srgbClr val="99D625"/>
              </a:solidFill>
              <a:prstDash val="solid"/>
              <a:round/>
              <a:headEnd/>
              <a:tailEnd/>
            </a:ln>
          </p:spPr>
          <p:txBody>
            <a:bodyPr/>
            <a:lstStyle/>
            <a:p>
              <a:endParaRPr lang="en-US"/>
            </a:p>
          </p:txBody>
        </p:sp>
        <p:sp>
          <p:nvSpPr>
            <p:cNvPr id="14" name="Freeform 113"/>
            <p:cNvSpPr>
              <a:spLocks/>
            </p:cNvSpPr>
            <p:nvPr/>
          </p:nvSpPr>
          <p:spPr bwMode="auto">
            <a:xfrm>
              <a:off x="3398182" y="3476867"/>
              <a:ext cx="724190" cy="450253"/>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solidFill>
              <a:schemeClr val="bg1"/>
            </a:solidFill>
            <a:ln>
              <a:solidFill>
                <a:srgbClr val="99D625"/>
              </a:solidFill>
            </a:ln>
          </p:spPr>
          <p:txBody>
            <a:bodyPr/>
            <a:lstStyle/>
            <a:p>
              <a:endParaRPr lang="en-US"/>
            </a:p>
          </p:txBody>
        </p:sp>
        <p:sp>
          <p:nvSpPr>
            <p:cNvPr id="15" name="Freeform 114"/>
            <p:cNvSpPr>
              <a:spLocks/>
            </p:cNvSpPr>
            <p:nvPr/>
          </p:nvSpPr>
          <p:spPr bwMode="auto">
            <a:xfrm>
              <a:off x="3398182" y="3476867"/>
              <a:ext cx="724190" cy="450253"/>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solidFill>
              <a:schemeClr val="bg1"/>
            </a:solidFill>
            <a:ln w="4763">
              <a:solidFill>
                <a:srgbClr val="99D625"/>
              </a:solidFill>
              <a:prstDash val="solid"/>
              <a:round/>
              <a:headEnd/>
              <a:tailEnd/>
            </a:ln>
          </p:spPr>
          <p:txBody>
            <a:bodyPr/>
            <a:lstStyle/>
            <a:p>
              <a:endParaRPr lang="en-US"/>
            </a:p>
          </p:txBody>
        </p:sp>
        <p:sp>
          <p:nvSpPr>
            <p:cNvPr id="16" name="Freeform 115"/>
            <p:cNvSpPr>
              <a:spLocks/>
            </p:cNvSpPr>
            <p:nvPr/>
          </p:nvSpPr>
          <p:spPr bwMode="auto">
            <a:xfrm>
              <a:off x="3603696" y="3879267"/>
              <a:ext cx="492580" cy="404575"/>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solidFill>
              <a:schemeClr val="bg1"/>
            </a:solidFill>
            <a:ln>
              <a:solidFill>
                <a:srgbClr val="99D625"/>
              </a:solidFill>
            </a:ln>
          </p:spPr>
          <p:txBody>
            <a:bodyPr/>
            <a:lstStyle/>
            <a:p>
              <a:endParaRPr lang="en-US"/>
            </a:p>
          </p:txBody>
        </p:sp>
        <p:sp>
          <p:nvSpPr>
            <p:cNvPr id="17" name="Freeform 116"/>
            <p:cNvSpPr>
              <a:spLocks/>
            </p:cNvSpPr>
            <p:nvPr/>
          </p:nvSpPr>
          <p:spPr bwMode="auto">
            <a:xfrm>
              <a:off x="3603696" y="3879267"/>
              <a:ext cx="492580" cy="404575"/>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solidFill>
              <a:schemeClr val="bg1"/>
            </a:solidFill>
            <a:ln w="4763">
              <a:solidFill>
                <a:srgbClr val="99D625"/>
              </a:solidFill>
              <a:prstDash val="solid"/>
              <a:round/>
              <a:headEnd/>
              <a:tailEnd/>
            </a:ln>
          </p:spPr>
          <p:txBody>
            <a:bodyPr/>
            <a:lstStyle/>
            <a:p>
              <a:endParaRPr lang="en-US"/>
            </a:p>
          </p:txBody>
        </p:sp>
        <p:sp>
          <p:nvSpPr>
            <p:cNvPr id="18" name="Freeform 117"/>
            <p:cNvSpPr>
              <a:spLocks/>
            </p:cNvSpPr>
            <p:nvPr/>
          </p:nvSpPr>
          <p:spPr bwMode="auto">
            <a:xfrm>
              <a:off x="3628705" y="4607938"/>
              <a:ext cx="488230" cy="510069"/>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solidFill>
              <a:schemeClr val="bg1"/>
            </a:solidFill>
            <a:ln>
              <a:solidFill>
                <a:srgbClr val="99D625"/>
              </a:solidFill>
            </a:ln>
          </p:spPr>
          <p:txBody>
            <a:bodyPr/>
            <a:lstStyle/>
            <a:p>
              <a:endParaRPr lang="en-US"/>
            </a:p>
          </p:txBody>
        </p:sp>
        <p:sp>
          <p:nvSpPr>
            <p:cNvPr id="19" name="Freeform 118"/>
            <p:cNvSpPr>
              <a:spLocks/>
            </p:cNvSpPr>
            <p:nvPr/>
          </p:nvSpPr>
          <p:spPr bwMode="auto">
            <a:xfrm>
              <a:off x="3628705" y="4607938"/>
              <a:ext cx="488230" cy="510069"/>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solidFill>
              <a:schemeClr val="bg1"/>
            </a:solidFill>
            <a:ln w="4763">
              <a:solidFill>
                <a:srgbClr val="99D625"/>
              </a:solidFill>
              <a:prstDash val="solid"/>
              <a:round/>
              <a:headEnd/>
              <a:tailEnd/>
            </a:ln>
          </p:spPr>
          <p:txBody>
            <a:bodyPr/>
            <a:lstStyle/>
            <a:p>
              <a:endParaRPr lang="en-US"/>
            </a:p>
          </p:txBody>
        </p:sp>
        <p:sp>
          <p:nvSpPr>
            <p:cNvPr id="20" name="Freeform 119"/>
            <p:cNvSpPr>
              <a:spLocks/>
            </p:cNvSpPr>
            <p:nvPr/>
          </p:nvSpPr>
          <p:spPr bwMode="auto">
            <a:xfrm>
              <a:off x="3691773" y="4251215"/>
              <a:ext cx="512152" cy="401313"/>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solidFill>
              <a:schemeClr val="bg1"/>
            </a:solidFill>
            <a:ln>
              <a:solidFill>
                <a:srgbClr val="99D625"/>
              </a:solidFill>
            </a:ln>
          </p:spPr>
          <p:txBody>
            <a:bodyPr/>
            <a:lstStyle/>
            <a:p>
              <a:endParaRPr lang="en-US"/>
            </a:p>
          </p:txBody>
        </p:sp>
        <p:sp>
          <p:nvSpPr>
            <p:cNvPr id="21" name="Freeform 120"/>
            <p:cNvSpPr>
              <a:spLocks/>
            </p:cNvSpPr>
            <p:nvPr/>
          </p:nvSpPr>
          <p:spPr bwMode="auto">
            <a:xfrm>
              <a:off x="3691773" y="4251215"/>
              <a:ext cx="512152" cy="401313"/>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solidFill>
              <a:schemeClr val="bg1"/>
            </a:solidFill>
            <a:ln w="4763">
              <a:solidFill>
                <a:srgbClr val="99D625"/>
              </a:solidFill>
              <a:prstDash val="solid"/>
              <a:round/>
              <a:headEnd/>
              <a:tailEnd/>
            </a:ln>
          </p:spPr>
          <p:txBody>
            <a:bodyPr/>
            <a:lstStyle/>
            <a:p>
              <a:endParaRPr lang="en-US"/>
            </a:p>
          </p:txBody>
        </p:sp>
        <p:sp>
          <p:nvSpPr>
            <p:cNvPr id="22" name="Freeform 121"/>
            <p:cNvSpPr>
              <a:spLocks/>
            </p:cNvSpPr>
            <p:nvPr/>
          </p:nvSpPr>
          <p:spPr bwMode="auto">
            <a:xfrm>
              <a:off x="4071266" y="4105481"/>
              <a:ext cx="581744" cy="286030"/>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solidFill>
              <a:schemeClr val="bg1"/>
            </a:solidFill>
            <a:ln>
              <a:solidFill>
                <a:srgbClr val="99D625"/>
              </a:solidFill>
            </a:ln>
          </p:spPr>
          <p:txBody>
            <a:bodyPr/>
            <a:lstStyle/>
            <a:p>
              <a:endParaRPr lang="en-US"/>
            </a:p>
          </p:txBody>
        </p:sp>
        <p:sp>
          <p:nvSpPr>
            <p:cNvPr id="23" name="Freeform 122"/>
            <p:cNvSpPr>
              <a:spLocks/>
            </p:cNvSpPr>
            <p:nvPr/>
          </p:nvSpPr>
          <p:spPr bwMode="auto">
            <a:xfrm>
              <a:off x="4071266" y="4105481"/>
              <a:ext cx="581744" cy="286030"/>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solidFill>
              <a:schemeClr val="bg1"/>
            </a:solidFill>
            <a:ln w="4763">
              <a:solidFill>
                <a:srgbClr val="99D625"/>
              </a:solidFill>
              <a:prstDash val="solid"/>
              <a:round/>
              <a:headEnd/>
              <a:tailEnd/>
            </a:ln>
          </p:spPr>
          <p:txBody>
            <a:bodyPr/>
            <a:lstStyle/>
            <a:p>
              <a:endParaRPr lang="en-US"/>
            </a:p>
          </p:txBody>
        </p:sp>
        <p:sp>
          <p:nvSpPr>
            <p:cNvPr id="24" name="Freeform 123"/>
            <p:cNvSpPr>
              <a:spLocks/>
            </p:cNvSpPr>
            <p:nvPr/>
          </p:nvSpPr>
          <p:spPr bwMode="auto">
            <a:xfrm>
              <a:off x="4083227" y="3844465"/>
              <a:ext cx="492580" cy="320832"/>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solidFill>
              <a:schemeClr val="bg1"/>
            </a:solidFill>
            <a:ln>
              <a:solidFill>
                <a:srgbClr val="99D625"/>
              </a:solidFill>
            </a:ln>
          </p:spPr>
          <p:txBody>
            <a:bodyPr/>
            <a:lstStyle/>
            <a:p>
              <a:endParaRPr lang="en-US"/>
            </a:p>
          </p:txBody>
        </p:sp>
        <p:sp>
          <p:nvSpPr>
            <p:cNvPr id="25" name="Freeform 124"/>
            <p:cNvSpPr>
              <a:spLocks/>
            </p:cNvSpPr>
            <p:nvPr/>
          </p:nvSpPr>
          <p:spPr bwMode="auto">
            <a:xfrm>
              <a:off x="4083227" y="3844465"/>
              <a:ext cx="492580" cy="320832"/>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chemeClr val="bg1"/>
            </a:solidFill>
            <a:ln w="4763">
              <a:solidFill>
                <a:srgbClr val="99D625"/>
              </a:solidFill>
              <a:prstDash val="solid"/>
              <a:round/>
              <a:headEnd/>
              <a:tailEnd/>
            </a:ln>
          </p:spPr>
          <p:txBody>
            <a:bodyPr/>
            <a:lstStyle/>
            <a:p>
              <a:endParaRPr lang="en-US"/>
            </a:p>
          </p:txBody>
        </p:sp>
        <p:sp>
          <p:nvSpPr>
            <p:cNvPr id="26" name="Freeform 125"/>
            <p:cNvSpPr>
              <a:spLocks/>
            </p:cNvSpPr>
            <p:nvPr/>
          </p:nvSpPr>
          <p:spPr bwMode="auto">
            <a:xfrm>
              <a:off x="4103887" y="3574748"/>
              <a:ext cx="462133" cy="283855"/>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solidFill>
              <a:schemeClr val="bg1"/>
            </a:solidFill>
            <a:ln>
              <a:solidFill>
                <a:srgbClr val="99D625"/>
              </a:solidFill>
            </a:ln>
          </p:spPr>
          <p:txBody>
            <a:bodyPr/>
            <a:lstStyle/>
            <a:p>
              <a:endParaRPr lang="en-US"/>
            </a:p>
          </p:txBody>
        </p:sp>
        <p:sp>
          <p:nvSpPr>
            <p:cNvPr id="27" name="Freeform 126"/>
            <p:cNvSpPr>
              <a:spLocks/>
            </p:cNvSpPr>
            <p:nvPr/>
          </p:nvSpPr>
          <p:spPr bwMode="auto">
            <a:xfrm>
              <a:off x="4103887" y="3574748"/>
              <a:ext cx="462133" cy="283855"/>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solidFill>
              <a:schemeClr val="bg1"/>
            </a:solidFill>
            <a:ln w="4763">
              <a:solidFill>
                <a:srgbClr val="99D625"/>
              </a:solidFill>
              <a:prstDash val="solid"/>
              <a:round/>
              <a:headEnd/>
              <a:tailEnd/>
            </a:ln>
          </p:spPr>
          <p:txBody>
            <a:bodyPr/>
            <a:lstStyle/>
            <a:p>
              <a:endParaRPr lang="en-US"/>
            </a:p>
          </p:txBody>
        </p:sp>
        <p:sp>
          <p:nvSpPr>
            <p:cNvPr id="28" name="Freeform 127"/>
            <p:cNvSpPr>
              <a:spLocks/>
            </p:cNvSpPr>
            <p:nvPr/>
          </p:nvSpPr>
          <p:spPr bwMode="auto">
            <a:xfrm>
              <a:off x="4113673" y="4648178"/>
              <a:ext cx="611103" cy="3110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solidFill>
              <a:schemeClr val="bg1"/>
            </a:solidFill>
            <a:ln>
              <a:solidFill>
                <a:srgbClr val="99D625"/>
              </a:solidFill>
            </a:ln>
          </p:spPr>
          <p:txBody>
            <a:bodyPr/>
            <a:lstStyle/>
            <a:p>
              <a:endParaRPr lang="en-US"/>
            </a:p>
          </p:txBody>
        </p:sp>
        <p:sp>
          <p:nvSpPr>
            <p:cNvPr id="29" name="Freeform 128"/>
            <p:cNvSpPr>
              <a:spLocks/>
            </p:cNvSpPr>
            <p:nvPr/>
          </p:nvSpPr>
          <p:spPr bwMode="auto">
            <a:xfrm>
              <a:off x="4113673" y="4648178"/>
              <a:ext cx="611103" cy="3110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solidFill>
              <a:schemeClr val="bg1"/>
            </a:solidFill>
            <a:ln w="4763">
              <a:solidFill>
                <a:srgbClr val="99D625"/>
              </a:solidFill>
              <a:prstDash val="solid"/>
              <a:round/>
              <a:headEnd/>
              <a:tailEnd/>
            </a:ln>
          </p:spPr>
          <p:txBody>
            <a:bodyPr/>
            <a:lstStyle/>
            <a:p>
              <a:endParaRPr lang="en-US"/>
            </a:p>
          </p:txBody>
        </p:sp>
        <p:sp>
          <p:nvSpPr>
            <p:cNvPr id="30" name="Freeform 129"/>
            <p:cNvSpPr>
              <a:spLocks/>
            </p:cNvSpPr>
            <p:nvPr/>
          </p:nvSpPr>
          <p:spPr bwMode="auto">
            <a:xfrm>
              <a:off x="4186527" y="4382811"/>
              <a:ext cx="519764" cy="278417"/>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solidFill>
              <a:schemeClr val="bg1"/>
            </a:solidFill>
            <a:ln>
              <a:solidFill>
                <a:srgbClr val="99D625"/>
              </a:solidFill>
            </a:ln>
          </p:spPr>
          <p:txBody>
            <a:bodyPr/>
            <a:lstStyle/>
            <a:p>
              <a:endParaRPr lang="en-US"/>
            </a:p>
          </p:txBody>
        </p:sp>
        <p:sp>
          <p:nvSpPr>
            <p:cNvPr id="31" name="Freeform 130"/>
            <p:cNvSpPr>
              <a:spLocks/>
            </p:cNvSpPr>
            <p:nvPr/>
          </p:nvSpPr>
          <p:spPr bwMode="auto">
            <a:xfrm>
              <a:off x="4186527" y="4382811"/>
              <a:ext cx="519764" cy="278417"/>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solidFill>
              <a:schemeClr val="bg1"/>
            </a:solidFill>
            <a:ln w="4763">
              <a:solidFill>
                <a:srgbClr val="99D625"/>
              </a:solidFill>
              <a:prstDash val="solid"/>
              <a:round/>
              <a:headEnd/>
              <a:tailEnd/>
            </a:ln>
          </p:spPr>
          <p:txBody>
            <a:bodyPr/>
            <a:lstStyle/>
            <a:p>
              <a:endParaRPr lang="en-US"/>
            </a:p>
          </p:txBody>
        </p:sp>
        <p:sp>
          <p:nvSpPr>
            <p:cNvPr id="32" name="Freeform 131"/>
            <p:cNvSpPr>
              <a:spLocks/>
            </p:cNvSpPr>
            <p:nvPr/>
          </p:nvSpPr>
          <p:spPr bwMode="auto">
            <a:xfrm>
              <a:off x="4524700" y="3555172"/>
              <a:ext cx="462133" cy="522033"/>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solidFill>
              <a:schemeClr val="bg1"/>
            </a:solidFill>
            <a:ln>
              <a:solidFill>
                <a:srgbClr val="99D625"/>
              </a:solidFill>
            </a:ln>
          </p:spPr>
          <p:txBody>
            <a:bodyPr/>
            <a:lstStyle/>
            <a:p>
              <a:endParaRPr lang="en-US"/>
            </a:p>
          </p:txBody>
        </p:sp>
        <p:sp>
          <p:nvSpPr>
            <p:cNvPr id="33" name="Freeform 132"/>
            <p:cNvSpPr>
              <a:spLocks/>
            </p:cNvSpPr>
            <p:nvPr/>
          </p:nvSpPr>
          <p:spPr bwMode="auto">
            <a:xfrm>
              <a:off x="4524700" y="3555172"/>
              <a:ext cx="462133" cy="522033"/>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solidFill>
              <a:schemeClr val="bg1"/>
            </a:solidFill>
            <a:ln w="4763">
              <a:solidFill>
                <a:srgbClr val="99D625"/>
              </a:solidFill>
              <a:prstDash val="solid"/>
              <a:round/>
              <a:headEnd/>
              <a:tailEnd/>
            </a:ln>
          </p:spPr>
          <p:txBody>
            <a:bodyPr/>
            <a:lstStyle/>
            <a:p>
              <a:endParaRPr lang="en-US"/>
            </a:p>
          </p:txBody>
        </p:sp>
        <p:sp>
          <p:nvSpPr>
            <p:cNvPr id="34" name="Freeform 133"/>
            <p:cNvSpPr>
              <a:spLocks/>
            </p:cNvSpPr>
            <p:nvPr/>
          </p:nvSpPr>
          <p:spPr bwMode="auto">
            <a:xfrm>
              <a:off x="4563845" y="4066329"/>
              <a:ext cx="427337" cy="279505"/>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solidFill>
              <a:schemeClr val="bg1"/>
            </a:solidFill>
            <a:ln>
              <a:solidFill>
                <a:srgbClr val="99D625"/>
              </a:solidFill>
            </a:ln>
          </p:spPr>
          <p:txBody>
            <a:bodyPr/>
            <a:lstStyle/>
            <a:p>
              <a:endParaRPr lang="en-US"/>
            </a:p>
          </p:txBody>
        </p:sp>
        <p:sp>
          <p:nvSpPr>
            <p:cNvPr id="35" name="Freeform 134"/>
            <p:cNvSpPr>
              <a:spLocks/>
            </p:cNvSpPr>
            <p:nvPr/>
          </p:nvSpPr>
          <p:spPr bwMode="auto">
            <a:xfrm>
              <a:off x="4563845" y="4066329"/>
              <a:ext cx="427337" cy="279505"/>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solidFill>
              <a:schemeClr val="bg1"/>
            </a:solidFill>
            <a:ln w="4763">
              <a:solidFill>
                <a:srgbClr val="99D625"/>
              </a:solidFill>
              <a:prstDash val="solid"/>
              <a:round/>
              <a:headEnd/>
              <a:tailEnd/>
            </a:ln>
          </p:spPr>
          <p:txBody>
            <a:bodyPr/>
            <a:lstStyle/>
            <a:p>
              <a:endParaRPr lang="en-US"/>
            </a:p>
          </p:txBody>
        </p:sp>
        <p:sp>
          <p:nvSpPr>
            <p:cNvPr id="36" name="Freeform 135"/>
            <p:cNvSpPr>
              <a:spLocks/>
            </p:cNvSpPr>
            <p:nvPr/>
          </p:nvSpPr>
          <p:spPr bwMode="auto">
            <a:xfrm>
              <a:off x="4622564" y="4325170"/>
              <a:ext cx="473007" cy="410013"/>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solidFill>
              <a:schemeClr val="bg1"/>
            </a:solidFill>
            <a:ln>
              <a:solidFill>
                <a:srgbClr val="99D625"/>
              </a:solidFill>
            </a:ln>
          </p:spPr>
          <p:txBody>
            <a:bodyPr/>
            <a:lstStyle/>
            <a:p>
              <a:endParaRPr lang="en-US"/>
            </a:p>
          </p:txBody>
        </p:sp>
        <p:sp>
          <p:nvSpPr>
            <p:cNvPr id="37" name="Freeform 136"/>
            <p:cNvSpPr>
              <a:spLocks/>
            </p:cNvSpPr>
            <p:nvPr/>
          </p:nvSpPr>
          <p:spPr bwMode="auto">
            <a:xfrm>
              <a:off x="4622564" y="4325170"/>
              <a:ext cx="473007" cy="410013"/>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solidFill>
              <a:schemeClr val="bg1"/>
            </a:solidFill>
            <a:ln w="4763">
              <a:solidFill>
                <a:srgbClr val="99D625"/>
              </a:solidFill>
              <a:prstDash val="solid"/>
              <a:round/>
              <a:headEnd/>
              <a:tailEnd/>
            </a:ln>
          </p:spPr>
          <p:txBody>
            <a:bodyPr/>
            <a:lstStyle/>
            <a:p>
              <a:endParaRPr lang="en-US"/>
            </a:p>
          </p:txBody>
        </p:sp>
        <p:sp>
          <p:nvSpPr>
            <p:cNvPr id="38" name="Freeform 137"/>
            <p:cNvSpPr>
              <a:spLocks/>
            </p:cNvSpPr>
            <p:nvPr/>
          </p:nvSpPr>
          <p:spPr bwMode="auto">
            <a:xfrm>
              <a:off x="4708466" y="4689506"/>
              <a:ext cx="353396" cy="325183"/>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solidFill>
              <a:schemeClr val="bg1"/>
            </a:solidFill>
            <a:ln>
              <a:solidFill>
                <a:srgbClr val="99D625"/>
              </a:solidFill>
            </a:ln>
          </p:spPr>
          <p:txBody>
            <a:bodyPr/>
            <a:lstStyle/>
            <a:p>
              <a:endParaRPr lang="en-US"/>
            </a:p>
          </p:txBody>
        </p:sp>
        <p:sp>
          <p:nvSpPr>
            <p:cNvPr id="39" name="Freeform 138"/>
            <p:cNvSpPr>
              <a:spLocks/>
            </p:cNvSpPr>
            <p:nvPr/>
          </p:nvSpPr>
          <p:spPr bwMode="auto">
            <a:xfrm>
              <a:off x="4708466" y="4689506"/>
              <a:ext cx="353396" cy="325183"/>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solidFill>
              <a:schemeClr val="bg1"/>
            </a:solidFill>
            <a:ln w="4763">
              <a:solidFill>
                <a:srgbClr val="99D625"/>
              </a:solidFill>
              <a:prstDash val="solid"/>
              <a:round/>
              <a:headEnd/>
              <a:tailEnd/>
            </a:ln>
          </p:spPr>
          <p:txBody>
            <a:bodyPr/>
            <a:lstStyle/>
            <a:p>
              <a:endParaRPr lang="en-US"/>
            </a:p>
          </p:txBody>
        </p:sp>
        <p:sp>
          <p:nvSpPr>
            <p:cNvPr id="40" name="Freeform 139"/>
            <p:cNvSpPr>
              <a:spLocks/>
            </p:cNvSpPr>
            <p:nvPr/>
          </p:nvSpPr>
          <p:spPr bwMode="auto">
            <a:xfrm>
              <a:off x="4909630" y="4139196"/>
              <a:ext cx="282717" cy="500281"/>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solidFill>
              <a:schemeClr val="bg1"/>
            </a:solidFill>
            <a:ln>
              <a:solidFill>
                <a:srgbClr val="99D625"/>
              </a:solidFill>
            </a:ln>
          </p:spPr>
          <p:txBody>
            <a:bodyPr/>
            <a:lstStyle/>
            <a:p>
              <a:endParaRPr lang="en-US"/>
            </a:p>
          </p:txBody>
        </p:sp>
        <p:sp>
          <p:nvSpPr>
            <p:cNvPr id="41" name="Freeform 140"/>
            <p:cNvSpPr>
              <a:spLocks/>
            </p:cNvSpPr>
            <p:nvPr/>
          </p:nvSpPr>
          <p:spPr bwMode="auto">
            <a:xfrm>
              <a:off x="4909630" y="4139196"/>
              <a:ext cx="282717" cy="500281"/>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solidFill>
              <a:schemeClr val="bg1"/>
            </a:solidFill>
            <a:ln w="4763">
              <a:solidFill>
                <a:srgbClr val="99D625"/>
              </a:solidFill>
              <a:prstDash val="solid"/>
              <a:round/>
              <a:headEnd/>
              <a:tailEnd/>
            </a:ln>
          </p:spPr>
          <p:txBody>
            <a:bodyPr/>
            <a:lstStyle/>
            <a:p>
              <a:endParaRPr lang="en-US"/>
            </a:p>
          </p:txBody>
        </p:sp>
        <p:sp>
          <p:nvSpPr>
            <p:cNvPr id="42" name="Freeform 141"/>
            <p:cNvSpPr>
              <a:spLocks/>
            </p:cNvSpPr>
            <p:nvPr/>
          </p:nvSpPr>
          <p:spPr bwMode="auto">
            <a:xfrm>
              <a:off x="5022716" y="4610113"/>
              <a:ext cx="600229" cy="21316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solidFill>
              <a:schemeClr val="bg1"/>
            </a:solidFill>
            <a:ln>
              <a:solidFill>
                <a:srgbClr val="99D625"/>
              </a:solidFill>
            </a:ln>
          </p:spPr>
          <p:txBody>
            <a:bodyPr/>
            <a:lstStyle/>
            <a:p>
              <a:endParaRPr lang="en-US"/>
            </a:p>
          </p:txBody>
        </p:sp>
        <p:sp>
          <p:nvSpPr>
            <p:cNvPr id="43" name="Freeform 142"/>
            <p:cNvSpPr>
              <a:spLocks/>
            </p:cNvSpPr>
            <p:nvPr/>
          </p:nvSpPr>
          <p:spPr bwMode="auto">
            <a:xfrm>
              <a:off x="5022716" y="4610113"/>
              <a:ext cx="600229" cy="21316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solidFill>
              <a:schemeClr val="bg1"/>
            </a:solidFill>
            <a:ln w="4763">
              <a:solidFill>
                <a:srgbClr val="99D625"/>
              </a:solidFill>
              <a:prstDash val="solid"/>
              <a:round/>
              <a:headEnd/>
              <a:tailEnd/>
            </a:ln>
          </p:spPr>
          <p:txBody>
            <a:bodyPr/>
            <a:lstStyle/>
            <a:p>
              <a:endParaRPr lang="en-US"/>
            </a:p>
          </p:txBody>
        </p:sp>
        <p:sp>
          <p:nvSpPr>
            <p:cNvPr id="44" name="Freeform 143"/>
            <p:cNvSpPr>
              <a:spLocks/>
            </p:cNvSpPr>
            <p:nvPr/>
          </p:nvSpPr>
          <p:spPr bwMode="auto">
            <a:xfrm>
              <a:off x="5077085" y="4415438"/>
              <a:ext cx="509978" cy="269717"/>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solidFill>
              <a:schemeClr val="bg1"/>
            </a:solidFill>
            <a:ln>
              <a:solidFill>
                <a:srgbClr val="99D625"/>
              </a:solidFill>
            </a:ln>
          </p:spPr>
          <p:txBody>
            <a:bodyPr/>
            <a:lstStyle/>
            <a:p>
              <a:endParaRPr lang="en-US"/>
            </a:p>
          </p:txBody>
        </p:sp>
        <p:sp>
          <p:nvSpPr>
            <p:cNvPr id="45" name="Freeform 144"/>
            <p:cNvSpPr>
              <a:spLocks/>
            </p:cNvSpPr>
            <p:nvPr/>
          </p:nvSpPr>
          <p:spPr bwMode="auto">
            <a:xfrm>
              <a:off x="5077085" y="4415438"/>
              <a:ext cx="509978" cy="269717"/>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solidFill>
              <a:srgbClr val="0354A0"/>
            </a:solidFill>
            <a:ln w="4763">
              <a:solidFill>
                <a:srgbClr val="99D625"/>
              </a:solidFill>
              <a:prstDash val="solid"/>
              <a:round/>
              <a:headEnd/>
              <a:tailEnd/>
            </a:ln>
          </p:spPr>
          <p:txBody>
            <a:bodyPr/>
            <a:lstStyle/>
            <a:p>
              <a:endParaRPr lang="en-US"/>
            </a:p>
          </p:txBody>
        </p:sp>
        <p:sp>
          <p:nvSpPr>
            <p:cNvPr id="46" name="Freeform 145"/>
            <p:cNvSpPr>
              <a:spLocks/>
            </p:cNvSpPr>
            <p:nvPr/>
          </p:nvSpPr>
          <p:spPr bwMode="auto">
            <a:xfrm>
              <a:off x="5159725" y="4181611"/>
              <a:ext cx="216387" cy="379561"/>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solidFill>
              <a:schemeClr val="bg1"/>
            </a:solidFill>
            <a:ln>
              <a:solidFill>
                <a:srgbClr val="99D625"/>
              </a:solidFill>
            </a:ln>
          </p:spPr>
          <p:txBody>
            <a:bodyPr/>
            <a:lstStyle/>
            <a:p>
              <a:endParaRPr lang="en-US"/>
            </a:p>
          </p:txBody>
        </p:sp>
        <p:sp>
          <p:nvSpPr>
            <p:cNvPr id="47" name="Freeform 146"/>
            <p:cNvSpPr>
              <a:spLocks/>
            </p:cNvSpPr>
            <p:nvPr/>
          </p:nvSpPr>
          <p:spPr bwMode="auto">
            <a:xfrm>
              <a:off x="5159725" y="4181611"/>
              <a:ext cx="216387" cy="379561"/>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solidFill>
              <a:schemeClr val="bg1"/>
            </a:solidFill>
            <a:ln w="4763">
              <a:solidFill>
                <a:srgbClr val="99D625"/>
              </a:solidFill>
              <a:prstDash val="solid"/>
              <a:round/>
              <a:headEnd/>
              <a:tailEnd/>
            </a:ln>
          </p:spPr>
          <p:txBody>
            <a:bodyPr/>
            <a:lstStyle/>
            <a:p>
              <a:endParaRPr lang="en-US"/>
            </a:p>
          </p:txBody>
        </p:sp>
        <p:sp>
          <p:nvSpPr>
            <p:cNvPr id="48" name="Freeform 147"/>
            <p:cNvSpPr>
              <a:spLocks noEditPoints="1"/>
            </p:cNvSpPr>
            <p:nvPr/>
          </p:nvSpPr>
          <p:spPr bwMode="auto">
            <a:xfrm>
              <a:off x="5176036" y="4792824"/>
              <a:ext cx="274018" cy="443728"/>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solidFill>
              <a:schemeClr val="bg1"/>
            </a:solidFill>
            <a:ln w="4763">
              <a:solidFill>
                <a:srgbClr val="99D625"/>
              </a:solidFill>
              <a:prstDash val="solid"/>
              <a:round/>
              <a:headEnd/>
              <a:tailEnd/>
            </a:ln>
          </p:spPr>
          <p:txBody>
            <a:bodyPr/>
            <a:lstStyle/>
            <a:p>
              <a:endParaRPr lang="en-US"/>
            </a:p>
          </p:txBody>
        </p:sp>
        <p:sp>
          <p:nvSpPr>
            <p:cNvPr id="49" name="Freeform 148"/>
            <p:cNvSpPr>
              <a:spLocks/>
            </p:cNvSpPr>
            <p:nvPr/>
          </p:nvSpPr>
          <p:spPr bwMode="auto">
            <a:xfrm>
              <a:off x="5343491" y="4119619"/>
              <a:ext cx="296852" cy="339321"/>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solidFill>
              <a:schemeClr val="bg1"/>
            </a:solidFill>
            <a:ln>
              <a:solidFill>
                <a:srgbClr val="99D625"/>
              </a:solidFill>
            </a:ln>
          </p:spPr>
          <p:txBody>
            <a:bodyPr/>
            <a:lstStyle/>
            <a:p>
              <a:endParaRPr lang="en-US"/>
            </a:p>
          </p:txBody>
        </p:sp>
        <p:sp>
          <p:nvSpPr>
            <p:cNvPr id="50" name="Freeform 149"/>
            <p:cNvSpPr>
              <a:spLocks/>
            </p:cNvSpPr>
            <p:nvPr/>
          </p:nvSpPr>
          <p:spPr bwMode="auto">
            <a:xfrm>
              <a:off x="5343491" y="4119619"/>
              <a:ext cx="296852" cy="339321"/>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solidFill>
              <a:schemeClr val="bg1"/>
            </a:solidFill>
            <a:ln w="4763">
              <a:solidFill>
                <a:srgbClr val="99D625"/>
              </a:solidFill>
              <a:prstDash val="solid"/>
              <a:round/>
              <a:headEnd/>
              <a:tailEnd/>
            </a:ln>
          </p:spPr>
          <p:txBody>
            <a:bodyPr/>
            <a:lstStyle/>
            <a:p>
              <a:endParaRPr lang="en-US"/>
            </a:p>
          </p:txBody>
        </p:sp>
        <p:sp>
          <p:nvSpPr>
            <p:cNvPr id="51" name="Freeform 150"/>
            <p:cNvSpPr>
              <a:spLocks/>
            </p:cNvSpPr>
            <p:nvPr/>
          </p:nvSpPr>
          <p:spPr bwMode="auto">
            <a:xfrm>
              <a:off x="5361977" y="4767810"/>
              <a:ext cx="386017" cy="399137"/>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solidFill>
              <a:schemeClr val="bg1"/>
            </a:solidFill>
            <a:ln>
              <a:solidFill>
                <a:srgbClr val="99D625"/>
              </a:solidFill>
            </a:ln>
          </p:spPr>
          <p:txBody>
            <a:bodyPr/>
            <a:lstStyle/>
            <a:p>
              <a:endParaRPr lang="en-US"/>
            </a:p>
          </p:txBody>
        </p:sp>
        <p:sp>
          <p:nvSpPr>
            <p:cNvPr id="52" name="Freeform 151"/>
            <p:cNvSpPr>
              <a:spLocks/>
            </p:cNvSpPr>
            <p:nvPr/>
          </p:nvSpPr>
          <p:spPr bwMode="auto">
            <a:xfrm>
              <a:off x="5361977" y="4767810"/>
              <a:ext cx="386017" cy="399137"/>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solidFill>
              <a:schemeClr val="bg1"/>
            </a:solidFill>
            <a:ln w="4763">
              <a:solidFill>
                <a:srgbClr val="99D625"/>
              </a:solidFill>
              <a:prstDash val="solid"/>
              <a:round/>
              <a:headEnd/>
              <a:tailEnd/>
            </a:ln>
          </p:spPr>
          <p:txBody>
            <a:bodyPr/>
            <a:lstStyle/>
            <a:p>
              <a:endParaRPr lang="en-US"/>
            </a:p>
          </p:txBody>
        </p:sp>
        <p:sp>
          <p:nvSpPr>
            <p:cNvPr id="53" name="Freeform 152"/>
            <p:cNvSpPr>
              <a:spLocks/>
            </p:cNvSpPr>
            <p:nvPr/>
          </p:nvSpPr>
          <p:spPr bwMode="auto">
            <a:xfrm>
              <a:off x="5532694" y="4239252"/>
              <a:ext cx="314251" cy="315395"/>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solidFill>
              <a:schemeClr val="bg1"/>
            </a:solidFill>
            <a:ln>
              <a:solidFill>
                <a:srgbClr val="99D625"/>
              </a:solidFill>
            </a:ln>
          </p:spPr>
          <p:txBody>
            <a:bodyPr/>
            <a:lstStyle/>
            <a:p>
              <a:endParaRPr lang="en-US"/>
            </a:p>
          </p:txBody>
        </p:sp>
        <p:sp>
          <p:nvSpPr>
            <p:cNvPr id="54" name="Freeform 153"/>
            <p:cNvSpPr>
              <a:spLocks/>
            </p:cNvSpPr>
            <p:nvPr/>
          </p:nvSpPr>
          <p:spPr bwMode="auto">
            <a:xfrm>
              <a:off x="5532694" y="4239252"/>
              <a:ext cx="314251" cy="315395"/>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solidFill>
              <a:schemeClr val="bg1"/>
            </a:solidFill>
            <a:ln w="4763">
              <a:solidFill>
                <a:srgbClr val="99D625"/>
              </a:solidFill>
              <a:prstDash val="solid"/>
              <a:round/>
              <a:headEnd/>
              <a:tailEnd/>
            </a:ln>
          </p:spPr>
          <p:txBody>
            <a:bodyPr/>
            <a:lstStyle/>
            <a:p>
              <a:endParaRPr lang="en-US"/>
            </a:p>
          </p:txBody>
        </p:sp>
        <p:sp>
          <p:nvSpPr>
            <p:cNvPr id="55" name="Freeform 154"/>
            <p:cNvSpPr>
              <a:spLocks/>
            </p:cNvSpPr>
            <p:nvPr/>
          </p:nvSpPr>
          <p:spPr bwMode="auto">
            <a:xfrm>
              <a:off x="5528344" y="4731921"/>
              <a:ext cx="355571" cy="27298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solidFill>
              <a:schemeClr val="bg1"/>
            </a:solidFill>
            <a:ln>
              <a:solidFill>
                <a:srgbClr val="99D625"/>
              </a:solidFill>
            </a:ln>
          </p:spPr>
          <p:txBody>
            <a:bodyPr/>
            <a:lstStyle/>
            <a:p>
              <a:endParaRPr lang="en-US"/>
            </a:p>
          </p:txBody>
        </p:sp>
        <p:sp>
          <p:nvSpPr>
            <p:cNvPr id="56" name="Freeform 155"/>
            <p:cNvSpPr>
              <a:spLocks/>
            </p:cNvSpPr>
            <p:nvPr/>
          </p:nvSpPr>
          <p:spPr bwMode="auto">
            <a:xfrm>
              <a:off x="5528344" y="4731921"/>
              <a:ext cx="355571" cy="27298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solidFill>
              <a:schemeClr val="bg1"/>
            </a:solidFill>
            <a:ln w="4763">
              <a:solidFill>
                <a:srgbClr val="99D625"/>
              </a:solidFill>
              <a:prstDash val="solid"/>
              <a:round/>
              <a:headEnd/>
              <a:tailEnd/>
            </a:ln>
          </p:spPr>
          <p:txBody>
            <a:bodyPr/>
            <a:lstStyle/>
            <a:p>
              <a:endParaRPr lang="en-US"/>
            </a:p>
          </p:txBody>
        </p:sp>
        <p:sp>
          <p:nvSpPr>
            <p:cNvPr id="57" name="Freeform 156"/>
            <p:cNvSpPr>
              <a:spLocks/>
            </p:cNvSpPr>
            <p:nvPr/>
          </p:nvSpPr>
          <p:spPr bwMode="auto">
            <a:xfrm>
              <a:off x="5619684" y="4052191"/>
              <a:ext cx="409939" cy="268629"/>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solidFill>
              <a:schemeClr val="bg1"/>
            </a:solidFill>
            <a:ln>
              <a:solidFill>
                <a:srgbClr val="99D625"/>
              </a:solidFill>
            </a:ln>
          </p:spPr>
          <p:txBody>
            <a:bodyPr/>
            <a:lstStyle/>
            <a:p>
              <a:endParaRPr lang="en-US"/>
            </a:p>
          </p:txBody>
        </p:sp>
        <p:sp>
          <p:nvSpPr>
            <p:cNvPr id="58" name="Freeform 157"/>
            <p:cNvSpPr>
              <a:spLocks/>
            </p:cNvSpPr>
            <p:nvPr/>
          </p:nvSpPr>
          <p:spPr bwMode="auto">
            <a:xfrm>
              <a:off x="5619684" y="4052191"/>
              <a:ext cx="409939" cy="268629"/>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solidFill>
              <a:schemeClr val="bg1"/>
            </a:solidFill>
            <a:ln w="4763">
              <a:solidFill>
                <a:srgbClr val="99D625"/>
              </a:solidFill>
              <a:prstDash val="solid"/>
              <a:round/>
              <a:headEnd/>
              <a:tailEnd/>
            </a:ln>
          </p:spPr>
          <p:txBody>
            <a:bodyPr/>
            <a:lstStyle/>
            <a:p>
              <a:endParaRPr lang="en-US"/>
            </a:p>
          </p:txBody>
        </p:sp>
        <p:sp>
          <p:nvSpPr>
            <p:cNvPr id="59" name="Freeform 158"/>
            <p:cNvSpPr>
              <a:spLocks/>
            </p:cNvSpPr>
            <p:nvPr/>
          </p:nvSpPr>
          <p:spPr bwMode="auto">
            <a:xfrm>
              <a:off x="5970905" y="4242515"/>
              <a:ext cx="75028" cy="125071"/>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solidFill>
              <a:schemeClr val="bg1"/>
            </a:solidFill>
            <a:ln>
              <a:solidFill>
                <a:srgbClr val="99D625"/>
              </a:solidFill>
            </a:ln>
          </p:spPr>
          <p:txBody>
            <a:bodyPr/>
            <a:lstStyle/>
            <a:p>
              <a:endParaRPr lang="en-US"/>
            </a:p>
          </p:txBody>
        </p:sp>
        <p:sp>
          <p:nvSpPr>
            <p:cNvPr id="60" name="Freeform 159"/>
            <p:cNvSpPr>
              <a:spLocks/>
            </p:cNvSpPr>
            <p:nvPr/>
          </p:nvSpPr>
          <p:spPr bwMode="auto">
            <a:xfrm>
              <a:off x="5970905" y="4242515"/>
              <a:ext cx="75028" cy="125071"/>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solidFill>
              <a:schemeClr val="bg1"/>
            </a:solidFill>
            <a:ln w="4763">
              <a:solidFill>
                <a:srgbClr val="99D625"/>
              </a:solidFill>
              <a:prstDash val="solid"/>
              <a:round/>
              <a:headEnd/>
              <a:tailEnd/>
            </a:ln>
          </p:spPr>
          <p:txBody>
            <a:bodyPr/>
            <a:lstStyle/>
            <a:p>
              <a:endParaRPr lang="en-US"/>
            </a:p>
          </p:txBody>
        </p:sp>
        <p:sp>
          <p:nvSpPr>
            <p:cNvPr id="61" name="Freeform 160"/>
            <p:cNvSpPr>
              <a:spLocks/>
            </p:cNvSpPr>
            <p:nvPr/>
          </p:nvSpPr>
          <p:spPr bwMode="auto">
            <a:xfrm>
              <a:off x="6016574" y="3730270"/>
              <a:ext cx="117436" cy="224039"/>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solidFill>
              <a:schemeClr val="bg1"/>
            </a:solidFill>
            <a:ln>
              <a:solidFill>
                <a:srgbClr val="99D625"/>
              </a:solidFill>
            </a:ln>
          </p:spPr>
          <p:txBody>
            <a:bodyPr/>
            <a:lstStyle/>
            <a:p>
              <a:endParaRPr lang="en-US"/>
            </a:p>
          </p:txBody>
        </p:sp>
        <p:sp>
          <p:nvSpPr>
            <p:cNvPr id="62" name="Freeform 161"/>
            <p:cNvSpPr>
              <a:spLocks/>
            </p:cNvSpPr>
            <p:nvPr/>
          </p:nvSpPr>
          <p:spPr bwMode="auto">
            <a:xfrm>
              <a:off x="6016574" y="3730270"/>
              <a:ext cx="117436" cy="224039"/>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solidFill>
              <a:schemeClr val="bg1"/>
            </a:solidFill>
            <a:ln w="4763">
              <a:solidFill>
                <a:srgbClr val="99D625"/>
              </a:solidFill>
              <a:prstDash val="solid"/>
              <a:round/>
              <a:headEnd/>
              <a:tailEnd/>
            </a:ln>
          </p:spPr>
          <p:txBody>
            <a:bodyPr/>
            <a:lstStyle/>
            <a:p>
              <a:endParaRPr lang="en-US"/>
            </a:p>
          </p:txBody>
        </p:sp>
        <p:sp>
          <p:nvSpPr>
            <p:cNvPr id="63" name="Freeform 162"/>
            <p:cNvSpPr>
              <a:spLocks noEditPoints="1"/>
            </p:cNvSpPr>
            <p:nvPr/>
          </p:nvSpPr>
          <p:spPr bwMode="auto">
            <a:xfrm>
              <a:off x="5480500" y="4318645"/>
              <a:ext cx="561084" cy="312132"/>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solidFill>
              <a:schemeClr val="bg1"/>
            </a:solidFill>
            <a:ln w="4763">
              <a:solidFill>
                <a:srgbClr val="99D625"/>
              </a:solidFill>
              <a:prstDash val="solid"/>
              <a:round/>
              <a:headEnd/>
              <a:tailEnd/>
            </a:ln>
          </p:spPr>
          <p:txBody>
            <a:bodyPr/>
            <a:lstStyle/>
            <a:p>
              <a:endParaRPr lang="en-US"/>
            </a:p>
          </p:txBody>
        </p:sp>
        <p:sp>
          <p:nvSpPr>
            <p:cNvPr id="64" name="Freeform 163"/>
            <p:cNvSpPr>
              <a:spLocks noEditPoints="1"/>
            </p:cNvSpPr>
            <p:nvPr/>
          </p:nvSpPr>
          <p:spPr bwMode="auto">
            <a:xfrm>
              <a:off x="5724071" y="4258829"/>
              <a:ext cx="320775" cy="154435"/>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solidFill>
              <a:schemeClr val="bg1"/>
            </a:solidFill>
            <a:ln w="4763">
              <a:solidFill>
                <a:srgbClr val="99D625"/>
              </a:solidFill>
              <a:prstDash val="solid"/>
              <a:round/>
              <a:headEnd/>
              <a:tailEnd/>
            </a:ln>
          </p:spPr>
          <p:txBody>
            <a:bodyPr/>
            <a:lstStyle/>
            <a:p>
              <a:endParaRPr lang="en-US"/>
            </a:p>
          </p:txBody>
        </p:sp>
        <p:sp>
          <p:nvSpPr>
            <p:cNvPr id="65" name="Freeform 164"/>
            <p:cNvSpPr>
              <a:spLocks/>
            </p:cNvSpPr>
            <p:nvPr/>
          </p:nvSpPr>
          <p:spPr bwMode="auto">
            <a:xfrm>
              <a:off x="6072031" y="3994549"/>
              <a:ext cx="120699" cy="118545"/>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solidFill>
              <a:schemeClr val="bg1"/>
            </a:solidFill>
            <a:ln>
              <a:solidFill>
                <a:srgbClr val="99D625"/>
              </a:solidFill>
            </a:ln>
          </p:spPr>
          <p:txBody>
            <a:bodyPr/>
            <a:lstStyle/>
            <a:p>
              <a:endParaRPr lang="en-US"/>
            </a:p>
          </p:txBody>
        </p:sp>
        <p:sp>
          <p:nvSpPr>
            <p:cNvPr id="66" name="Freeform 165"/>
            <p:cNvSpPr>
              <a:spLocks/>
            </p:cNvSpPr>
            <p:nvPr/>
          </p:nvSpPr>
          <p:spPr bwMode="auto">
            <a:xfrm>
              <a:off x="6072031" y="3994549"/>
              <a:ext cx="120699" cy="118545"/>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solidFill>
              <a:schemeClr val="bg1"/>
            </a:solidFill>
            <a:ln w="4763">
              <a:solidFill>
                <a:srgbClr val="99D625"/>
              </a:solidFill>
              <a:prstDash val="solid"/>
              <a:round/>
              <a:headEnd/>
              <a:tailEnd/>
            </a:ln>
          </p:spPr>
          <p:txBody>
            <a:bodyPr/>
            <a:lstStyle/>
            <a:p>
              <a:endParaRPr lang="en-US"/>
            </a:p>
          </p:txBody>
        </p:sp>
        <p:sp>
          <p:nvSpPr>
            <p:cNvPr id="67" name="Freeform 166"/>
            <p:cNvSpPr>
              <a:spLocks/>
            </p:cNvSpPr>
            <p:nvPr/>
          </p:nvSpPr>
          <p:spPr bwMode="auto">
            <a:xfrm>
              <a:off x="6105739" y="3697643"/>
              <a:ext cx="118524" cy="245791"/>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solidFill>
              <a:schemeClr val="bg1"/>
            </a:solidFill>
            <a:ln>
              <a:solidFill>
                <a:srgbClr val="99D625"/>
              </a:solidFill>
            </a:ln>
          </p:spPr>
          <p:txBody>
            <a:bodyPr/>
            <a:lstStyle/>
            <a:p>
              <a:endParaRPr lang="en-US"/>
            </a:p>
          </p:txBody>
        </p:sp>
        <p:sp>
          <p:nvSpPr>
            <p:cNvPr id="68" name="Freeform 167"/>
            <p:cNvSpPr>
              <a:spLocks/>
            </p:cNvSpPr>
            <p:nvPr/>
          </p:nvSpPr>
          <p:spPr bwMode="auto">
            <a:xfrm>
              <a:off x="6105739" y="3697643"/>
              <a:ext cx="118524" cy="245791"/>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solidFill>
              <a:schemeClr val="bg1"/>
            </a:solidFill>
            <a:ln w="4763">
              <a:solidFill>
                <a:srgbClr val="99D625"/>
              </a:solidFill>
              <a:prstDash val="solid"/>
              <a:round/>
              <a:headEnd/>
              <a:tailEnd/>
            </a:ln>
          </p:spPr>
          <p:txBody>
            <a:bodyPr/>
            <a:lstStyle/>
            <a:p>
              <a:endParaRPr lang="en-US"/>
            </a:p>
          </p:txBody>
        </p:sp>
        <p:sp>
          <p:nvSpPr>
            <p:cNvPr id="69" name="Freeform 168"/>
            <p:cNvSpPr>
              <a:spLocks noEditPoints="1"/>
            </p:cNvSpPr>
            <p:nvPr/>
          </p:nvSpPr>
          <p:spPr bwMode="auto">
            <a:xfrm>
              <a:off x="6179680" y="3989111"/>
              <a:ext cx="54368" cy="66342"/>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solidFill>
              <a:schemeClr val="bg1"/>
            </a:solidFill>
            <a:ln w="4763">
              <a:solidFill>
                <a:srgbClr val="99D625"/>
              </a:solidFill>
              <a:prstDash val="solid"/>
              <a:round/>
              <a:headEnd/>
              <a:tailEnd/>
            </a:ln>
          </p:spPr>
          <p:txBody>
            <a:bodyPr/>
            <a:lstStyle/>
            <a:p>
              <a:endParaRPr lang="en-US"/>
            </a:p>
          </p:txBody>
        </p:sp>
        <p:sp>
          <p:nvSpPr>
            <p:cNvPr id="70" name="Freeform 169"/>
            <p:cNvSpPr>
              <a:spLocks noEditPoints="1"/>
            </p:cNvSpPr>
            <p:nvPr/>
          </p:nvSpPr>
          <p:spPr bwMode="auto">
            <a:xfrm>
              <a:off x="2719662" y="3960835"/>
              <a:ext cx="575220" cy="964673"/>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chemeClr val="bg1"/>
            </a:solidFill>
            <a:ln w="4763">
              <a:solidFill>
                <a:srgbClr val="99D625"/>
              </a:solidFill>
              <a:prstDash val="solid"/>
              <a:round/>
              <a:headEnd/>
              <a:tailEnd/>
            </a:ln>
          </p:spPr>
          <p:txBody>
            <a:bodyPr/>
            <a:lstStyle/>
            <a:p>
              <a:endParaRPr lang="en-US"/>
            </a:p>
          </p:txBody>
        </p:sp>
        <p:sp>
          <p:nvSpPr>
            <p:cNvPr id="71" name="Freeform 170"/>
            <p:cNvSpPr>
              <a:spLocks noEditPoints="1"/>
            </p:cNvSpPr>
            <p:nvPr/>
          </p:nvSpPr>
          <p:spPr bwMode="auto">
            <a:xfrm>
              <a:off x="2888205" y="3385511"/>
              <a:ext cx="470832" cy="340409"/>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chemeClr val="bg1"/>
            </a:solidFill>
            <a:ln w="4763">
              <a:solidFill>
                <a:srgbClr val="99D625"/>
              </a:solidFill>
              <a:prstDash val="solid"/>
              <a:round/>
              <a:headEnd/>
              <a:tailEnd/>
            </a:ln>
          </p:spPr>
          <p:txBody>
            <a:bodyPr/>
            <a:lstStyle/>
            <a:p>
              <a:endParaRPr lang="en-US"/>
            </a:p>
          </p:txBody>
        </p:sp>
        <p:sp>
          <p:nvSpPr>
            <p:cNvPr id="72" name="Freeform 172"/>
            <p:cNvSpPr>
              <a:spLocks noEditPoints="1"/>
            </p:cNvSpPr>
            <p:nvPr/>
          </p:nvSpPr>
          <p:spPr bwMode="auto">
            <a:xfrm>
              <a:off x="3814646" y="4691681"/>
              <a:ext cx="987334" cy="963585"/>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solidFill>
              <a:schemeClr val="bg1"/>
            </a:solidFill>
            <a:ln w="4763">
              <a:solidFill>
                <a:srgbClr val="99D625"/>
              </a:solidFill>
              <a:prstDash val="solid"/>
              <a:round/>
              <a:headEnd/>
              <a:tailEnd/>
            </a:ln>
          </p:spPr>
          <p:txBody>
            <a:bodyPr/>
            <a:lstStyle/>
            <a:p>
              <a:endParaRPr lang="en-US"/>
            </a:p>
          </p:txBody>
        </p:sp>
        <p:sp>
          <p:nvSpPr>
            <p:cNvPr id="73" name="Freeform 173"/>
            <p:cNvSpPr>
              <a:spLocks noEditPoints="1"/>
            </p:cNvSpPr>
            <p:nvPr/>
          </p:nvSpPr>
          <p:spPr bwMode="auto">
            <a:xfrm>
              <a:off x="4758485" y="5004900"/>
              <a:ext cx="401240" cy="355635"/>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solidFill>
              <a:schemeClr val="bg1"/>
            </a:solidFill>
            <a:ln w="4763">
              <a:solidFill>
                <a:srgbClr val="99D625"/>
              </a:solidFill>
              <a:prstDash val="solid"/>
              <a:round/>
              <a:headEnd/>
              <a:tailEnd/>
            </a:ln>
          </p:spPr>
          <p:txBody>
            <a:bodyPr/>
            <a:lstStyle/>
            <a:p>
              <a:endParaRPr lang="en-US"/>
            </a:p>
          </p:txBody>
        </p:sp>
        <p:sp>
          <p:nvSpPr>
            <p:cNvPr id="74" name="Freeform 174"/>
            <p:cNvSpPr>
              <a:spLocks noEditPoints="1"/>
            </p:cNvSpPr>
            <p:nvPr/>
          </p:nvSpPr>
          <p:spPr bwMode="auto">
            <a:xfrm>
              <a:off x="4795455" y="3638914"/>
              <a:ext cx="370794" cy="513332"/>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solidFill>
              <a:schemeClr val="bg1"/>
            </a:solidFill>
            <a:ln w="4763">
              <a:solidFill>
                <a:srgbClr val="99D625"/>
              </a:solidFill>
              <a:prstDash val="solid"/>
              <a:round/>
              <a:headEnd/>
              <a:tailEnd/>
            </a:ln>
          </p:spPr>
          <p:txBody>
            <a:bodyPr/>
            <a:lstStyle/>
            <a:p>
              <a:endParaRPr lang="en-US"/>
            </a:p>
          </p:txBody>
        </p:sp>
        <p:sp>
          <p:nvSpPr>
            <p:cNvPr id="75" name="Freeform 175"/>
            <p:cNvSpPr>
              <a:spLocks noEditPoints="1"/>
            </p:cNvSpPr>
            <p:nvPr/>
          </p:nvSpPr>
          <p:spPr bwMode="auto">
            <a:xfrm>
              <a:off x="4945513" y="4811313"/>
              <a:ext cx="252270" cy="437203"/>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solidFill>
              <a:schemeClr val="bg1"/>
            </a:solidFill>
            <a:ln w="4763">
              <a:solidFill>
                <a:srgbClr val="99D625"/>
              </a:solidFill>
              <a:prstDash val="solid"/>
              <a:round/>
              <a:headEnd/>
              <a:tailEnd/>
            </a:ln>
          </p:spPr>
          <p:txBody>
            <a:bodyPr/>
            <a:lstStyle/>
            <a:p>
              <a:endParaRPr lang="en-US"/>
            </a:p>
          </p:txBody>
        </p:sp>
        <p:sp>
          <p:nvSpPr>
            <p:cNvPr id="76" name="Freeform 176"/>
            <p:cNvSpPr>
              <a:spLocks noEditPoints="1"/>
            </p:cNvSpPr>
            <p:nvPr/>
          </p:nvSpPr>
          <p:spPr bwMode="auto">
            <a:xfrm>
              <a:off x="5207570" y="3823801"/>
              <a:ext cx="276192" cy="374124"/>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solidFill>
              <a:schemeClr val="bg1"/>
            </a:solidFill>
            <a:ln w="4763">
              <a:solidFill>
                <a:srgbClr val="99D625"/>
              </a:solidFill>
              <a:prstDash val="solid"/>
              <a:round/>
              <a:headEnd/>
              <a:tailEnd/>
            </a:ln>
          </p:spPr>
          <p:txBody>
            <a:bodyPr/>
            <a:lstStyle/>
            <a:p>
              <a:endParaRPr lang="en-US"/>
            </a:p>
          </p:txBody>
        </p:sp>
        <p:sp>
          <p:nvSpPr>
            <p:cNvPr id="77" name="Freeform 177"/>
            <p:cNvSpPr>
              <a:spLocks noEditPoints="1"/>
            </p:cNvSpPr>
            <p:nvPr/>
          </p:nvSpPr>
          <p:spPr bwMode="auto">
            <a:xfrm>
              <a:off x="4945513" y="3696555"/>
              <a:ext cx="430599" cy="207725"/>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solidFill>
              <a:schemeClr val="bg1"/>
            </a:solidFill>
            <a:ln w="4763">
              <a:solidFill>
                <a:srgbClr val="99D625"/>
              </a:solidFill>
              <a:prstDash val="solid"/>
              <a:round/>
              <a:headEnd/>
              <a:tailEnd/>
            </a:ln>
          </p:spPr>
          <p:txBody>
            <a:bodyPr/>
            <a:lstStyle/>
            <a:p>
              <a:endParaRPr lang="en-US"/>
            </a:p>
          </p:txBody>
        </p:sp>
        <p:sp>
          <p:nvSpPr>
            <p:cNvPr id="78" name="Freeform 178"/>
            <p:cNvSpPr>
              <a:spLocks noEditPoints="1"/>
            </p:cNvSpPr>
            <p:nvPr/>
          </p:nvSpPr>
          <p:spPr bwMode="auto">
            <a:xfrm>
              <a:off x="5252152" y="5124532"/>
              <a:ext cx="644812" cy="548135"/>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chemeClr val="bg1"/>
            </a:solidFill>
            <a:ln w="4763">
              <a:solidFill>
                <a:srgbClr val="99D625"/>
              </a:solidFill>
              <a:prstDash val="solid"/>
              <a:round/>
              <a:headEnd/>
              <a:tailEnd/>
            </a:ln>
          </p:spPr>
          <p:txBody>
            <a:bodyPr/>
            <a:lstStyle/>
            <a:p>
              <a:endParaRPr lang="en-US"/>
            </a:p>
          </p:txBody>
        </p:sp>
        <p:sp>
          <p:nvSpPr>
            <p:cNvPr id="79" name="Freeform 179"/>
            <p:cNvSpPr>
              <a:spLocks noEditPoints="1"/>
            </p:cNvSpPr>
            <p:nvPr/>
          </p:nvSpPr>
          <p:spPr bwMode="auto">
            <a:xfrm>
              <a:off x="5988303" y="4098956"/>
              <a:ext cx="92427" cy="214251"/>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solidFill>
              <a:schemeClr val="bg1"/>
            </a:solidFill>
            <a:ln w="4763">
              <a:solidFill>
                <a:srgbClr val="99D625"/>
              </a:solidFill>
              <a:prstDash val="solid"/>
              <a:round/>
              <a:headEnd/>
              <a:tailEnd/>
            </a:ln>
          </p:spPr>
          <p:txBody>
            <a:bodyPr/>
            <a:lstStyle/>
            <a:p>
              <a:endParaRPr lang="en-US"/>
            </a:p>
          </p:txBody>
        </p:sp>
        <p:sp>
          <p:nvSpPr>
            <p:cNvPr id="80" name="Freeform 180"/>
            <p:cNvSpPr>
              <a:spLocks noEditPoints="1"/>
            </p:cNvSpPr>
            <p:nvPr/>
          </p:nvSpPr>
          <p:spPr bwMode="auto">
            <a:xfrm>
              <a:off x="5454403" y="4537246"/>
              <a:ext cx="621977" cy="274067"/>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solidFill>
              <a:schemeClr val="bg1"/>
            </a:solidFill>
            <a:ln w="4763">
              <a:solidFill>
                <a:srgbClr val="99D625"/>
              </a:solidFill>
              <a:prstDash val="solid"/>
              <a:round/>
              <a:headEnd/>
              <a:tailEnd/>
            </a:ln>
          </p:spPr>
          <p:txBody>
            <a:bodyPr/>
            <a:lstStyle/>
            <a:p>
              <a:endParaRPr lang="en-US"/>
            </a:p>
          </p:txBody>
        </p:sp>
        <p:sp>
          <p:nvSpPr>
            <p:cNvPr id="81" name="Freeform 181"/>
            <p:cNvSpPr>
              <a:spLocks noEditPoints="1"/>
            </p:cNvSpPr>
            <p:nvPr/>
          </p:nvSpPr>
          <p:spPr bwMode="auto">
            <a:xfrm>
              <a:off x="5664266" y="3759635"/>
              <a:ext cx="528463" cy="395875"/>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solidFill>
              <a:schemeClr val="bg1"/>
            </a:solidFill>
            <a:ln w="4763">
              <a:solidFill>
                <a:srgbClr val="99D625"/>
              </a:solidFill>
              <a:prstDash val="solid"/>
              <a:round/>
              <a:headEnd/>
              <a:tailEnd/>
            </a:ln>
          </p:spPr>
          <p:txBody>
            <a:bodyPr/>
            <a:lstStyle/>
            <a:p>
              <a:endParaRPr lang="en-US"/>
            </a:p>
          </p:txBody>
        </p:sp>
        <p:sp>
          <p:nvSpPr>
            <p:cNvPr id="82" name="Freeform 182"/>
            <p:cNvSpPr>
              <a:spLocks noEditPoints="1"/>
            </p:cNvSpPr>
            <p:nvPr/>
          </p:nvSpPr>
          <p:spPr bwMode="auto">
            <a:xfrm>
              <a:off x="6069856" y="3903193"/>
              <a:ext cx="245746" cy="132683"/>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solidFill>
              <a:schemeClr val="bg1"/>
            </a:solidFill>
            <a:ln w="4763">
              <a:solidFill>
                <a:srgbClr val="99D625"/>
              </a:solidFill>
              <a:prstDash val="solid"/>
              <a:round/>
              <a:headEnd/>
              <a:tailEnd/>
            </a:ln>
          </p:spPr>
          <p:txBody>
            <a:bodyPr/>
            <a:lstStyle/>
            <a:p>
              <a:endParaRPr lang="en-US"/>
            </a:p>
          </p:txBody>
        </p:sp>
        <p:sp>
          <p:nvSpPr>
            <p:cNvPr id="83" name="Freeform 183"/>
            <p:cNvSpPr>
              <a:spLocks noEditPoints="1"/>
            </p:cNvSpPr>
            <p:nvPr/>
          </p:nvSpPr>
          <p:spPr bwMode="auto">
            <a:xfrm>
              <a:off x="6147059" y="3473604"/>
              <a:ext cx="277280" cy="410013"/>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solidFill>
              <a:schemeClr val="bg1"/>
            </a:solidFill>
            <a:ln w="4763">
              <a:solidFill>
                <a:srgbClr val="99D625"/>
              </a:solidFill>
              <a:prstDash val="solid"/>
              <a:round/>
              <a:headEnd/>
              <a:tailEnd/>
            </a:ln>
          </p:spPr>
          <p:txBody>
            <a:bodyPr/>
            <a:lstStyle/>
            <a:p>
              <a:endParaRPr lang="en-US"/>
            </a:p>
          </p:txBody>
        </p:sp>
      </p:grpSp>
      <p:sp>
        <p:nvSpPr>
          <p:cNvPr id="84" name="5-Point Star 83"/>
          <p:cNvSpPr>
            <a:spLocks noChangeAspect="1"/>
          </p:cNvSpPr>
          <p:nvPr/>
        </p:nvSpPr>
        <p:spPr>
          <a:xfrm>
            <a:off x="5137151" y="4585760"/>
            <a:ext cx="72136" cy="72136"/>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V="1">
            <a:off x="5174004" y="2831354"/>
            <a:ext cx="0" cy="1740646"/>
          </a:xfrm>
          <a:prstGeom prst="line">
            <a:avLst/>
          </a:prstGeom>
          <a:ln w="12700" cmpd="sng">
            <a:solidFill>
              <a:srgbClr val="0354A0"/>
            </a:solidFill>
          </a:ln>
          <a:effectLst/>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1110503" y="791882"/>
            <a:ext cx="6922994" cy="2039471"/>
            <a:chOff x="1217706" y="791882"/>
            <a:chExt cx="6922994" cy="2039471"/>
          </a:xfrm>
        </p:grpSpPr>
        <p:sp>
          <p:nvSpPr>
            <p:cNvPr id="85" name="Rectangle 84"/>
            <p:cNvSpPr/>
            <p:nvPr/>
          </p:nvSpPr>
          <p:spPr>
            <a:xfrm>
              <a:off x="1217706" y="796248"/>
              <a:ext cx="2629647" cy="2027634"/>
            </a:xfrm>
            <a:prstGeom prst="rect">
              <a:avLst/>
            </a:prstGeom>
            <a:solidFill>
              <a:schemeClr val="bg1"/>
            </a:solidFill>
          </p:spPr>
          <p:txBody>
            <a:bodyPr wrap="square" tIns="91440" bIns="137160">
              <a:noAutofit/>
            </a:bodyPr>
            <a:lstStyle/>
            <a:p>
              <a:pPr lvl="0" algn="ctr"/>
              <a:r>
                <a:rPr lang="en-US" sz="2000" b="1" dirty="0">
                  <a:solidFill>
                    <a:srgbClr val="000000"/>
                  </a:solidFill>
                  <a:latin typeface="Rockwell"/>
                  <a:cs typeface="Rockwell"/>
                </a:rPr>
                <a:t>West Kentucky Community and Technical </a:t>
              </a:r>
              <a:r>
                <a:rPr lang="en-US" sz="2000" b="1" dirty="0" smtClean="0">
                  <a:solidFill>
                    <a:srgbClr val="000000"/>
                  </a:solidFill>
                  <a:latin typeface="Rockwell"/>
                  <a:cs typeface="Rockwell"/>
                </a:rPr>
                <a:t>College</a:t>
              </a:r>
            </a:p>
          </p:txBody>
        </p:sp>
        <p:sp>
          <p:nvSpPr>
            <p:cNvPr id="86" name="Rectangle 85"/>
            <p:cNvSpPr/>
            <p:nvPr/>
          </p:nvSpPr>
          <p:spPr>
            <a:xfrm>
              <a:off x="3899648" y="796248"/>
              <a:ext cx="4241052" cy="2031325"/>
            </a:xfrm>
            <a:prstGeom prst="rect">
              <a:avLst/>
            </a:prstGeom>
            <a:solidFill>
              <a:schemeClr val="bg1"/>
            </a:solidFill>
          </p:spPr>
          <p:txBody>
            <a:bodyPr wrap="square" tIns="91440" bIns="137160">
              <a:spAutoFit/>
            </a:bodyPr>
            <a:lstStyle/>
            <a:p>
              <a:pPr lvl="0" algn="ctr">
                <a:spcBef>
                  <a:spcPts val="600"/>
                </a:spcBef>
              </a:pPr>
              <a:r>
                <a:rPr lang="en-US" sz="1600" dirty="0">
                  <a:solidFill>
                    <a:srgbClr val="000000"/>
                  </a:solidFill>
                  <a:latin typeface="Georgia"/>
                  <a:cs typeface="Georgia"/>
                </a:rPr>
                <a:t>Widespread development and use of assessments to improve instruction, driven by leaders engaging in multiple strategies to create urgency around the need to improve student learning.</a:t>
              </a:r>
            </a:p>
            <a:p>
              <a:pPr lvl="0" algn="ctr">
                <a:spcBef>
                  <a:spcPts val="600"/>
                </a:spcBef>
              </a:pPr>
              <a:r>
                <a:rPr lang="en-US" sz="1600" b="1" dirty="0">
                  <a:solidFill>
                    <a:srgbClr val="000000"/>
                  </a:solidFill>
                  <a:latin typeface="Rockwell"/>
                  <a:cs typeface="Rockwell"/>
                </a:rPr>
                <a:t>Result: Strong graduation rates and dramatically improved reading scores.</a:t>
              </a:r>
            </a:p>
          </p:txBody>
        </p:sp>
        <p:sp>
          <p:nvSpPr>
            <p:cNvPr id="87" name="Rectangle 86"/>
            <p:cNvSpPr/>
            <p:nvPr/>
          </p:nvSpPr>
          <p:spPr>
            <a:xfrm>
              <a:off x="1217706" y="791882"/>
              <a:ext cx="6922994" cy="2039471"/>
            </a:xfrm>
            <a:prstGeom prst="rect">
              <a:avLst/>
            </a:prstGeom>
            <a:noFill/>
            <a:ln w="12700" cmpd="sng">
              <a:solidFill>
                <a:srgbClr val="0354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1834030" y="1939712"/>
              <a:ext cx="1396999" cy="738844"/>
              <a:chOff x="1816100" y="1939712"/>
              <a:chExt cx="1396999" cy="738844"/>
            </a:xfrm>
          </p:grpSpPr>
          <p:sp>
            <p:nvSpPr>
              <p:cNvPr id="90" name="Freeform 144"/>
              <p:cNvSpPr>
                <a:spLocks/>
              </p:cNvSpPr>
              <p:nvPr/>
            </p:nvSpPr>
            <p:spPr bwMode="auto">
              <a:xfrm>
                <a:off x="1816100" y="1939712"/>
                <a:ext cx="1396999" cy="738844"/>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solidFill>
                <a:srgbClr val="0354A0"/>
              </a:solidFill>
              <a:ln w="4763">
                <a:noFill/>
                <a:prstDash val="solid"/>
                <a:round/>
                <a:headEnd/>
                <a:tailEnd/>
              </a:ln>
            </p:spPr>
            <p:txBody>
              <a:bodyPr/>
              <a:lstStyle/>
              <a:p>
                <a:endParaRPr lang="en-US"/>
              </a:p>
            </p:txBody>
          </p:sp>
          <p:sp>
            <p:nvSpPr>
              <p:cNvPr id="91" name="5-Point Star 90"/>
              <p:cNvSpPr>
                <a:spLocks noChangeAspect="1"/>
              </p:cNvSpPr>
              <p:nvPr/>
            </p:nvSpPr>
            <p:spPr>
              <a:xfrm>
                <a:off x="1994443" y="2472746"/>
                <a:ext cx="115300" cy="115300"/>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87677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61398"/>
            <a:ext cx="9144000" cy="6596601"/>
          </a:xfrm>
          <a:prstGeom prst="rect">
            <a:avLst/>
          </a:prstGeom>
          <a:noFill/>
          <a:ln>
            <a:noFill/>
          </a:ln>
        </p:spPr>
      </p:pic>
      <p:sp>
        <p:nvSpPr>
          <p:cNvPr id="4" name="TextBox 3"/>
          <p:cNvSpPr txBox="1"/>
          <p:nvPr/>
        </p:nvSpPr>
        <p:spPr>
          <a:xfrm>
            <a:off x="321734" y="3478329"/>
            <a:ext cx="8530914" cy="2400657"/>
          </a:xfrm>
          <a:prstGeom prst="rect">
            <a:avLst/>
          </a:prstGeom>
          <a:noFill/>
        </p:spPr>
        <p:txBody>
          <a:bodyPr wrap="square" rtlCol="0">
            <a:spAutoFit/>
          </a:bodyPr>
          <a:lstStyle/>
          <a:p>
            <a:pPr algn="r"/>
            <a:r>
              <a:rPr lang="en-US" sz="3000" b="1" dirty="0" smtClean="0">
                <a:solidFill>
                  <a:srgbClr val="72CDF4"/>
                </a:solidFill>
                <a:latin typeface="Rockwell"/>
                <a:cs typeface="Rockwell"/>
              </a:rPr>
              <a:t>Theme 4</a:t>
            </a:r>
          </a:p>
          <a:p>
            <a:pPr algn="r"/>
            <a:r>
              <a:rPr lang="en-US" sz="4000" dirty="0">
                <a:solidFill>
                  <a:schemeClr val="bg1"/>
                </a:solidFill>
                <a:latin typeface="Georgia"/>
                <a:cs typeface="Georgia"/>
              </a:rPr>
              <a:t>Consistent, systematic, </a:t>
            </a:r>
            <a:r>
              <a:rPr lang="en-US" sz="4000" dirty="0" smtClean="0">
                <a:solidFill>
                  <a:schemeClr val="bg1"/>
                </a:solidFill>
                <a:latin typeface="Georgia"/>
                <a:cs typeface="Georgia"/>
              </a:rPr>
              <a:t/>
            </a:r>
            <a:br>
              <a:rPr lang="en-US" sz="4000" dirty="0" smtClean="0">
                <a:solidFill>
                  <a:schemeClr val="bg1"/>
                </a:solidFill>
                <a:latin typeface="Georgia"/>
                <a:cs typeface="Georgia"/>
              </a:rPr>
            </a:br>
            <a:r>
              <a:rPr lang="en-US" sz="4000" dirty="0" smtClean="0">
                <a:solidFill>
                  <a:schemeClr val="bg1"/>
                </a:solidFill>
                <a:latin typeface="Georgia"/>
                <a:cs typeface="Georgia"/>
              </a:rPr>
              <a:t>and strategic </a:t>
            </a:r>
            <a:r>
              <a:rPr lang="en-US" sz="4000" dirty="0">
                <a:solidFill>
                  <a:schemeClr val="bg1"/>
                </a:solidFill>
                <a:latin typeface="Georgia"/>
                <a:cs typeface="Georgia"/>
              </a:rPr>
              <a:t>use of data </a:t>
            </a:r>
            <a:r>
              <a:rPr lang="en-US" sz="4000" dirty="0" smtClean="0">
                <a:solidFill>
                  <a:schemeClr val="bg1"/>
                </a:solidFill>
                <a:latin typeface="Georgia"/>
                <a:cs typeface="Georgia"/>
              </a:rPr>
              <a:t/>
            </a:r>
            <a:br>
              <a:rPr lang="en-US" sz="4000" dirty="0" smtClean="0">
                <a:solidFill>
                  <a:schemeClr val="bg1"/>
                </a:solidFill>
                <a:latin typeface="Georgia"/>
                <a:cs typeface="Georgia"/>
              </a:rPr>
            </a:br>
            <a:r>
              <a:rPr lang="en-US" sz="4000" dirty="0" smtClean="0">
                <a:solidFill>
                  <a:schemeClr val="bg1"/>
                </a:solidFill>
                <a:latin typeface="Georgia"/>
                <a:cs typeface="Georgia"/>
              </a:rPr>
              <a:t>to </a:t>
            </a:r>
            <a:r>
              <a:rPr lang="en-US" sz="4000" dirty="0">
                <a:solidFill>
                  <a:schemeClr val="bg1"/>
                </a:solidFill>
                <a:latin typeface="Georgia"/>
                <a:cs typeface="Georgia"/>
              </a:rPr>
              <a:t>improve practice</a:t>
            </a:r>
          </a:p>
        </p:txBody>
      </p:sp>
      <p:cxnSp>
        <p:nvCxnSpPr>
          <p:cNvPr id="5" name="Straight Connector 4"/>
          <p:cNvCxnSpPr/>
          <p:nvPr/>
        </p:nvCxnSpPr>
        <p:spPr>
          <a:xfrm>
            <a:off x="0" y="6248400"/>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CEPlogo-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582" y="6091791"/>
            <a:ext cx="2192782" cy="626509"/>
          </a:xfrm>
          <a:prstGeom prst="rect">
            <a:avLst/>
          </a:prstGeom>
        </p:spPr>
      </p:pic>
    </p:spTree>
    <p:extLst>
      <p:ext uri="{BB962C8B-B14F-4D97-AF65-F5344CB8AC3E}">
        <p14:creationId xmlns:p14="http://schemas.microsoft.com/office/powerpoint/2010/main" val="44198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022600"/>
            <a:ext cx="9144000" cy="10668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a:off x="2294465" y="1879600"/>
            <a:ext cx="4572003" cy="3429000"/>
          </a:xfrm>
          <a:prstGeom prst="leftRightArrow">
            <a:avLst>
              <a:gd name="adj1" fmla="val 62427"/>
              <a:gd name="adj2" fmla="val 36738"/>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022601" y="2905582"/>
            <a:ext cx="3623734" cy="1446550"/>
          </a:xfrm>
          <a:prstGeom prst="rect">
            <a:avLst/>
          </a:prstGeom>
          <a:noFill/>
          <a:ln>
            <a:noFill/>
          </a:ln>
        </p:spPr>
        <p:txBody>
          <a:bodyPr wrap="square" rtlCol="0">
            <a:spAutoFit/>
          </a:bodyPr>
          <a:lstStyle/>
          <a:p>
            <a:r>
              <a:rPr lang="en-US" sz="2200" b="1" dirty="0" smtClean="0">
                <a:solidFill>
                  <a:schemeClr val="accent1">
                    <a:lumMod val="75000"/>
                  </a:schemeClr>
                </a:solidFill>
                <a:latin typeface="Rockwell"/>
                <a:cs typeface="Rockwell"/>
              </a:rPr>
              <a:t>Learning </a:t>
            </a:r>
            <a:r>
              <a:rPr lang="en-US" sz="2200" dirty="0" smtClean="0">
                <a:solidFill>
                  <a:schemeClr val="accent1">
                    <a:lumMod val="75000"/>
                  </a:schemeClr>
                </a:solidFill>
                <a:latin typeface="Rockwell"/>
                <a:cs typeface="Rockwell"/>
              </a:rPr>
              <a:t>outcomes</a:t>
            </a:r>
            <a:endParaRPr lang="en-US" sz="2200" b="1" dirty="0" smtClean="0">
              <a:solidFill>
                <a:schemeClr val="accent1">
                  <a:lumMod val="75000"/>
                </a:schemeClr>
              </a:solidFill>
              <a:latin typeface="Rockwell"/>
              <a:cs typeface="Rockwell"/>
            </a:endParaRPr>
          </a:p>
          <a:p>
            <a:r>
              <a:rPr lang="en-US" sz="2200" b="1" dirty="0" smtClean="0">
                <a:solidFill>
                  <a:schemeClr val="accent1">
                    <a:lumMod val="75000"/>
                  </a:schemeClr>
                </a:solidFill>
                <a:latin typeface="Rockwell"/>
                <a:cs typeface="Rockwell"/>
              </a:rPr>
              <a:t>Completion </a:t>
            </a:r>
            <a:r>
              <a:rPr lang="en-US" sz="2200" dirty="0" smtClean="0">
                <a:solidFill>
                  <a:schemeClr val="accent1">
                    <a:lumMod val="75000"/>
                  </a:schemeClr>
                </a:solidFill>
                <a:latin typeface="Rockwell"/>
                <a:cs typeface="Rockwell"/>
              </a:rPr>
              <a:t>outcomes</a:t>
            </a:r>
          </a:p>
          <a:p>
            <a:r>
              <a:rPr lang="en-US" sz="2200" b="1" dirty="0" smtClean="0">
                <a:solidFill>
                  <a:schemeClr val="accent1">
                    <a:lumMod val="75000"/>
                  </a:schemeClr>
                </a:solidFill>
                <a:latin typeface="Rockwell"/>
                <a:cs typeface="Rockwell"/>
              </a:rPr>
              <a:t>Labor market </a:t>
            </a:r>
            <a:r>
              <a:rPr lang="en-US" sz="2200" dirty="0" smtClean="0">
                <a:solidFill>
                  <a:schemeClr val="accent1">
                    <a:lumMod val="75000"/>
                  </a:schemeClr>
                </a:solidFill>
                <a:latin typeface="Rockwell"/>
                <a:cs typeface="Rockwell"/>
              </a:rPr>
              <a:t>outcomes</a:t>
            </a:r>
          </a:p>
          <a:p>
            <a:r>
              <a:rPr lang="en-US" sz="2200" b="1" dirty="0" smtClean="0">
                <a:solidFill>
                  <a:schemeClr val="accent1">
                    <a:lumMod val="75000"/>
                  </a:schemeClr>
                </a:solidFill>
                <a:latin typeface="Rockwell"/>
                <a:cs typeface="Rockwell"/>
              </a:rPr>
              <a:t>Equity </a:t>
            </a:r>
            <a:r>
              <a:rPr lang="en-US" sz="2200" dirty="0" smtClean="0">
                <a:solidFill>
                  <a:schemeClr val="accent1">
                    <a:lumMod val="75000"/>
                  </a:schemeClr>
                </a:solidFill>
                <a:latin typeface="Rockwell"/>
                <a:cs typeface="Rockwell"/>
              </a:rPr>
              <a:t>in outcomes</a:t>
            </a:r>
          </a:p>
        </p:txBody>
      </p:sp>
      <p:sp>
        <p:nvSpPr>
          <p:cNvPr id="24" name="Rectangle 23"/>
          <p:cNvSpPr/>
          <p:nvPr/>
        </p:nvSpPr>
        <p:spPr>
          <a:xfrm>
            <a:off x="304812" y="3185124"/>
            <a:ext cx="2002972" cy="707886"/>
          </a:xfrm>
          <a:prstGeom prst="rect">
            <a:avLst/>
          </a:prstGeom>
        </p:spPr>
        <p:txBody>
          <a:bodyPr wrap="square">
            <a:spAutoFit/>
          </a:bodyPr>
          <a:lstStyle/>
          <a:p>
            <a:r>
              <a:rPr lang="en-US" sz="2000" b="1" dirty="0" smtClean="0">
                <a:solidFill>
                  <a:schemeClr val="accent1">
                    <a:lumMod val="75000"/>
                  </a:schemeClr>
                </a:solidFill>
                <a:latin typeface="Rockwell"/>
                <a:cs typeface="Rockwell"/>
              </a:rPr>
              <a:t>High absolute performance</a:t>
            </a:r>
            <a:endParaRPr lang="en-US" sz="2000" b="1" dirty="0">
              <a:latin typeface="Rockwell"/>
              <a:cs typeface="Rockwell"/>
            </a:endParaRPr>
          </a:p>
        </p:txBody>
      </p:sp>
      <p:sp>
        <p:nvSpPr>
          <p:cNvPr id="25" name="Rectangle 24"/>
          <p:cNvSpPr/>
          <p:nvPr/>
        </p:nvSpPr>
        <p:spPr>
          <a:xfrm>
            <a:off x="6926412" y="3202057"/>
            <a:ext cx="1912776" cy="707886"/>
          </a:xfrm>
          <a:prstGeom prst="rect">
            <a:avLst/>
          </a:prstGeom>
        </p:spPr>
        <p:txBody>
          <a:bodyPr wrap="square">
            <a:spAutoFit/>
          </a:bodyPr>
          <a:lstStyle/>
          <a:p>
            <a:pPr algn="r"/>
            <a:r>
              <a:rPr lang="en-US" sz="2000" b="1" dirty="0" smtClean="0">
                <a:solidFill>
                  <a:schemeClr val="accent1">
                    <a:lumMod val="75000"/>
                  </a:schemeClr>
                </a:solidFill>
                <a:latin typeface="Rockwell"/>
                <a:cs typeface="Rockwell"/>
              </a:rPr>
              <a:t>Improvement over time</a:t>
            </a:r>
            <a:endParaRPr lang="en-US" sz="2000" b="1" dirty="0">
              <a:latin typeface="Rockwell"/>
              <a:cs typeface="Rockwell"/>
            </a:endParaRPr>
          </a:p>
        </p:txBody>
      </p:sp>
      <p:sp>
        <p:nvSpPr>
          <p:cNvPr id="27" name="Rectangle 26"/>
          <p:cNvSpPr/>
          <p:nvPr/>
        </p:nvSpPr>
        <p:spPr>
          <a:xfrm>
            <a:off x="203200" y="570681"/>
            <a:ext cx="8754533" cy="553998"/>
          </a:xfrm>
          <a:prstGeom prst="rect">
            <a:avLst/>
          </a:prstGeom>
        </p:spPr>
        <p:txBody>
          <a:bodyPr wrap="square">
            <a:spAutoFit/>
          </a:bodyPr>
          <a:lstStyle/>
          <a:p>
            <a:pPr algn="ctr"/>
            <a:r>
              <a:rPr lang="en-US" sz="3000" dirty="0">
                <a:solidFill>
                  <a:srgbClr val="0354A0"/>
                </a:solidFill>
                <a:latin typeface="Georgia"/>
                <a:cs typeface="Georgia"/>
              </a:rPr>
              <a:t>Four </a:t>
            </a:r>
            <a:r>
              <a:rPr lang="en-US" sz="3000" dirty="0" smtClean="0">
                <a:solidFill>
                  <a:srgbClr val="0354A0"/>
                </a:solidFill>
                <a:latin typeface="Georgia"/>
                <a:cs typeface="Georgia"/>
              </a:rPr>
              <a:t>Measures </a:t>
            </a:r>
            <a:r>
              <a:rPr lang="en-US" sz="3000" dirty="0">
                <a:solidFill>
                  <a:srgbClr val="0354A0"/>
                </a:solidFill>
                <a:latin typeface="Georgia"/>
                <a:cs typeface="Georgia"/>
              </a:rPr>
              <a:t>of </a:t>
            </a:r>
            <a:r>
              <a:rPr lang="en-US" sz="3000" dirty="0" smtClean="0">
                <a:solidFill>
                  <a:srgbClr val="0354A0"/>
                </a:solidFill>
                <a:latin typeface="Georgia"/>
                <a:cs typeface="Georgia"/>
              </a:rPr>
              <a:t>Community College Excellence</a:t>
            </a:r>
            <a:endParaRPr lang="en-US" sz="3000" dirty="0">
              <a:solidFill>
                <a:srgbClr val="0354A0"/>
              </a:solidFill>
              <a:latin typeface="Georgia"/>
              <a:cs typeface="Georgia"/>
            </a:endParaRPr>
          </a:p>
        </p:txBody>
      </p:sp>
    </p:spTree>
    <p:extLst>
      <p:ext uri="{BB962C8B-B14F-4D97-AF65-F5344CB8AC3E}">
        <p14:creationId xmlns:p14="http://schemas.microsoft.com/office/powerpoint/2010/main" val="89954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a:t>
            </a:r>
            <a:r>
              <a:rPr lang="en-US" sz="2000" dirty="0" smtClean="0">
                <a:solidFill>
                  <a:srgbClr val="000000"/>
                </a:solidFill>
                <a:latin typeface="Georgia"/>
                <a:cs typeface="Georgia"/>
              </a:rPr>
              <a:t>colleges strategically use student data:</a:t>
            </a:r>
            <a:endParaRPr lang="en-US" sz="2000" dirty="0">
              <a:solidFill>
                <a:srgbClr val="000000"/>
              </a:solidFill>
              <a:latin typeface="Georgia"/>
              <a:cs typeface="Georgia"/>
            </a:endParaRPr>
          </a:p>
          <a:p>
            <a:pPr algn="ctr">
              <a:spcAft>
                <a:spcPts val="600"/>
              </a:spcAft>
            </a:pPr>
            <a:r>
              <a:rPr lang="en-US" sz="4000" b="1" kern="0" spc="50" dirty="0">
                <a:latin typeface="Rockwell"/>
                <a:cs typeface="Rockwell"/>
              </a:rPr>
              <a:t>Data are distributed </a:t>
            </a:r>
            <a:r>
              <a:rPr lang="en-US" sz="4000" kern="0" spc="50" dirty="0">
                <a:latin typeface="Rockwell"/>
                <a:cs typeface="Rockwell"/>
              </a:rPr>
              <a:t>consistently throughout the institution </a:t>
            </a:r>
            <a:r>
              <a:rPr lang="en-US" sz="4000" b="1" kern="0" spc="50" dirty="0">
                <a:latin typeface="Rockwell"/>
                <a:cs typeface="Rockwell"/>
              </a:rPr>
              <a:t>that reflect the </a:t>
            </a:r>
            <a:br>
              <a:rPr lang="en-US" sz="4000" b="1" kern="0" spc="50" dirty="0">
                <a:latin typeface="Rockwell"/>
                <a:cs typeface="Rockwell"/>
              </a:rPr>
            </a:br>
            <a:r>
              <a:rPr lang="en-US" sz="4000" b="1" kern="0" spc="50" dirty="0">
                <a:latin typeface="Rockwell"/>
                <a:cs typeface="Rockwell"/>
              </a:rPr>
              <a:t>focus on student success.</a:t>
            </a:r>
          </a:p>
        </p:txBody>
      </p:sp>
    </p:spTree>
    <p:extLst>
      <p:ext uri="{BB962C8B-B14F-4D97-AF65-F5344CB8AC3E}">
        <p14:creationId xmlns:p14="http://schemas.microsoft.com/office/powerpoint/2010/main" val="209963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a:t>
            </a:r>
            <a:r>
              <a:rPr lang="en-US" sz="2000" dirty="0" smtClean="0">
                <a:solidFill>
                  <a:srgbClr val="000000"/>
                </a:solidFill>
                <a:latin typeface="Georgia"/>
                <a:cs typeface="Georgia"/>
              </a:rPr>
              <a:t>strategically use student data:</a:t>
            </a:r>
            <a:endParaRPr lang="en-US" sz="2000" dirty="0">
              <a:solidFill>
                <a:srgbClr val="000000"/>
              </a:solidFill>
              <a:latin typeface="Georgia"/>
              <a:cs typeface="Georgia"/>
            </a:endParaRPr>
          </a:p>
          <a:p>
            <a:pPr algn="ctr">
              <a:spcAft>
                <a:spcPts val="600"/>
              </a:spcAft>
            </a:pPr>
            <a:r>
              <a:rPr lang="en-US" sz="4000" b="1" kern="0" spc="50" dirty="0" smtClean="0">
                <a:latin typeface="Rockwell"/>
                <a:cs typeface="Rockwell"/>
              </a:rPr>
              <a:t>Data </a:t>
            </a:r>
            <a:r>
              <a:rPr lang="en-US" sz="4000" b="1" kern="0" spc="50" dirty="0">
                <a:latin typeface="Rockwell"/>
                <a:cs typeface="Rockwell"/>
              </a:rPr>
              <a:t>help </a:t>
            </a:r>
            <a:r>
              <a:rPr lang="en-US" sz="4000" b="1" kern="0" spc="50" dirty="0" smtClean="0">
                <a:latin typeface="Rockwell"/>
                <a:cs typeface="Rockwell"/>
              </a:rPr>
              <a:t>everyone understand </a:t>
            </a:r>
            <a:r>
              <a:rPr lang="en-US" sz="4000" b="1" kern="0" spc="50" dirty="0">
                <a:latin typeface="Rockwell"/>
                <a:cs typeface="Rockwell"/>
              </a:rPr>
              <a:t>students’ longer-term success</a:t>
            </a:r>
            <a:r>
              <a:rPr lang="en-US" sz="4000" kern="0" spc="50" dirty="0">
                <a:latin typeface="Rockwell"/>
                <a:cs typeface="Rockwell"/>
              </a:rPr>
              <a:t>—such as labor market outcomes and post-transfer academic </a:t>
            </a:r>
            <a:r>
              <a:rPr lang="en-US" sz="4000" kern="0" spc="50" dirty="0" smtClean="0">
                <a:latin typeface="Rockwell"/>
                <a:cs typeface="Rockwell"/>
              </a:rPr>
              <a:t>success.</a:t>
            </a:r>
            <a:endParaRPr lang="en-US" sz="4000" kern="0" spc="50" dirty="0">
              <a:latin typeface="Rockwell"/>
              <a:cs typeface="Rockwell"/>
            </a:endParaRPr>
          </a:p>
        </p:txBody>
      </p:sp>
    </p:spTree>
    <p:extLst>
      <p:ext uri="{BB962C8B-B14F-4D97-AF65-F5344CB8AC3E}">
        <p14:creationId xmlns:p14="http://schemas.microsoft.com/office/powerpoint/2010/main" val="639592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a:t>
            </a:r>
            <a:r>
              <a:rPr lang="en-US" sz="2000" dirty="0" smtClean="0">
                <a:solidFill>
                  <a:srgbClr val="000000"/>
                </a:solidFill>
                <a:latin typeface="Georgia"/>
                <a:cs typeface="Georgia"/>
              </a:rPr>
              <a:t>strategically use student data:</a:t>
            </a:r>
            <a:endParaRPr lang="en-US" sz="2000" dirty="0">
              <a:solidFill>
                <a:srgbClr val="000000"/>
              </a:solidFill>
              <a:latin typeface="Georgia"/>
              <a:cs typeface="Georgia"/>
            </a:endParaRPr>
          </a:p>
          <a:p>
            <a:pPr algn="ctr">
              <a:spcAft>
                <a:spcPts val="600"/>
              </a:spcAft>
            </a:pPr>
            <a:r>
              <a:rPr lang="en-US" sz="4000" kern="0" spc="50" dirty="0">
                <a:latin typeface="Rockwell"/>
                <a:cs typeface="Rockwell"/>
              </a:rPr>
              <a:t>Faculty and staff are given </a:t>
            </a:r>
            <a:r>
              <a:rPr lang="en-US" sz="4000" b="1" kern="0" spc="50" dirty="0">
                <a:latin typeface="Rockwell"/>
                <a:cs typeface="Rockwell"/>
              </a:rPr>
              <a:t>structured time and space </a:t>
            </a:r>
            <a:r>
              <a:rPr lang="en-US" sz="4000" kern="0" spc="50" dirty="0">
                <a:latin typeface="Rockwell"/>
                <a:cs typeface="Rockwell"/>
              </a:rPr>
              <a:t>to meet, analyze, and discuss data on student outcomes.</a:t>
            </a:r>
          </a:p>
        </p:txBody>
      </p:sp>
      <p:sp>
        <p:nvSpPr>
          <p:cNvPr id="2" name="TextBox 1"/>
          <p:cNvSpPr txBox="1"/>
          <p:nvPr/>
        </p:nvSpPr>
        <p:spPr>
          <a:xfrm>
            <a:off x="9299574" y="894487"/>
            <a:ext cx="5743575" cy="1200329"/>
          </a:xfrm>
          <a:prstGeom prst="rect">
            <a:avLst/>
          </a:prstGeom>
          <a:noFill/>
        </p:spPr>
        <p:txBody>
          <a:bodyPr wrap="square" rtlCol="0">
            <a:spAutoFit/>
          </a:bodyPr>
          <a:lstStyle/>
          <a:p>
            <a:r>
              <a:rPr lang="en-US" dirty="0" smtClean="0"/>
              <a:t>Exceptional colleges go </a:t>
            </a:r>
            <a:r>
              <a:rPr lang="en-US" dirty="0"/>
              <a:t>beyond data-driven practice; they have cultures of inquiry and </a:t>
            </a:r>
            <a:r>
              <a:rPr lang="en-US" dirty="0" smtClean="0"/>
              <a:t>use varied </a:t>
            </a:r>
            <a:r>
              <a:rPr lang="en-US" dirty="0"/>
              <a:t>forms of </a:t>
            </a:r>
            <a:r>
              <a:rPr lang="en-US" dirty="0" smtClean="0"/>
              <a:t>information </a:t>
            </a:r>
            <a:r>
              <a:rPr lang="en-US" dirty="0"/>
              <a:t>to systematically diagnose, assess, benchmark, and make decisions</a:t>
            </a:r>
            <a:r>
              <a:rPr lang="en-US" dirty="0" smtClean="0"/>
              <a:t>.</a:t>
            </a:r>
            <a:endParaRPr lang="en-US" dirty="0"/>
          </a:p>
        </p:txBody>
      </p:sp>
    </p:spTree>
    <p:extLst>
      <p:ext uri="{BB962C8B-B14F-4D97-AF65-F5344CB8AC3E}">
        <p14:creationId xmlns:p14="http://schemas.microsoft.com/office/powerpoint/2010/main" val="96595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17800" y="3385511"/>
            <a:ext cx="3704677" cy="2287156"/>
            <a:chOff x="2148115" y="1921499"/>
            <a:chExt cx="6397625" cy="3949700"/>
          </a:xfrm>
          <a:solidFill>
            <a:schemeClr val="bg1"/>
          </a:solidFill>
        </p:grpSpPr>
        <p:sp>
          <p:nvSpPr>
            <p:cNvPr id="4" name="Freeform 103"/>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a:solidFill>
                <a:srgbClr val="77BCFC"/>
              </a:solidFill>
            </a:ln>
          </p:spPr>
          <p:txBody>
            <a:bodyPr/>
            <a:lstStyle/>
            <a:p>
              <a:endParaRPr lang="en-US"/>
            </a:p>
          </p:txBody>
        </p:sp>
        <p:sp>
          <p:nvSpPr>
            <p:cNvPr id="5" name="Freeform 104"/>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77BCFC"/>
              </a:solidFill>
              <a:prstDash val="solid"/>
              <a:round/>
              <a:headEnd/>
              <a:tailEnd/>
            </a:ln>
          </p:spPr>
          <p:txBody>
            <a:bodyPr/>
            <a:lstStyle/>
            <a:p>
              <a:endParaRPr lang="en-US"/>
            </a:p>
          </p:txBody>
        </p:sp>
        <p:sp>
          <p:nvSpPr>
            <p:cNvPr id="6" name="Freeform 105"/>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a:solidFill>
                <a:srgbClr val="77BCFC"/>
              </a:solidFill>
            </a:ln>
          </p:spPr>
          <p:txBody>
            <a:bodyPr/>
            <a:lstStyle/>
            <a:p>
              <a:endParaRPr lang="en-US"/>
            </a:p>
          </p:txBody>
        </p:sp>
        <p:sp>
          <p:nvSpPr>
            <p:cNvPr id="7" name="Freeform 106"/>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77BCFC"/>
              </a:solidFill>
              <a:prstDash val="solid"/>
              <a:round/>
              <a:headEnd/>
              <a:tailEnd/>
            </a:ln>
          </p:spPr>
          <p:txBody>
            <a:bodyPr/>
            <a:lstStyle/>
            <a:p>
              <a:endParaRPr lang="en-US"/>
            </a:p>
          </p:txBody>
        </p:sp>
        <p:sp>
          <p:nvSpPr>
            <p:cNvPr id="8" name="Freeform 107"/>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a:solidFill>
                <a:srgbClr val="77BCFC"/>
              </a:solidFill>
            </a:ln>
          </p:spPr>
          <p:txBody>
            <a:bodyPr/>
            <a:lstStyle/>
            <a:p>
              <a:endParaRPr lang="en-US"/>
            </a:p>
          </p:txBody>
        </p:sp>
        <p:sp>
          <p:nvSpPr>
            <p:cNvPr id="9" name="Freeform 108"/>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77BCFC"/>
              </a:solidFill>
              <a:prstDash val="solid"/>
              <a:round/>
              <a:headEnd/>
              <a:tailEnd/>
            </a:ln>
          </p:spPr>
          <p:txBody>
            <a:bodyPr/>
            <a:lstStyle/>
            <a:p>
              <a:endParaRPr lang="en-US"/>
            </a:p>
          </p:txBody>
        </p:sp>
        <p:sp>
          <p:nvSpPr>
            <p:cNvPr id="10" name="Freeform 109"/>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a:solidFill>
                <a:srgbClr val="77BCFC"/>
              </a:solidFill>
            </a:ln>
          </p:spPr>
          <p:txBody>
            <a:bodyPr/>
            <a:lstStyle/>
            <a:p>
              <a:endParaRPr lang="en-US"/>
            </a:p>
          </p:txBody>
        </p:sp>
        <p:sp>
          <p:nvSpPr>
            <p:cNvPr id="11" name="Freeform 110"/>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77BCFC"/>
              </a:solidFill>
              <a:prstDash val="solid"/>
              <a:round/>
              <a:headEnd/>
              <a:tailEnd/>
            </a:ln>
          </p:spPr>
          <p:txBody>
            <a:bodyPr/>
            <a:lstStyle/>
            <a:p>
              <a:endParaRPr lang="en-US"/>
            </a:p>
          </p:txBody>
        </p:sp>
        <p:sp>
          <p:nvSpPr>
            <p:cNvPr id="12" name="Freeform 111"/>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a:solidFill>
                <a:srgbClr val="77BCFC"/>
              </a:solidFill>
            </a:ln>
          </p:spPr>
          <p:txBody>
            <a:bodyPr/>
            <a:lstStyle/>
            <a:p>
              <a:endParaRPr lang="en-US"/>
            </a:p>
          </p:txBody>
        </p:sp>
        <p:sp>
          <p:nvSpPr>
            <p:cNvPr id="13" name="Freeform 112"/>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77BCFC"/>
              </a:solidFill>
              <a:prstDash val="solid"/>
              <a:round/>
              <a:headEnd/>
              <a:tailEnd/>
            </a:ln>
          </p:spPr>
          <p:txBody>
            <a:bodyPr/>
            <a:lstStyle/>
            <a:p>
              <a:endParaRPr lang="en-US"/>
            </a:p>
          </p:txBody>
        </p:sp>
        <p:sp>
          <p:nvSpPr>
            <p:cNvPr id="14" name="Freeform 113"/>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a:solidFill>
                <a:srgbClr val="77BCFC"/>
              </a:solidFill>
            </a:ln>
          </p:spPr>
          <p:txBody>
            <a:bodyPr/>
            <a:lstStyle/>
            <a:p>
              <a:endParaRPr lang="en-US"/>
            </a:p>
          </p:txBody>
        </p:sp>
        <p:sp>
          <p:nvSpPr>
            <p:cNvPr id="15" name="Freeform 114"/>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77BCFC"/>
              </a:solidFill>
              <a:prstDash val="solid"/>
              <a:round/>
              <a:headEnd/>
              <a:tailEnd/>
            </a:ln>
          </p:spPr>
          <p:txBody>
            <a:bodyPr/>
            <a:lstStyle/>
            <a:p>
              <a:endParaRPr lang="en-US"/>
            </a:p>
          </p:txBody>
        </p:sp>
        <p:sp>
          <p:nvSpPr>
            <p:cNvPr id="16" name="Freeform 115"/>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a:solidFill>
                <a:srgbClr val="77BCFC"/>
              </a:solidFill>
            </a:ln>
          </p:spPr>
          <p:txBody>
            <a:bodyPr/>
            <a:lstStyle/>
            <a:p>
              <a:endParaRPr lang="en-US"/>
            </a:p>
          </p:txBody>
        </p:sp>
        <p:sp>
          <p:nvSpPr>
            <p:cNvPr id="17" name="Freeform 116"/>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77BCFC"/>
              </a:solidFill>
              <a:prstDash val="solid"/>
              <a:round/>
              <a:headEnd/>
              <a:tailEnd/>
            </a:ln>
          </p:spPr>
          <p:txBody>
            <a:bodyPr/>
            <a:lstStyle/>
            <a:p>
              <a:endParaRPr lang="en-US"/>
            </a:p>
          </p:txBody>
        </p:sp>
        <p:sp>
          <p:nvSpPr>
            <p:cNvPr id="18" name="Freeform 117"/>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a:solidFill>
                <a:srgbClr val="77BCFC"/>
              </a:solidFill>
            </a:ln>
          </p:spPr>
          <p:txBody>
            <a:bodyPr/>
            <a:lstStyle/>
            <a:p>
              <a:endParaRPr lang="en-US"/>
            </a:p>
          </p:txBody>
        </p:sp>
        <p:sp>
          <p:nvSpPr>
            <p:cNvPr id="19" name="Freeform 118"/>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77BCFC"/>
              </a:solidFill>
              <a:prstDash val="solid"/>
              <a:round/>
              <a:headEnd/>
              <a:tailEnd/>
            </a:ln>
          </p:spPr>
          <p:txBody>
            <a:bodyPr/>
            <a:lstStyle/>
            <a:p>
              <a:endParaRPr lang="en-US"/>
            </a:p>
          </p:txBody>
        </p:sp>
        <p:sp>
          <p:nvSpPr>
            <p:cNvPr id="20" name="Freeform 119"/>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a:solidFill>
                <a:srgbClr val="77BCFC"/>
              </a:solidFill>
            </a:ln>
          </p:spPr>
          <p:txBody>
            <a:bodyPr/>
            <a:lstStyle/>
            <a:p>
              <a:endParaRPr lang="en-US"/>
            </a:p>
          </p:txBody>
        </p:sp>
        <p:sp>
          <p:nvSpPr>
            <p:cNvPr id="21" name="Freeform 120"/>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77BCFC"/>
              </a:solidFill>
              <a:prstDash val="solid"/>
              <a:round/>
              <a:headEnd/>
              <a:tailEnd/>
            </a:ln>
          </p:spPr>
          <p:txBody>
            <a:bodyPr/>
            <a:lstStyle/>
            <a:p>
              <a:endParaRPr lang="en-US"/>
            </a:p>
          </p:txBody>
        </p:sp>
        <p:sp>
          <p:nvSpPr>
            <p:cNvPr id="22" name="Freeform 121"/>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a:solidFill>
                <a:srgbClr val="77BCFC"/>
              </a:solidFill>
            </a:ln>
          </p:spPr>
          <p:txBody>
            <a:bodyPr/>
            <a:lstStyle/>
            <a:p>
              <a:endParaRPr lang="en-US"/>
            </a:p>
          </p:txBody>
        </p:sp>
        <p:sp>
          <p:nvSpPr>
            <p:cNvPr id="23" name="Freeform 122"/>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77BCFC"/>
              </a:solidFill>
              <a:prstDash val="solid"/>
              <a:round/>
              <a:headEnd/>
              <a:tailEnd/>
            </a:ln>
          </p:spPr>
          <p:txBody>
            <a:bodyPr/>
            <a:lstStyle/>
            <a:p>
              <a:endParaRPr lang="en-US"/>
            </a:p>
          </p:txBody>
        </p:sp>
        <p:sp>
          <p:nvSpPr>
            <p:cNvPr id="24" name="Freeform 123"/>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a:solidFill>
                <a:srgbClr val="77BCFC"/>
              </a:solidFill>
            </a:ln>
          </p:spPr>
          <p:txBody>
            <a:bodyPr/>
            <a:lstStyle/>
            <a:p>
              <a:endParaRPr lang="en-US"/>
            </a:p>
          </p:txBody>
        </p:sp>
        <p:sp>
          <p:nvSpPr>
            <p:cNvPr id="25" name="Freeform 124"/>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grpFill/>
            <a:ln w="4763">
              <a:solidFill>
                <a:srgbClr val="77BCFC"/>
              </a:solidFill>
              <a:prstDash val="solid"/>
              <a:round/>
              <a:headEnd/>
              <a:tailEnd/>
            </a:ln>
          </p:spPr>
          <p:txBody>
            <a:bodyPr/>
            <a:lstStyle/>
            <a:p>
              <a:endParaRPr lang="en-US"/>
            </a:p>
          </p:txBody>
        </p:sp>
        <p:sp>
          <p:nvSpPr>
            <p:cNvPr id="26" name="Freeform 125"/>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a:solidFill>
                <a:srgbClr val="77BCFC"/>
              </a:solidFill>
            </a:ln>
          </p:spPr>
          <p:txBody>
            <a:bodyPr/>
            <a:lstStyle/>
            <a:p>
              <a:endParaRPr lang="en-US"/>
            </a:p>
          </p:txBody>
        </p:sp>
        <p:sp>
          <p:nvSpPr>
            <p:cNvPr id="27" name="Freeform 126"/>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77BCFC"/>
              </a:solidFill>
              <a:prstDash val="solid"/>
              <a:round/>
              <a:headEnd/>
              <a:tailEnd/>
            </a:ln>
          </p:spPr>
          <p:txBody>
            <a:bodyPr/>
            <a:lstStyle/>
            <a:p>
              <a:endParaRPr lang="en-US"/>
            </a:p>
          </p:txBody>
        </p:sp>
        <p:sp>
          <p:nvSpPr>
            <p:cNvPr id="28" name="Freeform 127"/>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a:solidFill>
                <a:srgbClr val="77BCFC"/>
              </a:solidFill>
            </a:ln>
          </p:spPr>
          <p:txBody>
            <a:bodyPr/>
            <a:lstStyle/>
            <a:p>
              <a:endParaRPr lang="en-US"/>
            </a:p>
          </p:txBody>
        </p:sp>
        <p:sp>
          <p:nvSpPr>
            <p:cNvPr id="29" name="Freeform 128"/>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77BCFC"/>
              </a:solidFill>
              <a:prstDash val="solid"/>
              <a:round/>
              <a:headEnd/>
              <a:tailEnd/>
            </a:ln>
          </p:spPr>
          <p:txBody>
            <a:bodyPr/>
            <a:lstStyle/>
            <a:p>
              <a:endParaRPr lang="en-US"/>
            </a:p>
          </p:txBody>
        </p:sp>
        <p:sp>
          <p:nvSpPr>
            <p:cNvPr id="30" name="Freeform 129"/>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a:solidFill>
                <a:srgbClr val="77BCFC"/>
              </a:solidFill>
            </a:ln>
          </p:spPr>
          <p:txBody>
            <a:bodyPr/>
            <a:lstStyle/>
            <a:p>
              <a:endParaRPr lang="en-US"/>
            </a:p>
          </p:txBody>
        </p:sp>
        <p:sp>
          <p:nvSpPr>
            <p:cNvPr id="31" name="Freeform 130"/>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77BCFC"/>
              </a:solidFill>
              <a:prstDash val="solid"/>
              <a:round/>
              <a:headEnd/>
              <a:tailEnd/>
            </a:ln>
          </p:spPr>
          <p:txBody>
            <a:bodyPr/>
            <a:lstStyle/>
            <a:p>
              <a:endParaRPr lang="en-US"/>
            </a:p>
          </p:txBody>
        </p:sp>
        <p:sp>
          <p:nvSpPr>
            <p:cNvPr id="32" name="Freeform 131"/>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a:solidFill>
                <a:srgbClr val="77BCFC"/>
              </a:solidFill>
            </a:ln>
          </p:spPr>
          <p:txBody>
            <a:bodyPr/>
            <a:lstStyle/>
            <a:p>
              <a:endParaRPr lang="en-US"/>
            </a:p>
          </p:txBody>
        </p:sp>
        <p:sp>
          <p:nvSpPr>
            <p:cNvPr id="33" name="Freeform 132"/>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77BCFC"/>
              </a:solidFill>
              <a:prstDash val="solid"/>
              <a:round/>
              <a:headEnd/>
              <a:tailEnd/>
            </a:ln>
          </p:spPr>
          <p:txBody>
            <a:bodyPr/>
            <a:lstStyle/>
            <a:p>
              <a:endParaRPr lang="en-US"/>
            </a:p>
          </p:txBody>
        </p:sp>
        <p:sp>
          <p:nvSpPr>
            <p:cNvPr id="34" name="Freeform 133"/>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a:solidFill>
                <a:srgbClr val="77BCFC"/>
              </a:solidFill>
            </a:ln>
          </p:spPr>
          <p:txBody>
            <a:bodyPr/>
            <a:lstStyle/>
            <a:p>
              <a:endParaRPr lang="en-US"/>
            </a:p>
          </p:txBody>
        </p:sp>
        <p:sp>
          <p:nvSpPr>
            <p:cNvPr id="35" name="Freeform 134"/>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77BCFC"/>
              </a:solidFill>
              <a:prstDash val="solid"/>
              <a:round/>
              <a:headEnd/>
              <a:tailEnd/>
            </a:ln>
          </p:spPr>
          <p:txBody>
            <a:bodyPr/>
            <a:lstStyle/>
            <a:p>
              <a:endParaRPr lang="en-US"/>
            </a:p>
          </p:txBody>
        </p:sp>
        <p:sp>
          <p:nvSpPr>
            <p:cNvPr id="36" name="Freeform 135"/>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a:solidFill>
                <a:srgbClr val="77BCFC"/>
              </a:solidFill>
            </a:ln>
          </p:spPr>
          <p:txBody>
            <a:bodyPr/>
            <a:lstStyle/>
            <a:p>
              <a:endParaRPr lang="en-US"/>
            </a:p>
          </p:txBody>
        </p:sp>
        <p:sp>
          <p:nvSpPr>
            <p:cNvPr id="37" name="Freeform 136"/>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77BCFC"/>
              </a:solidFill>
              <a:prstDash val="solid"/>
              <a:round/>
              <a:headEnd/>
              <a:tailEnd/>
            </a:ln>
          </p:spPr>
          <p:txBody>
            <a:bodyPr/>
            <a:lstStyle/>
            <a:p>
              <a:endParaRPr lang="en-US"/>
            </a:p>
          </p:txBody>
        </p:sp>
        <p:sp>
          <p:nvSpPr>
            <p:cNvPr id="38" name="Freeform 137"/>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a:solidFill>
                <a:srgbClr val="77BCFC"/>
              </a:solidFill>
            </a:ln>
          </p:spPr>
          <p:txBody>
            <a:bodyPr/>
            <a:lstStyle/>
            <a:p>
              <a:endParaRPr lang="en-US"/>
            </a:p>
          </p:txBody>
        </p:sp>
        <p:sp>
          <p:nvSpPr>
            <p:cNvPr id="39" name="Freeform 138"/>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77BCFC"/>
              </a:solidFill>
              <a:prstDash val="solid"/>
              <a:round/>
              <a:headEnd/>
              <a:tailEnd/>
            </a:ln>
          </p:spPr>
          <p:txBody>
            <a:bodyPr/>
            <a:lstStyle/>
            <a:p>
              <a:endParaRPr lang="en-US"/>
            </a:p>
          </p:txBody>
        </p:sp>
        <p:sp>
          <p:nvSpPr>
            <p:cNvPr id="40" name="Freeform 139"/>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a:solidFill>
                <a:srgbClr val="77BCFC"/>
              </a:solidFill>
            </a:ln>
          </p:spPr>
          <p:txBody>
            <a:bodyPr/>
            <a:lstStyle/>
            <a:p>
              <a:endParaRPr lang="en-US"/>
            </a:p>
          </p:txBody>
        </p:sp>
        <p:sp>
          <p:nvSpPr>
            <p:cNvPr id="41" name="Freeform 140"/>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77BCFC"/>
              </a:solidFill>
              <a:prstDash val="solid"/>
              <a:round/>
              <a:headEnd/>
              <a:tailEnd/>
            </a:ln>
          </p:spPr>
          <p:txBody>
            <a:bodyPr/>
            <a:lstStyle/>
            <a:p>
              <a:endParaRPr lang="en-US"/>
            </a:p>
          </p:txBody>
        </p:sp>
        <p:sp>
          <p:nvSpPr>
            <p:cNvPr id="42" name="Freeform 141"/>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a:solidFill>
                <a:srgbClr val="77BCFC"/>
              </a:solidFill>
            </a:ln>
          </p:spPr>
          <p:txBody>
            <a:bodyPr/>
            <a:lstStyle/>
            <a:p>
              <a:endParaRPr lang="en-US"/>
            </a:p>
          </p:txBody>
        </p:sp>
        <p:sp>
          <p:nvSpPr>
            <p:cNvPr id="43" name="Freeform 142"/>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77BCFC"/>
              </a:solidFill>
              <a:prstDash val="solid"/>
              <a:round/>
              <a:headEnd/>
              <a:tailEnd/>
            </a:ln>
          </p:spPr>
          <p:txBody>
            <a:bodyPr/>
            <a:lstStyle/>
            <a:p>
              <a:endParaRPr lang="en-US"/>
            </a:p>
          </p:txBody>
        </p:sp>
        <p:sp>
          <p:nvSpPr>
            <p:cNvPr id="44" name="Freeform 143"/>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a:solidFill>
                <a:srgbClr val="77BCFC"/>
              </a:solidFill>
            </a:ln>
          </p:spPr>
          <p:txBody>
            <a:bodyPr/>
            <a:lstStyle/>
            <a:p>
              <a:endParaRPr lang="en-US"/>
            </a:p>
          </p:txBody>
        </p:sp>
        <p:sp>
          <p:nvSpPr>
            <p:cNvPr id="45" name="Freeform 144"/>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77BCFC"/>
              </a:solidFill>
              <a:prstDash val="solid"/>
              <a:round/>
              <a:headEnd/>
              <a:tailEnd/>
            </a:ln>
          </p:spPr>
          <p:txBody>
            <a:bodyPr/>
            <a:lstStyle/>
            <a:p>
              <a:endParaRPr lang="en-US"/>
            </a:p>
          </p:txBody>
        </p:sp>
        <p:sp>
          <p:nvSpPr>
            <p:cNvPr id="46" name="Freeform 145"/>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a:solidFill>
                <a:srgbClr val="77BCFC"/>
              </a:solidFill>
            </a:ln>
          </p:spPr>
          <p:txBody>
            <a:bodyPr/>
            <a:lstStyle/>
            <a:p>
              <a:endParaRPr lang="en-US"/>
            </a:p>
          </p:txBody>
        </p:sp>
        <p:sp>
          <p:nvSpPr>
            <p:cNvPr id="47" name="Freeform 146"/>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77BCFC"/>
              </a:solidFill>
              <a:prstDash val="solid"/>
              <a:round/>
              <a:headEnd/>
              <a:tailEnd/>
            </a:ln>
          </p:spPr>
          <p:txBody>
            <a:bodyPr/>
            <a:lstStyle/>
            <a:p>
              <a:endParaRPr lang="en-US"/>
            </a:p>
          </p:txBody>
        </p:sp>
        <p:sp>
          <p:nvSpPr>
            <p:cNvPr id="48" name="Freeform 147"/>
            <p:cNvSpPr>
              <a:spLocks noEditPoints="1"/>
            </p:cNvSpPr>
            <p:nvPr/>
          </p:nvSpPr>
          <p:spPr bwMode="auto">
            <a:xfrm>
              <a:off x="6390039" y="4351795"/>
              <a:ext cx="473203" cy="766276"/>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77BCFC"/>
              </a:solidFill>
              <a:prstDash val="solid"/>
              <a:round/>
              <a:headEnd/>
              <a:tailEnd/>
            </a:ln>
          </p:spPr>
          <p:txBody>
            <a:bodyPr/>
            <a:lstStyle/>
            <a:p>
              <a:endParaRPr lang="en-US"/>
            </a:p>
          </p:txBody>
        </p:sp>
        <p:sp>
          <p:nvSpPr>
            <p:cNvPr id="49" name="Freeform 148"/>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a:solidFill>
                <a:srgbClr val="77BCFC"/>
              </a:solidFill>
            </a:ln>
          </p:spPr>
          <p:txBody>
            <a:bodyPr/>
            <a:lstStyle/>
            <a:p>
              <a:endParaRPr lang="en-US"/>
            </a:p>
          </p:txBody>
        </p:sp>
        <p:sp>
          <p:nvSpPr>
            <p:cNvPr id="50" name="Freeform 149"/>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77BCFC"/>
              </a:solidFill>
              <a:prstDash val="solid"/>
              <a:round/>
              <a:headEnd/>
              <a:tailEnd/>
            </a:ln>
          </p:spPr>
          <p:txBody>
            <a:bodyPr/>
            <a:lstStyle/>
            <a:p>
              <a:endParaRPr lang="en-US"/>
            </a:p>
          </p:txBody>
        </p:sp>
        <p:sp>
          <p:nvSpPr>
            <p:cNvPr id="51" name="Freeform 150"/>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a:solidFill>
                <a:srgbClr val="77BCFC"/>
              </a:solidFill>
            </a:ln>
          </p:spPr>
          <p:txBody>
            <a:bodyPr/>
            <a:lstStyle/>
            <a:p>
              <a:endParaRPr lang="en-US"/>
            </a:p>
          </p:txBody>
        </p:sp>
        <p:sp>
          <p:nvSpPr>
            <p:cNvPr id="52" name="Freeform 151"/>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77BCFC"/>
              </a:solidFill>
              <a:prstDash val="solid"/>
              <a:round/>
              <a:headEnd/>
              <a:tailEnd/>
            </a:ln>
          </p:spPr>
          <p:txBody>
            <a:bodyPr/>
            <a:lstStyle/>
            <a:p>
              <a:endParaRPr lang="en-US"/>
            </a:p>
          </p:txBody>
        </p:sp>
        <p:sp>
          <p:nvSpPr>
            <p:cNvPr id="53" name="Freeform 152"/>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a:solidFill>
                <a:srgbClr val="77BCFC"/>
              </a:solidFill>
            </a:ln>
          </p:spPr>
          <p:txBody>
            <a:bodyPr/>
            <a:lstStyle/>
            <a:p>
              <a:endParaRPr lang="en-US"/>
            </a:p>
          </p:txBody>
        </p:sp>
        <p:sp>
          <p:nvSpPr>
            <p:cNvPr id="54" name="Freeform 153"/>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77BCFC"/>
              </a:solidFill>
              <a:prstDash val="solid"/>
              <a:round/>
              <a:headEnd/>
              <a:tailEnd/>
            </a:ln>
          </p:spPr>
          <p:txBody>
            <a:bodyPr/>
            <a:lstStyle/>
            <a:p>
              <a:endParaRPr lang="en-US"/>
            </a:p>
          </p:txBody>
        </p:sp>
        <p:sp>
          <p:nvSpPr>
            <p:cNvPr id="55" name="Freeform 154"/>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a:solidFill>
                <a:srgbClr val="77BCFC"/>
              </a:solidFill>
            </a:ln>
          </p:spPr>
          <p:txBody>
            <a:bodyPr/>
            <a:lstStyle/>
            <a:p>
              <a:endParaRPr lang="en-US"/>
            </a:p>
          </p:txBody>
        </p:sp>
        <p:sp>
          <p:nvSpPr>
            <p:cNvPr id="56" name="Freeform 155"/>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77BCFC"/>
              </a:solidFill>
              <a:prstDash val="solid"/>
              <a:round/>
              <a:headEnd/>
              <a:tailEnd/>
            </a:ln>
          </p:spPr>
          <p:txBody>
            <a:bodyPr/>
            <a:lstStyle/>
            <a:p>
              <a:endParaRPr lang="en-US"/>
            </a:p>
          </p:txBody>
        </p:sp>
        <p:sp>
          <p:nvSpPr>
            <p:cNvPr id="57" name="Freeform 156"/>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a:solidFill>
                <a:srgbClr val="77BCFC"/>
              </a:solidFill>
            </a:ln>
          </p:spPr>
          <p:txBody>
            <a:bodyPr/>
            <a:lstStyle/>
            <a:p>
              <a:endParaRPr lang="en-US"/>
            </a:p>
          </p:txBody>
        </p:sp>
        <p:sp>
          <p:nvSpPr>
            <p:cNvPr id="58" name="Freeform 157"/>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77BCFC"/>
              </a:solidFill>
              <a:prstDash val="solid"/>
              <a:round/>
              <a:headEnd/>
              <a:tailEnd/>
            </a:ln>
          </p:spPr>
          <p:txBody>
            <a:bodyPr/>
            <a:lstStyle/>
            <a:p>
              <a:endParaRPr lang="en-US"/>
            </a:p>
          </p:txBody>
        </p:sp>
        <p:sp>
          <p:nvSpPr>
            <p:cNvPr id="59" name="Freeform 158"/>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a:solidFill>
                <a:srgbClr val="77BCFC"/>
              </a:solidFill>
            </a:ln>
          </p:spPr>
          <p:txBody>
            <a:bodyPr/>
            <a:lstStyle/>
            <a:p>
              <a:endParaRPr lang="en-US"/>
            </a:p>
          </p:txBody>
        </p:sp>
        <p:sp>
          <p:nvSpPr>
            <p:cNvPr id="60" name="Freeform 159"/>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77BCFC"/>
              </a:solidFill>
              <a:prstDash val="solid"/>
              <a:round/>
              <a:headEnd/>
              <a:tailEnd/>
            </a:ln>
          </p:spPr>
          <p:txBody>
            <a:bodyPr/>
            <a:lstStyle/>
            <a:p>
              <a:endParaRPr lang="en-US"/>
            </a:p>
          </p:txBody>
        </p:sp>
        <p:sp>
          <p:nvSpPr>
            <p:cNvPr id="61" name="Freeform 160"/>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a:solidFill>
                <a:srgbClr val="77BCFC"/>
              </a:solidFill>
            </a:ln>
          </p:spPr>
          <p:txBody>
            <a:bodyPr/>
            <a:lstStyle/>
            <a:p>
              <a:endParaRPr lang="en-US"/>
            </a:p>
          </p:txBody>
        </p:sp>
        <p:sp>
          <p:nvSpPr>
            <p:cNvPr id="62" name="Freeform 161"/>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77BCFC"/>
              </a:solidFill>
              <a:prstDash val="solid"/>
              <a:round/>
              <a:headEnd/>
              <a:tailEnd/>
            </a:ln>
          </p:spPr>
          <p:txBody>
            <a:bodyPr/>
            <a:lstStyle/>
            <a:p>
              <a:endParaRPr lang="en-US"/>
            </a:p>
          </p:txBody>
        </p:sp>
        <p:sp>
          <p:nvSpPr>
            <p:cNvPr id="63" name="Freeform 162"/>
            <p:cNvSpPr>
              <a:spLocks noEditPoints="1"/>
            </p:cNvSpPr>
            <p:nvPr/>
          </p:nvSpPr>
          <p:spPr bwMode="auto">
            <a:xfrm>
              <a:off x="6915820" y="3532932"/>
              <a:ext cx="968939" cy="539022"/>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77BCFC"/>
              </a:solidFill>
              <a:prstDash val="solid"/>
              <a:round/>
              <a:headEnd/>
              <a:tailEnd/>
            </a:ln>
          </p:spPr>
          <p:txBody>
            <a:bodyPr/>
            <a:lstStyle/>
            <a:p>
              <a:endParaRPr lang="en-US"/>
            </a:p>
          </p:txBody>
        </p:sp>
        <p:sp>
          <p:nvSpPr>
            <p:cNvPr id="64" name="Freeform 163"/>
            <p:cNvSpPr>
              <a:spLocks noEditPoints="1"/>
            </p:cNvSpPr>
            <p:nvPr/>
          </p:nvSpPr>
          <p:spPr bwMode="auto">
            <a:xfrm>
              <a:off x="7336444" y="3429635"/>
              <a:ext cx="553948" cy="266694"/>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77BCFC"/>
              </a:solidFill>
              <a:prstDash val="solid"/>
              <a:round/>
              <a:headEnd/>
              <a:tailEnd/>
            </a:ln>
          </p:spPr>
          <p:txBody>
            <a:bodyPr/>
            <a:lstStyle/>
            <a:p>
              <a:endParaRPr lang="en-US"/>
            </a:p>
          </p:txBody>
        </p:sp>
        <p:sp>
          <p:nvSpPr>
            <p:cNvPr id="65" name="Freeform 164"/>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a:solidFill>
                <a:srgbClr val="77BCFC"/>
              </a:solidFill>
            </a:ln>
          </p:spPr>
          <p:txBody>
            <a:bodyPr/>
            <a:lstStyle/>
            <a:p>
              <a:endParaRPr lang="en-US"/>
            </a:p>
          </p:txBody>
        </p:sp>
        <p:sp>
          <p:nvSpPr>
            <p:cNvPr id="66" name="Freeform 165"/>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77BCFC"/>
              </a:solidFill>
              <a:prstDash val="solid"/>
              <a:round/>
              <a:headEnd/>
              <a:tailEnd/>
            </a:ln>
          </p:spPr>
          <p:txBody>
            <a:bodyPr/>
            <a:lstStyle/>
            <a:p>
              <a:endParaRPr lang="en-US"/>
            </a:p>
          </p:txBody>
        </p:sp>
        <p:sp>
          <p:nvSpPr>
            <p:cNvPr id="67" name="Freeform 166"/>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a:solidFill>
                <a:srgbClr val="77BCFC"/>
              </a:solidFill>
            </a:ln>
          </p:spPr>
          <p:txBody>
            <a:bodyPr/>
            <a:lstStyle/>
            <a:p>
              <a:endParaRPr lang="en-US"/>
            </a:p>
          </p:txBody>
        </p:sp>
        <p:sp>
          <p:nvSpPr>
            <p:cNvPr id="68" name="Freeform 167"/>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rgbClr val="77BCFC"/>
              </a:solidFill>
              <a:prstDash val="solid"/>
              <a:round/>
              <a:headEnd/>
              <a:tailEnd/>
            </a:ln>
          </p:spPr>
          <p:txBody>
            <a:bodyPr/>
            <a:lstStyle/>
            <a:p>
              <a:endParaRPr lang="en-US"/>
            </a:p>
          </p:txBody>
        </p:sp>
        <p:sp>
          <p:nvSpPr>
            <p:cNvPr id="69" name="Freeform 168"/>
            <p:cNvSpPr>
              <a:spLocks noEditPoints="1"/>
            </p:cNvSpPr>
            <p:nvPr/>
          </p:nvSpPr>
          <p:spPr bwMode="auto">
            <a:xfrm>
              <a:off x="8123238" y="2963859"/>
              <a:ext cx="93889" cy="114566"/>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77BCFC"/>
              </a:solidFill>
              <a:prstDash val="solid"/>
              <a:round/>
              <a:headEnd/>
              <a:tailEnd/>
            </a:ln>
          </p:spPr>
          <p:txBody>
            <a:bodyPr/>
            <a:lstStyle/>
            <a:p>
              <a:endParaRPr lang="en-US"/>
            </a:p>
          </p:txBody>
        </p:sp>
        <p:sp>
          <p:nvSpPr>
            <p:cNvPr id="70" name="Freeform 169"/>
            <p:cNvSpPr>
              <a:spLocks noEditPoints="1"/>
            </p:cNvSpPr>
            <p:nvPr/>
          </p:nvSpPr>
          <p:spPr bwMode="auto">
            <a:xfrm>
              <a:off x="2148115" y="2915028"/>
              <a:ext cx="993350" cy="1665898"/>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77BCFC"/>
              </a:solidFill>
              <a:prstDash val="solid"/>
              <a:round/>
              <a:headEnd/>
              <a:tailEnd/>
            </a:ln>
          </p:spPr>
          <p:txBody>
            <a:bodyPr/>
            <a:lstStyle/>
            <a:p>
              <a:endParaRPr lang="en-US"/>
            </a:p>
          </p:txBody>
        </p:sp>
        <p:sp>
          <p:nvSpPr>
            <p:cNvPr id="71" name="Freeform 170"/>
            <p:cNvSpPr>
              <a:spLocks noEditPoints="1"/>
            </p:cNvSpPr>
            <p:nvPr/>
          </p:nvSpPr>
          <p:spPr bwMode="auto">
            <a:xfrm>
              <a:off x="2439172" y="1921499"/>
              <a:ext cx="813082" cy="587854"/>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rgbClr val="0354A0"/>
            </a:solidFill>
            <a:ln w="4763">
              <a:solidFill>
                <a:srgbClr val="77BCFC"/>
              </a:solidFill>
              <a:prstDash val="solid"/>
              <a:round/>
              <a:headEnd/>
              <a:tailEnd/>
            </a:ln>
          </p:spPr>
          <p:txBody>
            <a:bodyPr/>
            <a:lstStyle/>
            <a:p>
              <a:endParaRPr lang="en-US"/>
            </a:p>
          </p:txBody>
        </p:sp>
        <p:sp>
          <p:nvSpPr>
            <p:cNvPr id="72" name="Freeform 172"/>
            <p:cNvSpPr>
              <a:spLocks noEditPoints="1"/>
            </p:cNvSpPr>
            <p:nvPr/>
          </p:nvSpPr>
          <p:spPr bwMode="auto">
            <a:xfrm>
              <a:off x="4039048" y="4177129"/>
              <a:ext cx="1705032" cy="1664020"/>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77BCFC"/>
              </a:solidFill>
              <a:prstDash val="solid"/>
              <a:round/>
              <a:headEnd/>
              <a:tailEnd/>
            </a:ln>
          </p:spPr>
          <p:txBody>
            <a:bodyPr/>
            <a:lstStyle/>
            <a:p>
              <a:endParaRPr lang="en-US"/>
            </a:p>
          </p:txBody>
        </p:sp>
        <p:sp>
          <p:nvSpPr>
            <p:cNvPr id="73" name="Freeform 173"/>
            <p:cNvSpPr>
              <a:spLocks noEditPoints="1"/>
            </p:cNvSpPr>
            <p:nvPr/>
          </p:nvSpPr>
          <p:spPr bwMode="auto">
            <a:xfrm>
              <a:off x="5668968" y="4718029"/>
              <a:ext cx="692904" cy="614147"/>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77BCFC"/>
              </a:solidFill>
              <a:prstDash val="solid"/>
              <a:round/>
              <a:headEnd/>
              <a:tailEnd/>
            </a:ln>
          </p:spPr>
          <p:txBody>
            <a:bodyPr/>
            <a:lstStyle/>
            <a:p>
              <a:endParaRPr lang="en-US"/>
            </a:p>
          </p:txBody>
        </p:sp>
        <p:sp>
          <p:nvSpPr>
            <p:cNvPr id="74" name="Freeform 174"/>
            <p:cNvSpPr>
              <a:spLocks noEditPoints="1"/>
            </p:cNvSpPr>
            <p:nvPr/>
          </p:nvSpPr>
          <p:spPr bwMode="auto">
            <a:xfrm>
              <a:off x="5732813" y="2359102"/>
              <a:ext cx="640326" cy="886476"/>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77BCFC"/>
              </a:solidFill>
              <a:prstDash val="solid"/>
              <a:round/>
              <a:headEnd/>
              <a:tailEnd/>
            </a:ln>
          </p:spPr>
          <p:txBody>
            <a:bodyPr/>
            <a:lstStyle/>
            <a:p>
              <a:endParaRPr lang="en-US"/>
            </a:p>
          </p:txBody>
        </p:sp>
        <p:sp>
          <p:nvSpPr>
            <p:cNvPr id="75" name="Freeform 175"/>
            <p:cNvSpPr>
              <a:spLocks noEditPoints="1"/>
            </p:cNvSpPr>
            <p:nvPr/>
          </p:nvSpPr>
          <p:spPr bwMode="auto">
            <a:xfrm>
              <a:off x="5991948" y="4383723"/>
              <a:ext cx="435647" cy="755007"/>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77BCFC"/>
              </a:solidFill>
              <a:prstDash val="solid"/>
              <a:round/>
              <a:headEnd/>
              <a:tailEnd/>
            </a:ln>
          </p:spPr>
          <p:txBody>
            <a:bodyPr/>
            <a:lstStyle/>
            <a:p>
              <a:endParaRPr lang="en-US"/>
            </a:p>
          </p:txBody>
        </p:sp>
        <p:sp>
          <p:nvSpPr>
            <p:cNvPr id="76" name="Freeform 176"/>
            <p:cNvSpPr>
              <a:spLocks noEditPoints="1"/>
            </p:cNvSpPr>
            <p:nvPr/>
          </p:nvSpPr>
          <p:spPr bwMode="auto">
            <a:xfrm>
              <a:off x="6444495" y="2678384"/>
              <a:ext cx="476958" cy="646076"/>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77BCFC"/>
              </a:solidFill>
              <a:prstDash val="solid"/>
              <a:round/>
              <a:headEnd/>
              <a:tailEnd/>
            </a:ln>
          </p:spPr>
          <p:txBody>
            <a:bodyPr/>
            <a:lstStyle/>
            <a:p>
              <a:endParaRPr lang="en-US"/>
            </a:p>
          </p:txBody>
        </p:sp>
        <p:sp>
          <p:nvSpPr>
            <p:cNvPr id="77" name="Freeform 177"/>
            <p:cNvSpPr>
              <a:spLocks noEditPoints="1"/>
            </p:cNvSpPr>
            <p:nvPr/>
          </p:nvSpPr>
          <p:spPr bwMode="auto">
            <a:xfrm>
              <a:off x="5991948" y="2458643"/>
              <a:ext cx="743604" cy="358722"/>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77BCFC"/>
              </a:solidFill>
              <a:prstDash val="solid"/>
              <a:round/>
              <a:headEnd/>
              <a:tailEnd/>
            </a:ln>
          </p:spPr>
          <p:txBody>
            <a:bodyPr/>
            <a:lstStyle/>
            <a:p>
              <a:endParaRPr lang="en-US"/>
            </a:p>
          </p:txBody>
        </p:sp>
        <p:sp>
          <p:nvSpPr>
            <p:cNvPr id="78" name="Freeform 178"/>
            <p:cNvSpPr>
              <a:spLocks noEditPoints="1"/>
            </p:cNvSpPr>
            <p:nvPr/>
          </p:nvSpPr>
          <p:spPr bwMode="auto">
            <a:xfrm>
              <a:off x="6521484" y="4924623"/>
              <a:ext cx="1113529" cy="946576"/>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chemeClr val="bg1"/>
            </a:solidFill>
            <a:ln w="4763">
              <a:solidFill>
                <a:srgbClr val="77BCFC"/>
              </a:solidFill>
              <a:prstDash val="solid"/>
              <a:round/>
              <a:headEnd/>
              <a:tailEnd/>
            </a:ln>
          </p:spPr>
          <p:txBody>
            <a:bodyPr/>
            <a:lstStyle/>
            <a:p>
              <a:endParaRPr lang="en-US"/>
            </a:p>
          </p:txBody>
        </p:sp>
        <p:sp>
          <p:nvSpPr>
            <p:cNvPr id="79" name="Freeform 179"/>
            <p:cNvSpPr>
              <a:spLocks noEditPoints="1"/>
            </p:cNvSpPr>
            <p:nvPr/>
          </p:nvSpPr>
          <p:spPr bwMode="auto">
            <a:xfrm>
              <a:off x="7792747" y="3153550"/>
              <a:ext cx="159612" cy="369991"/>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77BCFC"/>
              </a:solidFill>
              <a:prstDash val="solid"/>
              <a:round/>
              <a:headEnd/>
              <a:tailEnd/>
            </a:ln>
          </p:spPr>
          <p:txBody>
            <a:bodyPr/>
            <a:lstStyle/>
            <a:p>
              <a:endParaRPr lang="en-US"/>
            </a:p>
          </p:txBody>
        </p:sp>
        <p:sp>
          <p:nvSpPr>
            <p:cNvPr id="80" name="Freeform 180"/>
            <p:cNvSpPr>
              <a:spLocks noEditPoints="1"/>
            </p:cNvSpPr>
            <p:nvPr/>
          </p:nvSpPr>
          <p:spPr bwMode="auto">
            <a:xfrm>
              <a:off x="6870753" y="3910435"/>
              <a:ext cx="1074095" cy="473288"/>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77BCFC"/>
              </a:solidFill>
              <a:prstDash val="solid"/>
              <a:round/>
              <a:headEnd/>
              <a:tailEnd/>
            </a:ln>
          </p:spPr>
          <p:txBody>
            <a:bodyPr/>
            <a:lstStyle/>
            <a:p>
              <a:endParaRPr lang="en-US"/>
            </a:p>
          </p:txBody>
        </p:sp>
        <p:sp>
          <p:nvSpPr>
            <p:cNvPr id="81" name="Freeform 181"/>
            <p:cNvSpPr>
              <a:spLocks noEditPoints="1"/>
            </p:cNvSpPr>
            <p:nvPr/>
          </p:nvSpPr>
          <p:spPr bwMode="auto">
            <a:xfrm>
              <a:off x="7233166" y="2567575"/>
              <a:ext cx="912605" cy="683638"/>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rgbClr val="77BCFC"/>
              </a:solidFill>
              <a:prstDash val="solid"/>
              <a:round/>
              <a:headEnd/>
              <a:tailEnd/>
            </a:ln>
          </p:spPr>
          <p:txBody>
            <a:bodyPr/>
            <a:lstStyle/>
            <a:p>
              <a:endParaRPr lang="en-US"/>
            </a:p>
          </p:txBody>
        </p:sp>
        <p:sp>
          <p:nvSpPr>
            <p:cNvPr id="82" name="Freeform 182"/>
            <p:cNvSpPr>
              <a:spLocks noEditPoints="1"/>
            </p:cNvSpPr>
            <p:nvPr/>
          </p:nvSpPr>
          <p:spPr bwMode="auto">
            <a:xfrm>
              <a:off x="7933581" y="2815487"/>
              <a:ext cx="424380" cy="229131"/>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77BCFC"/>
              </a:solidFill>
              <a:prstDash val="solid"/>
              <a:round/>
              <a:headEnd/>
              <a:tailEnd/>
            </a:ln>
          </p:spPr>
          <p:txBody>
            <a:bodyPr/>
            <a:lstStyle/>
            <a:p>
              <a:endParaRPr lang="en-US"/>
            </a:p>
          </p:txBody>
        </p:sp>
        <p:sp>
          <p:nvSpPr>
            <p:cNvPr id="83" name="Freeform 183"/>
            <p:cNvSpPr>
              <a:spLocks noEditPoints="1"/>
            </p:cNvSpPr>
            <p:nvPr/>
          </p:nvSpPr>
          <p:spPr bwMode="auto">
            <a:xfrm>
              <a:off x="8066904" y="2073627"/>
              <a:ext cx="478836" cy="708054"/>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77BCFC"/>
              </a:solidFill>
              <a:prstDash val="solid"/>
              <a:round/>
              <a:headEnd/>
              <a:tailEnd/>
            </a:ln>
          </p:spPr>
          <p:txBody>
            <a:bodyPr/>
            <a:lstStyle/>
            <a:p>
              <a:endParaRPr lang="en-US"/>
            </a:p>
          </p:txBody>
        </p:sp>
      </p:grpSp>
      <p:cxnSp>
        <p:nvCxnSpPr>
          <p:cNvPr id="84" name="Straight Connector 83"/>
          <p:cNvCxnSpPr/>
          <p:nvPr/>
        </p:nvCxnSpPr>
        <p:spPr>
          <a:xfrm flipV="1">
            <a:off x="3224554" y="3090334"/>
            <a:ext cx="0" cy="357716"/>
          </a:xfrm>
          <a:prstGeom prst="line">
            <a:avLst/>
          </a:prstGeom>
          <a:ln w="12700" cmpd="sng">
            <a:solidFill>
              <a:srgbClr val="0354A0"/>
            </a:solidFill>
          </a:ln>
          <a:effectLst/>
        </p:spPr>
        <p:style>
          <a:lnRef idx="2">
            <a:schemeClr val="accent1"/>
          </a:lnRef>
          <a:fillRef idx="0">
            <a:schemeClr val="accent1"/>
          </a:fillRef>
          <a:effectRef idx="1">
            <a:schemeClr val="accent1"/>
          </a:effectRef>
          <a:fontRef idx="minor">
            <a:schemeClr val="tx1"/>
          </a:fontRef>
        </p:style>
      </p:cxnSp>
      <p:sp>
        <p:nvSpPr>
          <p:cNvPr id="85" name="5-Point Star 84"/>
          <p:cNvSpPr>
            <a:spLocks noChangeAspect="1"/>
          </p:cNvSpPr>
          <p:nvPr/>
        </p:nvSpPr>
        <p:spPr>
          <a:xfrm>
            <a:off x="3192993" y="3632202"/>
            <a:ext cx="72136" cy="72136"/>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6" name="Group 85"/>
          <p:cNvGrpSpPr/>
          <p:nvPr/>
        </p:nvGrpSpPr>
        <p:grpSpPr>
          <a:xfrm>
            <a:off x="1591889" y="796248"/>
            <a:ext cx="5960222" cy="2277152"/>
            <a:chOff x="1217706" y="796248"/>
            <a:chExt cx="5960222" cy="2277152"/>
          </a:xfrm>
        </p:grpSpPr>
        <p:sp>
          <p:nvSpPr>
            <p:cNvPr id="87" name="Rectangle 86"/>
            <p:cNvSpPr/>
            <p:nvPr/>
          </p:nvSpPr>
          <p:spPr>
            <a:xfrm>
              <a:off x="1217706" y="796248"/>
              <a:ext cx="2629647" cy="2277152"/>
            </a:xfrm>
            <a:prstGeom prst="rect">
              <a:avLst/>
            </a:prstGeom>
            <a:solidFill>
              <a:schemeClr val="bg1"/>
            </a:solidFill>
          </p:spPr>
          <p:txBody>
            <a:bodyPr wrap="square" tIns="91440" bIns="137160">
              <a:noAutofit/>
            </a:bodyPr>
            <a:lstStyle/>
            <a:p>
              <a:pPr lvl="0" algn="ctr"/>
              <a:r>
                <a:rPr lang="en-US" sz="2000" b="1" dirty="0" smtClean="0">
                  <a:solidFill>
                    <a:srgbClr val="000000"/>
                  </a:solidFill>
                  <a:latin typeface="Rockwell"/>
                  <a:cs typeface="Rockwell"/>
                </a:rPr>
                <a:t>Walla Walla Community College</a:t>
              </a:r>
            </a:p>
          </p:txBody>
        </p:sp>
        <p:sp>
          <p:nvSpPr>
            <p:cNvPr id="88" name="Rectangle 87"/>
            <p:cNvSpPr/>
            <p:nvPr/>
          </p:nvSpPr>
          <p:spPr>
            <a:xfrm>
              <a:off x="3899648" y="796248"/>
              <a:ext cx="3278280" cy="2277152"/>
            </a:xfrm>
            <a:prstGeom prst="rect">
              <a:avLst/>
            </a:prstGeom>
            <a:solidFill>
              <a:schemeClr val="bg1"/>
            </a:solidFill>
          </p:spPr>
          <p:txBody>
            <a:bodyPr wrap="square" tIns="91440" bIns="137160" anchor="ctr" anchorCtr="0">
              <a:noAutofit/>
            </a:bodyPr>
            <a:lstStyle/>
            <a:p>
              <a:pPr lvl="0" algn="ctr">
                <a:spcBef>
                  <a:spcPts val="600"/>
                </a:spcBef>
              </a:pPr>
              <a:r>
                <a:rPr lang="en-US" sz="1600" dirty="0">
                  <a:solidFill>
                    <a:srgbClr val="000000"/>
                  </a:solidFill>
                  <a:latin typeface="Georgia"/>
                  <a:cs typeface="Georgia"/>
                </a:rPr>
                <a:t>Data on labor market trends and completion drive consistent, iterative changes in programs and communications with students.</a:t>
              </a:r>
            </a:p>
            <a:p>
              <a:pPr lvl="0" algn="ctr">
                <a:spcBef>
                  <a:spcPts val="600"/>
                </a:spcBef>
              </a:pPr>
              <a:r>
                <a:rPr lang="en-US" sz="1600" b="1" dirty="0" smtClean="0">
                  <a:solidFill>
                    <a:srgbClr val="000000"/>
                  </a:solidFill>
                  <a:latin typeface="Rockwell"/>
                  <a:cs typeface="Rockwell"/>
                </a:rPr>
                <a:t>Result</a:t>
              </a:r>
              <a:r>
                <a:rPr lang="en-US" sz="1600" b="1" i="1" dirty="0">
                  <a:solidFill>
                    <a:srgbClr val="000000"/>
                  </a:solidFill>
                  <a:latin typeface="Rockwell"/>
                  <a:cs typeface="Rockwell"/>
                </a:rPr>
                <a:t>: </a:t>
              </a:r>
              <a:r>
                <a:rPr lang="en-US" sz="1600" b="1" dirty="0" smtClean="0">
                  <a:solidFill>
                    <a:srgbClr val="000000"/>
                  </a:solidFill>
                  <a:latin typeface="Rockwell"/>
                  <a:cs typeface="Rockwell"/>
                </a:rPr>
                <a:t>Student outcomes are used to decide which program to open, expand, and close (even when fully enrolled).</a:t>
              </a:r>
              <a:endParaRPr lang="en-US" sz="1600" b="1" dirty="0">
                <a:solidFill>
                  <a:srgbClr val="000000"/>
                </a:solidFill>
                <a:latin typeface="Rockwell"/>
                <a:cs typeface="Rockwell"/>
              </a:endParaRPr>
            </a:p>
          </p:txBody>
        </p:sp>
        <p:grpSp>
          <p:nvGrpSpPr>
            <p:cNvPr id="89" name="Group 88"/>
            <p:cNvGrpSpPr/>
            <p:nvPr/>
          </p:nvGrpSpPr>
          <p:grpSpPr>
            <a:xfrm>
              <a:off x="1994501" y="2007561"/>
              <a:ext cx="1076057" cy="777983"/>
              <a:chOff x="2054492" y="2007561"/>
              <a:chExt cx="1076057" cy="777983"/>
            </a:xfrm>
          </p:grpSpPr>
          <p:sp>
            <p:nvSpPr>
              <p:cNvPr id="90" name="Freeform 170"/>
              <p:cNvSpPr>
                <a:spLocks noEditPoints="1"/>
              </p:cNvSpPr>
              <p:nvPr/>
            </p:nvSpPr>
            <p:spPr bwMode="auto">
              <a:xfrm>
                <a:off x="2054492" y="2007561"/>
                <a:ext cx="1076057" cy="777983"/>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rgbClr val="0354A0"/>
              </a:solidFill>
              <a:ln w="4763">
                <a:noFill/>
                <a:prstDash val="solid"/>
                <a:round/>
                <a:headEnd/>
                <a:tailEnd/>
              </a:ln>
            </p:spPr>
            <p:txBody>
              <a:bodyPr/>
              <a:lstStyle/>
              <a:p>
                <a:endParaRPr lang="en-US"/>
              </a:p>
            </p:txBody>
          </p:sp>
          <p:sp>
            <p:nvSpPr>
              <p:cNvPr id="91" name="5-Point Star 90"/>
              <p:cNvSpPr>
                <a:spLocks noChangeAspect="1"/>
              </p:cNvSpPr>
              <p:nvPr/>
            </p:nvSpPr>
            <p:spPr>
              <a:xfrm>
                <a:off x="2750377" y="2606096"/>
                <a:ext cx="115300" cy="115300"/>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2" name="Rectangle 91"/>
          <p:cNvSpPr/>
          <p:nvPr/>
        </p:nvSpPr>
        <p:spPr>
          <a:xfrm>
            <a:off x="1583578" y="791882"/>
            <a:ext cx="5972922" cy="2289985"/>
          </a:xfrm>
          <a:prstGeom prst="rect">
            <a:avLst/>
          </a:prstGeom>
          <a:noFill/>
          <a:ln w="12700" cmpd="sng">
            <a:solidFill>
              <a:srgbClr val="0354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770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70933"/>
            <a:ext cx="9144000" cy="6587067"/>
          </a:xfrm>
          <a:prstGeom prst="rect">
            <a:avLst/>
          </a:prstGeom>
        </p:spPr>
      </p:pic>
      <p:sp>
        <p:nvSpPr>
          <p:cNvPr id="3" name="TextBox 2"/>
          <p:cNvSpPr txBox="1"/>
          <p:nvPr/>
        </p:nvSpPr>
        <p:spPr>
          <a:xfrm>
            <a:off x="685800" y="3478329"/>
            <a:ext cx="8166847" cy="2400657"/>
          </a:xfrm>
          <a:prstGeom prst="rect">
            <a:avLst/>
          </a:prstGeom>
          <a:noFill/>
        </p:spPr>
        <p:txBody>
          <a:bodyPr wrap="square" rtlCol="0">
            <a:spAutoFit/>
          </a:bodyPr>
          <a:lstStyle/>
          <a:p>
            <a:pPr algn="r"/>
            <a:r>
              <a:rPr lang="en-US" sz="3000" b="1" dirty="0" smtClean="0">
                <a:solidFill>
                  <a:srgbClr val="91E5B3"/>
                </a:solidFill>
                <a:latin typeface="Rockwell"/>
                <a:cs typeface="Rockwell"/>
              </a:rPr>
              <a:t>Theme 5</a:t>
            </a:r>
          </a:p>
          <a:p>
            <a:pPr algn="r"/>
            <a:r>
              <a:rPr lang="en-US" sz="4000" dirty="0">
                <a:solidFill>
                  <a:schemeClr val="bg1"/>
                </a:solidFill>
                <a:latin typeface="Georgia"/>
                <a:cs typeface="Georgia"/>
              </a:rPr>
              <a:t>Integrated structures that link the college to the broader community for the benefit of students</a:t>
            </a:r>
          </a:p>
        </p:txBody>
      </p:sp>
      <p:cxnSp>
        <p:nvCxnSpPr>
          <p:cNvPr id="4" name="Straight Connector 3"/>
          <p:cNvCxnSpPr/>
          <p:nvPr/>
        </p:nvCxnSpPr>
        <p:spPr>
          <a:xfrm>
            <a:off x="0" y="6248400"/>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CEPlogo-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582" y="6091791"/>
            <a:ext cx="2192782" cy="626509"/>
          </a:xfrm>
          <a:prstGeom prst="rect">
            <a:avLst/>
          </a:prstGeom>
        </p:spPr>
      </p:pic>
    </p:spTree>
    <p:extLst>
      <p:ext uri="{BB962C8B-B14F-4D97-AF65-F5344CB8AC3E}">
        <p14:creationId xmlns:p14="http://schemas.microsoft.com/office/powerpoint/2010/main" val="3280587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build new structures to link the </a:t>
            </a:r>
            <a:br>
              <a:rPr lang="en-US" sz="2000" dirty="0">
                <a:solidFill>
                  <a:srgbClr val="000000"/>
                </a:solidFill>
                <a:latin typeface="Georgia"/>
                <a:cs typeface="Georgia"/>
              </a:rPr>
            </a:br>
            <a:r>
              <a:rPr lang="en-US" sz="2000" dirty="0">
                <a:solidFill>
                  <a:srgbClr val="000000"/>
                </a:solidFill>
                <a:latin typeface="Georgia"/>
                <a:cs typeface="Georgia"/>
              </a:rPr>
              <a:t>college to its community:</a:t>
            </a:r>
          </a:p>
          <a:p>
            <a:pPr algn="ctr">
              <a:spcAft>
                <a:spcPts val="600"/>
              </a:spcAft>
            </a:pPr>
            <a:r>
              <a:rPr lang="en-US" sz="4000" b="1" kern="0" spc="50" dirty="0" smtClean="0">
                <a:latin typeface="Rockwell"/>
                <a:cs typeface="Rockwell"/>
              </a:rPr>
              <a:t>Build </a:t>
            </a:r>
            <a:r>
              <a:rPr lang="en-US" sz="4000" b="1" kern="0" spc="50" dirty="0">
                <a:latin typeface="Rockwell"/>
                <a:cs typeface="Rockwell"/>
              </a:rPr>
              <a:t>strong ties with regional industries </a:t>
            </a:r>
            <a:r>
              <a:rPr lang="en-US" sz="4000" kern="0" spc="50" dirty="0" smtClean="0">
                <a:latin typeface="Rockwell"/>
                <a:cs typeface="Rockwell"/>
              </a:rPr>
              <a:t>to design curricula for the jobs that exist to anticipate </a:t>
            </a:r>
            <a:r>
              <a:rPr lang="en-US" sz="4000" kern="0" spc="50" dirty="0">
                <a:latin typeface="Rockwell"/>
                <a:cs typeface="Rockwell"/>
              </a:rPr>
              <a:t>growing </a:t>
            </a:r>
            <a:r>
              <a:rPr lang="en-US" sz="4000" kern="0" spc="50" dirty="0" smtClean="0">
                <a:latin typeface="Rockwell"/>
                <a:cs typeface="Rockwell"/>
              </a:rPr>
              <a:t>industries and help students get good jobs. </a:t>
            </a:r>
            <a:endParaRPr lang="en-US" sz="4000" kern="0" spc="50" dirty="0">
              <a:latin typeface="Rockwell"/>
              <a:cs typeface="Rockwell"/>
            </a:endParaRPr>
          </a:p>
        </p:txBody>
      </p:sp>
    </p:spTree>
    <p:extLst>
      <p:ext uri="{BB962C8B-B14F-4D97-AF65-F5344CB8AC3E}">
        <p14:creationId xmlns:p14="http://schemas.microsoft.com/office/powerpoint/2010/main" val="91128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build new structures to link the </a:t>
            </a:r>
            <a:br>
              <a:rPr lang="en-US" sz="2000" dirty="0">
                <a:solidFill>
                  <a:srgbClr val="000000"/>
                </a:solidFill>
                <a:latin typeface="Georgia"/>
                <a:cs typeface="Georgia"/>
              </a:rPr>
            </a:br>
            <a:r>
              <a:rPr lang="en-US" sz="2000" dirty="0">
                <a:solidFill>
                  <a:srgbClr val="000000"/>
                </a:solidFill>
                <a:latin typeface="Georgia"/>
                <a:cs typeface="Georgia"/>
              </a:rPr>
              <a:t>college to its community:</a:t>
            </a:r>
          </a:p>
          <a:p>
            <a:pPr algn="ctr">
              <a:spcAft>
                <a:spcPts val="600"/>
              </a:spcAft>
            </a:pPr>
            <a:r>
              <a:rPr lang="en-US" sz="4000" b="1" kern="0" spc="50" dirty="0">
                <a:latin typeface="Rockwell"/>
                <a:cs typeface="Rockwell"/>
              </a:rPr>
              <a:t>Work with K-12 districts </a:t>
            </a:r>
            <a:r>
              <a:rPr lang="en-US" sz="4000" b="1" kern="0" spc="50" dirty="0" smtClean="0">
                <a:latin typeface="Rockwell"/>
                <a:cs typeface="Rockwell"/>
              </a:rPr>
              <a:t/>
            </a:r>
            <a:br>
              <a:rPr lang="en-US" sz="4000" b="1" kern="0" spc="50" dirty="0" smtClean="0">
                <a:latin typeface="Rockwell"/>
                <a:cs typeface="Rockwell"/>
              </a:rPr>
            </a:br>
            <a:r>
              <a:rPr lang="en-US" sz="4000" kern="0" spc="50" dirty="0" smtClean="0">
                <a:latin typeface="Rockwell"/>
                <a:cs typeface="Rockwell"/>
              </a:rPr>
              <a:t>to </a:t>
            </a:r>
            <a:r>
              <a:rPr lang="en-US" sz="4000" kern="0" spc="50" dirty="0">
                <a:latin typeface="Rockwell"/>
                <a:cs typeface="Rockwell"/>
              </a:rPr>
              <a:t>align academic requirements and implement early-warning and college-prep systems </a:t>
            </a:r>
            <a:r>
              <a:rPr lang="en-US" sz="4000" kern="0" spc="50" dirty="0" smtClean="0">
                <a:latin typeface="Rockwell"/>
                <a:cs typeface="Rockwell"/>
              </a:rPr>
              <a:t/>
            </a:r>
            <a:br>
              <a:rPr lang="en-US" sz="4000" kern="0" spc="50" dirty="0" smtClean="0">
                <a:latin typeface="Rockwell"/>
                <a:cs typeface="Rockwell"/>
              </a:rPr>
            </a:br>
            <a:r>
              <a:rPr lang="en-US" sz="4000" kern="0" spc="50" dirty="0" smtClean="0">
                <a:latin typeface="Rockwell"/>
                <a:cs typeface="Rockwell"/>
              </a:rPr>
              <a:t>to </a:t>
            </a:r>
            <a:r>
              <a:rPr lang="en-US" sz="4000" kern="0" spc="50" dirty="0">
                <a:latin typeface="Rockwell"/>
                <a:cs typeface="Rockwell"/>
              </a:rPr>
              <a:t>reduce the need for </a:t>
            </a:r>
            <a:r>
              <a:rPr lang="en-US" sz="4000" kern="0" spc="50" dirty="0" smtClean="0">
                <a:latin typeface="Rockwell"/>
                <a:cs typeface="Rockwell"/>
              </a:rPr>
              <a:t/>
            </a:r>
            <a:br>
              <a:rPr lang="en-US" sz="4000" kern="0" spc="50" dirty="0" smtClean="0">
                <a:latin typeface="Rockwell"/>
                <a:cs typeface="Rockwell"/>
              </a:rPr>
            </a:br>
            <a:r>
              <a:rPr lang="en-US" sz="4000" kern="0" spc="50" dirty="0" smtClean="0">
                <a:latin typeface="Rockwell"/>
                <a:cs typeface="Rockwell"/>
              </a:rPr>
              <a:t>remedial </a:t>
            </a:r>
            <a:r>
              <a:rPr lang="en-US" sz="4000" kern="0" spc="50" dirty="0">
                <a:latin typeface="Rockwell"/>
                <a:cs typeface="Rockwell"/>
              </a:rPr>
              <a:t>education. </a:t>
            </a:r>
          </a:p>
        </p:txBody>
      </p:sp>
    </p:spTree>
    <p:extLst>
      <p:ext uri="{BB962C8B-B14F-4D97-AF65-F5344CB8AC3E}">
        <p14:creationId xmlns:p14="http://schemas.microsoft.com/office/powerpoint/2010/main" val="1326087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build new structures to link the </a:t>
            </a:r>
            <a:br>
              <a:rPr lang="en-US" sz="2000" dirty="0">
                <a:solidFill>
                  <a:srgbClr val="000000"/>
                </a:solidFill>
                <a:latin typeface="Georgia"/>
                <a:cs typeface="Georgia"/>
              </a:rPr>
            </a:br>
            <a:r>
              <a:rPr lang="en-US" sz="2000" dirty="0">
                <a:solidFill>
                  <a:srgbClr val="000000"/>
                </a:solidFill>
                <a:latin typeface="Georgia"/>
                <a:cs typeface="Georgia"/>
              </a:rPr>
              <a:t>college to its community:</a:t>
            </a:r>
          </a:p>
          <a:p>
            <a:pPr algn="ctr">
              <a:spcAft>
                <a:spcPts val="600"/>
              </a:spcAft>
            </a:pPr>
            <a:r>
              <a:rPr lang="en-US" sz="4000" b="1" kern="0" spc="50" dirty="0">
                <a:latin typeface="Rockwell"/>
                <a:cs typeface="Rockwell"/>
              </a:rPr>
              <a:t>Work with four-year colleges </a:t>
            </a:r>
            <a:r>
              <a:rPr lang="en-US" sz="4000" kern="0" spc="50" dirty="0">
                <a:latin typeface="Rockwell"/>
                <a:cs typeface="Rockwell"/>
              </a:rPr>
              <a:t>to develop collaborative programs, guaranteed transfer, and aligned academic requirements for transfer.</a:t>
            </a:r>
          </a:p>
        </p:txBody>
      </p:sp>
    </p:spTree>
    <p:extLst>
      <p:ext uri="{BB962C8B-B14F-4D97-AF65-F5344CB8AC3E}">
        <p14:creationId xmlns:p14="http://schemas.microsoft.com/office/powerpoint/2010/main" val="1853697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0177" y="266700"/>
            <a:ext cx="7963647" cy="5969267"/>
          </a:xfrm>
          <a:prstGeom prst="rect">
            <a:avLst/>
          </a:prstGeom>
        </p:spPr>
        <p:txBody>
          <a:bodyPr wrap="square" tIns="254000" bIns="330200" anchor="ctr" anchorCtr="0">
            <a:noAutofit/>
          </a:bodyPr>
          <a:lstStyle/>
          <a:p>
            <a:pPr algn="ctr">
              <a:spcAft>
                <a:spcPts val="2000"/>
              </a:spcAft>
            </a:pPr>
            <a:r>
              <a:rPr lang="en-US" sz="2000" dirty="0">
                <a:solidFill>
                  <a:srgbClr val="000000"/>
                </a:solidFill>
                <a:latin typeface="Georgia"/>
                <a:cs typeface="Georgia"/>
              </a:rPr>
              <a:t>Exceptional colleges build new structures to link the </a:t>
            </a:r>
            <a:br>
              <a:rPr lang="en-US" sz="2000" dirty="0">
                <a:solidFill>
                  <a:srgbClr val="000000"/>
                </a:solidFill>
                <a:latin typeface="Georgia"/>
                <a:cs typeface="Georgia"/>
              </a:rPr>
            </a:br>
            <a:r>
              <a:rPr lang="en-US" sz="2000" dirty="0">
                <a:solidFill>
                  <a:srgbClr val="000000"/>
                </a:solidFill>
                <a:latin typeface="Georgia"/>
                <a:cs typeface="Georgia"/>
              </a:rPr>
              <a:t>college to its community:</a:t>
            </a:r>
          </a:p>
          <a:p>
            <a:pPr algn="ctr">
              <a:spcAft>
                <a:spcPts val="600"/>
              </a:spcAft>
            </a:pPr>
            <a:r>
              <a:rPr lang="en-US" sz="4000" b="1" kern="0" spc="50" dirty="0">
                <a:latin typeface="Rockwell"/>
                <a:cs typeface="Rockwell"/>
              </a:rPr>
              <a:t>Make the college a vital community asset</a:t>
            </a:r>
            <a:r>
              <a:rPr lang="en-US" sz="4000" kern="0" spc="50" dirty="0">
                <a:latin typeface="Rockwell"/>
                <a:cs typeface="Rockwell"/>
              </a:rPr>
              <a:t>, building brand recognition and attracting new resources </a:t>
            </a:r>
            <a:r>
              <a:rPr lang="en-US" sz="4000" kern="0" spc="50" dirty="0" smtClean="0">
                <a:latin typeface="Rockwell"/>
                <a:cs typeface="Rockwell"/>
              </a:rPr>
              <a:t/>
            </a:r>
            <a:br>
              <a:rPr lang="en-US" sz="4000" kern="0" spc="50" dirty="0" smtClean="0">
                <a:latin typeface="Rockwell"/>
                <a:cs typeface="Rockwell"/>
              </a:rPr>
            </a:br>
            <a:r>
              <a:rPr lang="en-US" sz="4000" kern="0" spc="50" dirty="0" smtClean="0">
                <a:latin typeface="Rockwell"/>
                <a:cs typeface="Rockwell"/>
              </a:rPr>
              <a:t>that </a:t>
            </a:r>
            <a:r>
              <a:rPr lang="en-US" sz="4000" kern="0" spc="50" dirty="0">
                <a:latin typeface="Rockwell"/>
                <a:cs typeface="Rockwell"/>
              </a:rPr>
              <a:t>benefit students. </a:t>
            </a:r>
          </a:p>
        </p:txBody>
      </p:sp>
    </p:spTree>
    <p:extLst>
      <p:ext uri="{BB962C8B-B14F-4D97-AF65-F5344CB8AC3E}">
        <p14:creationId xmlns:p14="http://schemas.microsoft.com/office/powerpoint/2010/main" val="4113999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17800" y="3385511"/>
            <a:ext cx="3704677" cy="2287156"/>
            <a:chOff x="2148115" y="1921499"/>
            <a:chExt cx="6397625" cy="3949700"/>
          </a:xfrm>
          <a:solidFill>
            <a:schemeClr val="bg1"/>
          </a:solidFill>
        </p:grpSpPr>
        <p:sp>
          <p:nvSpPr>
            <p:cNvPr id="4" name="Freeform 103"/>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a:solidFill>
                <a:srgbClr val="91E5B3"/>
              </a:solidFill>
            </a:ln>
          </p:spPr>
          <p:txBody>
            <a:bodyPr/>
            <a:lstStyle/>
            <a:p>
              <a:endParaRPr lang="en-US"/>
            </a:p>
          </p:txBody>
        </p:sp>
        <p:sp>
          <p:nvSpPr>
            <p:cNvPr id="5" name="Freeform 104"/>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91E5B3"/>
              </a:solidFill>
              <a:prstDash val="solid"/>
              <a:round/>
              <a:headEnd/>
              <a:tailEnd/>
            </a:ln>
          </p:spPr>
          <p:txBody>
            <a:bodyPr/>
            <a:lstStyle/>
            <a:p>
              <a:endParaRPr lang="en-US"/>
            </a:p>
          </p:txBody>
        </p:sp>
        <p:sp>
          <p:nvSpPr>
            <p:cNvPr id="6" name="Freeform 105"/>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a:solidFill>
                <a:srgbClr val="91E5B3"/>
              </a:solidFill>
            </a:ln>
          </p:spPr>
          <p:txBody>
            <a:bodyPr/>
            <a:lstStyle/>
            <a:p>
              <a:endParaRPr lang="en-US"/>
            </a:p>
          </p:txBody>
        </p:sp>
        <p:sp>
          <p:nvSpPr>
            <p:cNvPr id="7" name="Freeform 106"/>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91E5B3"/>
              </a:solidFill>
              <a:prstDash val="solid"/>
              <a:round/>
              <a:headEnd/>
              <a:tailEnd/>
            </a:ln>
          </p:spPr>
          <p:txBody>
            <a:bodyPr/>
            <a:lstStyle/>
            <a:p>
              <a:endParaRPr lang="en-US"/>
            </a:p>
          </p:txBody>
        </p:sp>
        <p:sp>
          <p:nvSpPr>
            <p:cNvPr id="8" name="Freeform 107"/>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a:solidFill>
                <a:srgbClr val="91E5B3"/>
              </a:solidFill>
            </a:ln>
          </p:spPr>
          <p:txBody>
            <a:bodyPr/>
            <a:lstStyle/>
            <a:p>
              <a:endParaRPr lang="en-US"/>
            </a:p>
          </p:txBody>
        </p:sp>
        <p:sp>
          <p:nvSpPr>
            <p:cNvPr id="9" name="Freeform 108"/>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91E5B3"/>
              </a:solidFill>
              <a:prstDash val="solid"/>
              <a:round/>
              <a:headEnd/>
              <a:tailEnd/>
            </a:ln>
          </p:spPr>
          <p:txBody>
            <a:bodyPr/>
            <a:lstStyle/>
            <a:p>
              <a:endParaRPr lang="en-US"/>
            </a:p>
          </p:txBody>
        </p:sp>
        <p:sp>
          <p:nvSpPr>
            <p:cNvPr id="10" name="Freeform 109"/>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a:solidFill>
                <a:srgbClr val="91E5B3"/>
              </a:solidFill>
            </a:ln>
          </p:spPr>
          <p:txBody>
            <a:bodyPr/>
            <a:lstStyle/>
            <a:p>
              <a:endParaRPr lang="en-US"/>
            </a:p>
          </p:txBody>
        </p:sp>
        <p:sp>
          <p:nvSpPr>
            <p:cNvPr id="11" name="Freeform 110"/>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91E5B3"/>
              </a:solidFill>
              <a:prstDash val="solid"/>
              <a:round/>
              <a:headEnd/>
              <a:tailEnd/>
            </a:ln>
          </p:spPr>
          <p:txBody>
            <a:bodyPr/>
            <a:lstStyle/>
            <a:p>
              <a:endParaRPr lang="en-US"/>
            </a:p>
          </p:txBody>
        </p:sp>
        <p:sp>
          <p:nvSpPr>
            <p:cNvPr id="12" name="Freeform 111"/>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a:solidFill>
                <a:srgbClr val="91E5B3"/>
              </a:solidFill>
            </a:ln>
          </p:spPr>
          <p:txBody>
            <a:bodyPr/>
            <a:lstStyle/>
            <a:p>
              <a:endParaRPr lang="en-US"/>
            </a:p>
          </p:txBody>
        </p:sp>
        <p:sp>
          <p:nvSpPr>
            <p:cNvPr id="13" name="Freeform 112"/>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91E5B3"/>
              </a:solidFill>
              <a:prstDash val="solid"/>
              <a:round/>
              <a:headEnd/>
              <a:tailEnd/>
            </a:ln>
          </p:spPr>
          <p:txBody>
            <a:bodyPr/>
            <a:lstStyle/>
            <a:p>
              <a:endParaRPr lang="en-US"/>
            </a:p>
          </p:txBody>
        </p:sp>
        <p:sp>
          <p:nvSpPr>
            <p:cNvPr id="14" name="Freeform 113"/>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a:solidFill>
                <a:srgbClr val="91E5B3"/>
              </a:solidFill>
            </a:ln>
          </p:spPr>
          <p:txBody>
            <a:bodyPr/>
            <a:lstStyle/>
            <a:p>
              <a:endParaRPr lang="en-US"/>
            </a:p>
          </p:txBody>
        </p:sp>
        <p:sp>
          <p:nvSpPr>
            <p:cNvPr id="15" name="Freeform 114"/>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91E5B3"/>
              </a:solidFill>
              <a:prstDash val="solid"/>
              <a:round/>
              <a:headEnd/>
              <a:tailEnd/>
            </a:ln>
          </p:spPr>
          <p:txBody>
            <a:bodyPr/>
            <a:lstStyle/>
            <a:p>
              <a:endParaRPr lang="en-US"/>
            </a:p>
          </p:txBody>
        </p:sp>
        <p:sp>
          <p:nvSpPr>
            <p:cNvPr id="16" name="Freeform 115"/>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a:solidFill>
                <a:srgbClr val="91E5B3"/>
              </a:solidFill>
            </a:ln>
          </p:spPr>
          <p:txBody>
            <a:bodyPr/>
            <a:lstStyle/>
            <a:p>
              <a:endParaRPr lang="en-US"/>
            </a:p>
          </p:txBody>
        </p:sp>
        <p:sp>
          <p:nvSpPr>
            <p:cNvPr id="17" name="Freeform 116"/>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91E5B3"/>
              </a:solidFill>
              <a:prstDash val="solid"/>
              <a:round/>
              <a:headEnd/>
              <a:tailEnd/>
            </a:ln>
          </p:spPr>
          <p:txBody>
            <a:bodyPr/>
            <a:lstStyle/>
            <a:p>
              <a:endParaRPr lang="en-US"/>
            </a:p>
          </p:txBody>
        </p:sp>
        <p:sp>
          <p:nvSpPr>
            <p:cNvPr id="18" name="Freeform 117"/>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a:solidFill>
                <a:srgbClr val="91E5B3"/>
              </a:solidFill>
            </a:ln>
          </p:spPr>
          <p:txBody>
            <a:bodyPr/>
            <a:lstStyle/>
            <a:p>
              <a:endParaRPr lang="en-US"/>
            </a:p>
          </p:txBody>
        </p:sp>
        <p:sp>
          <p:nvSpPr>
            <p:cNvPr id="19" name="Freeform 118"/>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91E5B3"/>
              </a:solidFill>
              <a:prstDash val="solid"/>
              <a:round/>
              <a:headEnd/>
              <a:tailEnd/>
            </a:ln>
          </p:spPr>
          <p:txBody>
            <a:bodyPr/>
            <a:lstStyle/>
            <a:p>
              <a:endParaRPr lang="en-US"/>
            </a:p>
          </p:txBody>
        </p:sp>
        <p:sp>
          <p:nvSpPr>
            <p:cNvPr id="20" name="Freeform 119"/>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a:solidFill>
                <a:srgbClr val="91E5B3"/>
              </a:solidFill>
            </a:ln>
          </p:spPr>
          <p:txBody>
            <a:bodyPr/>
            <a:lstStyle/>
            <a:p>
              <a:endParaRPr lang="en-US"/>
            </a:p>
          </p:txBody>
        </p:sp>
        <p:sp>
          <p:nvSpPr>
            <p:cNvPr id="21" name="Freeform 120"/>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91E5B3"/>
              </a:solidFill>
              <a:prstDash val="solid"/>
              <a:round/>
              <a:headEnd/>
              <a:tailEnd/>
            </a:ln>
          </p:spPr>
          <p:txBody>
            <a:bodyPr/>
            <a:lstStyle/>
            <a:p>
              <a:endParaRPr lang="en-US"/>
            </a:p>
          </p:txBody>
        </p:sp>
        <p:sp>
          <p:nvSpPr>
            <p:cNvPr id="22" name="Freeform 121"/>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a:solidFill>
                <a:srgbClr val="91E5B3"/>
              </a:solidFill>
            </a:ln>
          </p:spPr>
          <p:txBody>
            <a:bodyPr/>
            <a:lstStyle/>
            <a:p>
              <a:endParaRPr lang="en-US"/>
            </a:p>
          </p:txBody>
        </p:sp>
        <p:sp>
          <p:nvSpPr>
            <p:cNvPr id="23" name="Freeform 122"/>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91E5B3"/>
              </a:solidFill>
              <a:prstDash val="solid"/>
              <a:round/>
              <a:headEnd/>
              <a:tailEnd/>
            </a:ln>
          </p:spPr>
          <p:txBody>
            <a:bodyPr/>
            <a:lstStyle/>
            <a:p>
              <a:endParaRPr lang="en-US"/>
            </a:p>
          </p:txBody>
        </p:sp>
        <p:sp>
          <p:nvSpPr>
            <p:cNvPr id="24" name="Freeform 123"/>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a:solidFill>
                <a:srgbClr val="91E5B3"/>
              </a:solidFill>
            </a:ln>
          </p:spPr>
          <p:txBody>
            <a:bodyPr/>
            <a:lstStyle/>
            <a:p>
              <a:endParaRPr lang="en-US"/>
            </a:p>
          </p:txBody>
        </p:sp>
        <p:sp>
          <p:nvSpPr>
            <p:cNvPr id="25" name="Freeform 124"/>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chemeClr val="bg1"/>
            </a:solidFill>
            <a:ln w="4763">
              <a:solidFill>
                <a:srgbClr val="91E5B3"/>
              </a:solidFill>
              <a:prstDash val="solid"/>
              <a:round/>
              <a:headEnd/>
              <a:tailEnd/>
            </a:ln>
          </p:spPr>
          <p:txBody>
            <a:bodyPr/>
            <a:lstStyle/>
            <a:p>
              <a:endParaRPr lang="en-US"/>
            </a:p>
          </p:txBody>
        </p:sp>
        <p:sp>
          <p:nvSpPr>
            <p:cNvPr id="26" name="Freeform 125"/>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a:solidFill>
                <a:srgbClr val="91E5B3"/>
              </a:solidFill>
            </a:ln>
          </p:spPr>
          <p:txBody>
            <a:bodyPr/>
            <a:lstStyle/>
            <a:p>
              <a:endParaRPr lang="en-US"/>
            </a:p>
          </p:txBody>
        </p:sp>
        <p:sp>
          <p:nvSpPr>
            <p:cNvPr id="27" name="Freeform 126"/>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91E5B3"/>
              </a:solidFill>
              <a:prstDash val="solid"/>
              <a:round/>
              <a:headEnd/>
              <a:tailEnd/>
            </a:ln>
          </p:spPr>
          <p:txBody>
            <a:bodyPr/>
            <a:lstStyle/>
            <a:p>
              <a:endParaRPr lang="en-US"/>
            </a:p>
          </p:txBody>
        </p:sp>
        <p:sp>
          <p:nvSpPr>
            <p:cNvPr id="28" name="Freeform 127"/>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a:solidFill>
                <a:srgbClr val="91E5B3"/>
              </a:solidFill>
            </a:ln>
          </p:spPr>
          <p:txBody>
            <a:bodyPr/>
            <a:lstStyle/>
            <a:p>
              <a:endParaRPr lang="en-US"/>
            </a:p>
          </p:txBody>
        </p:sp>
        <p:sp>
          <p:nvSpPr>
            <p:cNvPr id="29" name="Freeform 128"/>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91E5B3"/>
              </a:solidFill>
              <a:prstDash val="solid"/>
              <a:round/>
              <a:headEnd/>
              <a:tailEnd/>
            </a:ln>
          </p:spPr>
          <p:txBody>
            <a:bodyPr/>
            <a:lstStyle/>
            <a:p>
              <a:endParaRPr lang="en-US"/>
            </a:p>
          </p:txBody>
        </p:sp>
        <p:sp>
          <p:nvSpPr>
            <p:cNvPr id="30" name="Freeform 129"/>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a:solidFill>
                <a:srgbClr val="91E5B3"/>
              </a:solidFill>
            </a:ln>
          </p:spPr>
          <p:txBody>
            <a:bodyPr/>
            <a:lstStyle/>
            <a:p>
              <a:endParaRPr lang="en-US"/>
            </a:p>
          </p:txBody>
        </p:sp>
        <p:sp>
          <p:nvSpPr>
            <p:cNvPr id="31" name="Freeform 130"/>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91E5B3"/>
              </a:solidFill>
              <a:prstDash val="solid"/>
              <a:round/>
              <a:headEnd/>
              <a:tailEnd/>
            </a:ln>
          </p:spPr>
          <p:txBody>
            <a:bodyPr/>
            <a:lstStyle/>
            <a:p>
              <a:endParaRPr lang="en-US"/>
            </a:p>
          </p:txBody>
        </p:sp>
        <p:sp>
          <p:nvSpPr>
            <p:cNvPr id="32" name="Freeform 131"/>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a:solidFill>
                <a:srgbClr val="91E5B3"/>
              </a:solidFill>
            </a:ln>
          </p:spPr>
          <p:txBody>
            <a:bodyPr/>
            <a:lstStyle/>
            <a:p>
              <a:endParaRPr lang="en-US"/>
            </a:p>
          </p:txBody>
        </p:sp>
        <p:sp>
          <p:nvSpPr>
            <p:cNvPr id="33" name="Freeform 132"/>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91E5B3"/>
              </a:solidFill>
              <a:prstDash val="solid"/>
              <a:round/>
              <a:headEnd/>
              <a:tailEnd/>
            </a:ln>
          </p:spPr>
          <p:txBody>
            <a:bodyPr/>
            <a:lstStyle/>
            <a:p>
              <a:endParaRPr lang="en-US"/>
            </a:p>
          </p:txBody>
        </p:sp>
        <p:sp>
          <p:nvSpPr>
            <p:cNvPr id="34" name="Freeform 133"/>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a:solidFill>
                <a:srgbClr val="91E5B3"/>
              </a:solidFill>
            </a:ln>
          </p:spPr>
          <p:txBody>
            <a:bodyPr/>
            <a:lstStyle/>
            <a:p>
              <a:endParaRPr lang="en-US"/>
            </a:p>
          </p:txBody>
        </p:sp>
        <p:sp>
          <p:nvSpPr>
            <p:cNvPr id="35" name="Freeform 134"/>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91E5B3"/>
              </a:solidFill>
              <a:prstDash val="solid"/>
              <a:round/>
              <a:headEnd/>
              <a:tailEnd/>
            </a:ln>
          </p:spPr>
          <p:txBody>
            <a:bodyPr/>
            <a:lstStyle/>
            <a:p>
              <a:endParaRPr lang="en-US"/>
            </a:p>
          </p:txBody>
        </p:sp>
        <p:sp>
          <p:nvSpPr>
            <p:cNvPr id="36" name="Freeform 135"/>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a:solidFill>
                <a:srgbClr val="91E5B3"/>
              </a:solidFill>
            </a:ln>
          </p:spPr>
          <p:txBody>
            <a:bodyPr/>
            <a:lstStyle/>
            <a:p>
              <a:endParaRPr lang="en-US"/>
            </a:p>
          </p:txBody>
        </p:sp>
        <p:sp>
          <p:nvSpPr>
            <p:cNvPr id="37" name="Freeform 136"/>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91E5B3"/>
              </a:solidFill>
              <a:prstDash val="solid"/>
              <a:round/>
              <a:headEnd/>
              <a:tailEnd/>
            </a:ln>
          </p:spPr>
          <p:txBody>
            <a:bodyPr/>
            <a:lstStyle/>
            <a:p>
              <a:endParaRPr lang="en-US"/>
            </a:p>
          </p:txBody>
        </p:sp>
        <p:sp>
          <p:nvSpPr>
            <p:cNvPr id="38" name="Freeform 137"/>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a:solidFill>
                <a:srgbClr val="91E5B3"/>
              </a:solidFill>
            </a:ln>
          </p:spPr>
          <p:txBody>
            <a:bodyPr/>
            <a:lstStyle/>
            <a:p>
              <a:endParaRPr lang="en-US"/>
            </a:p>
          </p:txBody>
        </p:sp>
        <p:sp>
          <p:nvSpPr>
            <p:cNvPr id="39" name="Freeform 138"/>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91E5B3"/>
              </a:solidFill>
              <a:prstDash val="solid"/>
              <a:round/>
              <a:headEnd/>
              <a:tailEnd/>
            </a:ln>
          </p:spPr>
          <p:txBody>
            <a:bodyPr/>
            <a:lstStyle/>
            <a:p>
              <a:endParaRPr lang="en-US"/>
            </a:p>
          </p:txBody>
        </p:sp>
        <p:sp>
          <p:nvSpPr>
            <p:cNvPr id="40" name="Freeform 139"/>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a:solidFill>
                <a:srgbClr val="91E5B3"/>
              </a:solidFill>
            </a:ln>
          </p:spPr>
          <p:txBody>
            <a:bodyPr/>
            <a:lstStyle/>
            <a:p>
              <a:endParaRPr lang="en-US"/>
            </a:p>
          </p:txBody>
        </p:sp>
        <p:sp>
          <p:nvSpPr>
            <p:cNvPr id="41" name="Freeform 140"/>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91E5B3"/>
              </a:solidFill>
              <a:prstDash val="solid"/>
              <a:round/>
              <a:headEnd/>
              <a:tailEnd/>
            </a:ln>
          </p:spPr>
          <p:txBody>
            <a:bodyPr/>
            <a:lstStyle/>
            <a:p>
              <a:endParaRPr lang="en-US"/>
            </a:p>
          </p:txBody>
        </p:sp>
        <p:sp>
          <p:nvSpPr>
            <p:cNvPr id="42" name="Freeform 141"/>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a:solidFill>
                <a:srgbClr val="91E5B3"/>
              </a:solidFill>
            </a:ln>
          </p:spPr>
          <p:txBody>
            <a:bodyPr/>
            <a:lstStyle/>
            <a:p>
              <a:endParaRPr lang="en-US"/>
            </a:p>
          </p:txBody>
        </p:sp>
        <p:sp>
          <p:nvSpPr>
            <p:cNvPr id="43" name="Freeform 142"/>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91E5B3"/>
              </a:solidFill>
              <a:prstDash val="solid"/>
              <a:round/>
              <a:headEnd/>
              <a:tailEnd/>
            </a:ln>
          </p:spPr>
          <p:txBody>
            <a:bodyPr/>
            <a:lstStyle/>
            <a:p>
              <a:endParaRPr lang="en-US"/>
            </a:p>
          </p:txBody>
        </p:sp>
        <p:sp>
          <p:nvSpPr>
            <p:cNvPr id="44" name="Freeform 143"/>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a:solidFill>
                <a:srgbClr val="91E5B3"/>
              </a:solidFill>
            </a:ln>
          </p:spPr>
          <p:txBody>
            <a:bodyPr/>
            <a:lstStyle/>
            <a:p>
              <a:endParaRPr lang="en-US"/>
            </a:p>
          </p:txBody>
        </p:sp>
        <p:sp>
          <p:nvSpPr>
            <p:cNvPr id="45" name="Freeform 144"/>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91E5B3"/>
              </a:solidFill>
              <a:prstDash val="solid"/>
              <a:round/>
              <a:headEnd/>
              <a:tailEnd/>
            </a:ln>
          </p:spPr>
          <p:txBody>
            <a:bodyPr/>
            <a:lstStyle/>
            <a:p>
              <a:endParaRPr lang="en-US"/>
            </a:p>
          </p:txBody>
        </p:sp>
        <p:sp>
          <p:nvSpPr>
            <p:cNvPr id="46" name="Freeform 145"/>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a:solidFill>
                <a:srgbClr val="91E5B3"/>
              </a:solidFill>
            </a:ln>
          </p:spPr>
          <p:txBody>
            <a:bodyPr/>
            <a:lstStyle/>
            <a:p>
              <a:endParaRPr lang="en-US"/>
            </a:p>
          </p:txBody>
        </p:sp>
        <p:sp>
          <p:nvSpPr>
            <p:cNvPr id="47" name="Freeform 146"/>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91E5B3"/>
              </a:solidFill>
              <a:prstDash val="solid"/>
              <a:round/>
              <a:headEnd/>
              <a:tailEnd/>
            </a:ln>
          </p:spPr>
          <p:txBody>
            <a:bodyPr/>
            <a:lstStyle/>
            <a:p>
              <a:endParaRPr lang="en-US"/>
            </a:p>
          </p:txBody>
        </p:sp>
        <p:sp>
          <p:nvSpPr>
            <p:cNvPr id="48" name="Freeform 147"/>
            <p:cNvSpPr>
              <a:spLocks noEditPoints="1"/>
            </p:cNvSpPr>
            <p:nvPr/>
          </p:nvSpPr>
          <p:spPr bwMode="auto">
            <a:xfrm>
              <a:off x="6390039" y="4351795"/>
              <a:ext cx="473203" cy="766276"/>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91E5B3"/>
              </a:solidFill>
              <a:prstDash val="solid"/>
              <a:round/>
              <a:headEnd/>
              <a:tailEnd/>
            </a:ln>
          </p:spPr>
          <p:txBody>
            <a:bodyPr/>
            <a:lstStyle/>
            <a:p>
              <a:endParaRPr lang="en-US"/>
            </a:p>
          </p:txBody>
        </p:sp>
        <p:sp>
          <p:nvSpPr>
            <p:cNvPr id="49" name="Freeform 148"/>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a:solidFill>
                <a:srgbClr val="91E5B3"/>
              </a:solidFill>
            </a:ln>
          </p:spPr>
          <p:txBody>
            <a:bodyPr/>
            <a:lstStyle/>
            <a:p>
              <a:endParaRPr lang="en-US"/>
            </a:p>
          </p:txBody>
        </p:sp>
        <p:sp>
          <p:nvSpPr>
            <p:cNvPr id="50" name="Freeform 149"/>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91E5B3"/>
              </a:solidFill>
              <a:prstDash val="solid"/>
              <a:round/>
              <a:headEnd/>
              <a:tailEnd/>
            </a:ln>
          </p:spPr>
          <p:txBody>
            <a:bodyPr/>
            <a:lstStyle/>
            <a:p>
              <a:endParaRPr lang="en-US"/>
            </a:p>
          </p:txBody>
        </p:sp>
        <p:sp>
          <p:nvSpPr>
            <p:cNvPr id="51" name="Freeform 150"/>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a:solidFill>
                <a:srgbClr val="91E5B3"/>
              </a:solidFill>
            </a:ln>
          </p:spPr>
          <p:txBody>
            <a:bodyPr/>
            <a:lstStyle/>
            <a:p>
              <a:endParaRPr lang="en-US"/>
            </a:p>
          </p:txBody>
        </p:sp>
        <p:sp>
          <p:nvSpPr>
            <p:cNvPr id="52" name="Freeform 151"/>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91E5B3"/>
              </a:solidFill>
              <a:prstDash val="solid"/>
              <a:round/>
              <a:headEnd/>
              <a:tailEnd/>
            </a:ln>
          </p:spPr>
          <p:txBody>
            <a:bodyPr/>
            <a:lstStyle/>
            <a:p>
              <a:endParaRPr lang="en-US"/>
            </a:p>
          </p:txBody>
        </p:sp>
        <p:sp>
          <p:nvSpPr>
            <p:cNvPr id="53" name="Freeform 152"/>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a:solidFill>
                <a:srgbClr val="91E5B3"/>
              </a:solidFill>
            </a:ln>
          </p:spPr>
          <p:txBody>
            <a:bodyPr/>
            <a:lstStyle/>
            <a:p>
              <a:endParaRPr lang="en-US"/>
            </a:p>
          </p:txBody>
        </p:sp>
        <p:sp>
          <p:nvSpPr>
            <p:cNvPr id="54" name="Freeform 153"/>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91E5B3"/>
              </a:solidFill>
              <a:prstDash val="solid"/>
              <a:round/>
              <a:headEnd/>
              <a:tailEnd/>
            </a:ln>
          </p:spPr>
          <p:txBody>
            <a:bodyPr/>
            <a:lstStyle/>
            <a:p>
              <a:endParaRPr lang="en-US"/>
            </a:p>
          </p:txBody>
        </p:sp>
        <p:sp>
          <p:nvSpPr>
            <p:cNvPr id="55" name="Freeform 154"/>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a:solidFill>
                <a:srgbClr val="91E5B3"/>
              </a:solidFill>
            </a:ln>
          </p:spPr>
          <p:txBody>
            <a:bodyPr/>
            <a:lstStyle/>
            <a:p>
              <a:endParaRPr lang="en-US"/>
            </a:p>
          </p:txBody>
        </p:sp>
        <p:sp>
          <p:nvSpPr>
            <p:cNvPr id="56" name="Freeform 155"/>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91E5B3"/>
              </a:solidFill>
              <a:prstDash val="solid"/>
              <a:round/>
              <a:headEnd/>
              <a:tailEnd/>
            </a:ln>
          </p:spPr>
          <p:txBody>
            <a:bodyPr/>
            <a:lstStyle/>
            <a:p>
              <a:endParaRPr lang="en-US"/>
            </a:p>
          </p:txBody>
        </p:sp>
        <p:sp>
          <p:nvSpPr>
            <p:cNvPr id="57" name="Freeform 156"/>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a:solidFill>
                <a:srgbClr val="91E5B3"/>
              </a:solidFill>
            </a:ln>
          </p:spPr>
          <p:txBody>
            <a:bodyPr/>
            <a:lstStyle/>
            <a:p>
              <a:endParaRPr lang="en-US"/>
            </a:p>
          </p:txBody>
        </p:sp>
        <p:sp>
          <p:nvSpPr>
            <p:cNvPr id="58" name="Freeform 157"/>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91E5B3"/>
              </a:solidFill>
              <a:prstDash val="solid"/>
              <a:round/>
              <a:headEnd/>
              <a:tailEnd/>
            </a:ln>
          </p:spPr>
          <p:txBody>
            <a:bodyPr/>
            <a:lstStyle/>
            <a:p>
              <a:endParaRPr lang="en-US"/>
            </a:p>
          </p:txBody>
        </p:sp>
        <p:sp>
          <p:nvSpPr>
            <p:cNvPr id="59" name="Freeform 158"/>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a:solidFill>
                <a:srgbClr val="91E5B3"/>
              </a:solidFill>
            </a:ln>
          </p:spPr>
          <p:txBody>
            <a:bodyPr/>
            <a:lstStyle/>
            <a:p>
              <a:endParaRPr lang="en-US"/>
            </a:p>
          </p:txBody>
        </p:sp>
        <p:sp>
          <p:nvSpPr>
            <p:cNvPr id="60" name="Freeform 159"/>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91E5B3"/>
              </a:solidFill>
              <a:prstDash val="solid"/>
              <a:round/>
              <a:headEnd/>
              <a:tailEnd/>
            </a:ln>
          </p:spPr>
          <p:txBody>
            <a:bodyPr/>
            <a:lstStyle/>
            <a:p>
              <a:endParaRPr lang="en-US"/>
            </a:p>
          </p:txBody>
        </p:sp>
        <p:sp>
          <p:nvSpPr>
            <p:cNvPr id="61" name="Freeform 160"/>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a:solidFill>
                <a:srgbClr val="91E5B3"/>
              </a:solidFill>
            </a:ln>
          </p:spPr>
          <p:txBody>
            <a:bodyPr/>
            <a:lstStyle/>
            <a:p>
              <a:endParaRPr lang="en-US"/>
            </a:p>
          </p:txBody>
        </p:sp>
        <p:sp>
          <p:nvSpPr>
            <p:cNvPr id="62" name="Freeform 161"/>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91E5B3"/>
              </a:solidFill>
              <a:prstDash val="solid"/>
              <a:round/>
              <a:headEnd/>
              <a:tailEnd/>
            </a:ln>
          </p:spPr>
          <p:txBody>
            <a:bodyPr/>
            <a:lstStyle/>
            <a:p>
              <a:endParaRPr lang="en-US"/>
            </a:p>
          </p:txBody>
        </p:sp>
        <p:sp>
          <p:nvSpPr>
            <p:cNvPr id="63" name="Freeform 162"/>
            <p:cNvSpPr>
              <a:spLocks noEditPoints="1"/>
            </p:cNvSpPr>
            <p:nvPr/>
          </p:nvSpPr>
          <p:spPr bwMode="auto">
            <a:xfrm>
              <a:off x="6915820" y="3532932"/>
              <a:ext cx="968939" cy="539022"/>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91E5B3"/>
              </a:solidFill>
              <a:prstDash val="solid"/>
              <a:round/>
              <a:headEnd/>
              <a:tailEnd/>
            </a:ln>
          </p:spPr>
          <p:txBody>
            <a:bodyPr/>
            <a:lstStyle/>
            <a:p>
              <a:endParaRPr lang="en-US"/>
            </a:p>
          </p:txBody>
        </p:sp>
        <p:sp>
          <p:nvSpPr>
            <p:cNvPr id="64" name="Freeform 163"/>
            <p:cNvSpPr>
              <a:spLocks noEditPoints="1"/>
            </p:cNvSpPr>
            <p:nvPr/>
          </p:nvSpPr>
          <p:spPr bwMode="auto">
            <a:xfrm>
              <a:off x="7336444" y="3429635"/>
              <a:ext cx="553948" cy="266694"/>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91E5B3"/>
              </a:solidFill>
              <a:prstDash val="solid"/>
              <a:round/>
              <a:headEnd/>
              <a:tailEnd/>
            </a:ln>
          </p:spPr>
          <p:txBody>
            <a:bodyPr/>
            <a:lstStyle/>
            <a:p>
              <a:endParaRPr lang="en-US"/>
            </a:p>
          </p:txBody>
        </p:sp>
        <p:sp>
          <p:nvSpPr>
            <p:cNvPr id="65" name="Freeform 164"/>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a:solidFill>
                <a:srgbClr val="91E5B3"/>
              </a:solidFill>
            </a:ln>
          </p:spPr>
          <p:txBody>
            <a:bodyPr/>
            <a:lstStyle/>
            <a:p>
              <a:endParaRPr lang="en-US"/>
            </a:p>
          </p:txBody>
        </p:sp>
        <p:sp>
          <p:nvSpPr>
            <p:cNvPr id="66" name="Freeform 165"/>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91E5B3"/>
              </a:solidFill>
              <a:prstDash val="solid"/>
              <a:round/>
              <a:headEnd/>
              <a:tailEnd/>
            </a:ln>
          </p:spPr>
          <p:txBody>
            <a:bodyPr/>
            <a:lstStyle/>
            <a:p>
              <a:endParaRPr lang="en-US"/>
            </a:p>
          </p:txBody>
        </p:sp>
        <p:sp>
          <p:nvSpPr>
            <p:cNvPr id="67" name="Freeform 166"/>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a:solidFill>
                <a:srgbClr val="91E5B3"/>
              </a:solidFill>
            </a:ln>
          </p:spPr>
          <p:txBody>
            <a:bodyPr/>
            <a:lstStyle/>
            <a:p>
              <a:endParaRPr lang="en-US"/>
            </a:p>
          </p:txBody>
        </p:sp>
        <p:sp>
          <p:nvSpPr>
            <p:cNvPr id="68" name="Freeform 167"/>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rgbClr val="91E5B3"/>
              </a:solidFill>
              <a:prstDash val="solid"/>
              <a:round/>
              <a:headEnd/>
              <a:tailEnd/>
            </a:ln>
          </p:spPr>
          <p:txBody>
            <a:bodyPr/>
            <a:lstStyle/>
            <a:p>
              <a:endParaRPr lang="en-US"/>
            </a:p>
          </p:txBody>
        </p:sp>
        <p:sp>
          <p:nvSpPr>
            <p:cNvPr id="69" name="Freeform 168"/>
            <p:cNvSpPr>
              <a:spLocks noEditPoints="1"/>
            </p:cNvSpPr>
            <p:nvPr/>
          </p:nvSpPr>
          <p:spPr bwMode="auto">
            <a:xfrm>
              <a:off x="8123238" y="2963859"/>
              <a:ext cx="93889" cy="114566"/>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91E5B3"/>
              </a:solidFill>
              <a:prstDash val="solid"/>
              <a:round/>
              <a:headEnd/>
              <a:tailEnd/>
            </a:ln>
          </p:spPr>
          <p:txBody>
            <a:bodyPr/>
            <a:lstStyle/>
            <a:p>
              <a:endParaRPr lang="en-US"/>
            </a:p>
          </p:txBody>
        </p:sp>
        <p:sp>
          <p:nvSpPr>
            <p:cNvPr id="70" name="Freeform 169"/>
            <p:cNvSpPr>
              <a:spLocks noEditPoints="1"/>
            </p:cNvSpPr>
            <p:nvPr/>
          </p:nvSpPr>
          <p:spPr bwMode="auto">
            <a:xfrm>
              <a:off x="2148115" y="2915028"/>
              <a:ext cx="993350" cy="1665898"/>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rgbClr val="0354A0"/>
            </a:solidFill>
            <a:ln w="4763">
              <a:solidFill>
                <a:srgbClr val="91E5B3"/>
              </a:solidFill>
              <a:prstDash val="solid"/>
              <a:round/>
              <a:headEnd/>
              <a:tailEnd/>
            </a:ln>
          </p:spPr>
          <p:txBody>
            <a:bodyPr/>
            <a:lstStyle/>
            <a:p>
              <a:endParaRPr lang="en-US"/>
            </a:p>
          </p:txBody>
        </p:sp>
        <p:sp>
          <p:nvSpPr>
            <p:cNvPr id="71" name="Freeform 170"/>
            <p:cNvSpPr>
              <a:spLocks noEditPoints="1"/>
            </p:cNvSpPr>
            <p:nvPr/>
          </p:nvSpPr>
          <p:spPr bwMode="auto">
            <a:xfrm>
              <a:off x="2439172" y="1921499"/>
              <a:ext cx="813082" cy="587854"/>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91E5B3"/>
              </a:solidFill>
              <a:prstDash val="solid"/>
              <a:round/>
              <a:headEnd/>
              <a:tailEnd/>
            </a:ln>
          </p:spPr>
          <p:txBody>
            <a:bodyPr/>
            <a:lstStyle/>
            <a:p>
              <a:endParaRPr lang="en-US"/>
            </a:p>
          </p:txBody>
        </p:sp>
        <p:sp>
          <p:nvSpPr>
            <p:cNvPr id="72" name="Freeform 172"/>
            <p:cNvSpPr>
              <a:spLocks noEditPoints="1"/>
            </p:cNvSpPr>
            <p:nvPr/>
          </p:nvSpPr>
          <p:spPr bwMode="auto">
            <a:xfrm>
              <a:off x="4039048" y="4177129"/>
              <a:ext cx="1705032" cy="1664020"/>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91E5B3"/>
              </a:solidFill>
              <a:prstDash val="solid"/>
              <a:round/>
              <a:headEnd/>
              <a:tailEnd/>
            </a:ln>
          </p:spPr>
          <p:txBody>
            <a:bodyPr/>
            <a:lstStyle/>
            <a:p>
              <a:endParaRPr lang="en-US"/>
            </a:p>
          </p:txBody>
        </p:sp>
        <p:sp>
          <p:nvSpPr>
            <p:cNvPr id="73" name="Freeform 173"/>
            <p:cNvSpPr>
              <a:spLocks noEditPoints="1"/>
            </p:cNvSpPr>
            <p:nvPr/>
          </p:nvSpPr>
          <p:spPr bwMode="auto">
            <a:xfrm>
              <a:off x="5668968" y="4718029"/>
              <a:ext cx="692904" cy="614147"/>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91E5B3"/>
              </a:solidFill>
              <a:prstDash val="solid"/>
              <a:round/>
              <a:headEnd/>
              <a:tailEnd/>
            </a:ln>
          </p:spPr>
          <p:txBody>
            <a:bodyPr/>
            <a:lstStyle/>
            <a:p>
              <a:endParaRPr lang="en-US"/>
            </a:p>
          </p:txBody>
        </p:sp>
        <p:sp>
          <p:nvSpPr>
            <p:cNvPr id="74" name="Freeform 174"/>
            <p:cNvSpPr>
              <a:spLocks noEditPoints="1"/>
            </p:cNvSpPr>
            <p:nvPr/>
          </p:nvSpPr>
          <p:spPr bwMode="auto">
            <a:xfrm>
              <a:off x="5732813" y="2359102"/>
              <a:ext cx="640326" cy="886476"/>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91E5B3"/>
              </a:solidFill>
              <a:prstDash val="solid"/>
              <a:round/>
              <a:headEnd/>
              <a:tailEnd/>
            </a:ln>
          </p:spPr>
          <p:txBody>
            <a:bodyPr/>
            <a:lstStyle/>
            <a:p>
              <a:endParaRPr lang="en-US"/>
            </a:p>
          </p:txBody>
        </p:sp>
        <p:sp>
          <p:nvSpPr>
            <p:cNvPr id="75" name="Freeform 175"/>
            <p:cNvSpPr>
              <a:spLocks noEditPoints="1"/>
            </p:cNvSpPr>
            <p:nvPr/>
          </p:nvSpPr>
          <p:spPr bwMode="auto">
            <a:xfrm>
              <a:off x="5991948" y="4383723"/>
              <a:ext cx="435647" cy="755007"/>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91E5B3"/>
              </a:solidFill>
              <a:prstDash val="solid"/>
              <a:round/>
              <a:headEnd/>
              <a:tailEnd/>
            </a:ln>
          </p:spPr>
          <p:txBody>
            <a:bodyPr/>
            <a:lstStyle/>
            <a:p>
              <a:endParaRPr lang="en-US"/>
            </a:p>
          </p:txBody>
        </p:sp>
        <p:sp>
          <p:nvSpPr>
            <p:cNvPr id="76" name="Freeform 176"/>
            <p:cNvSpPr>
              <a:spLocks noEditPoints="1"/>
            </p:cNvSpPr>
            <p:nvPr/>
          </p:nvSpPr>
          <p:spPr bwMode="auto">
            <a:xfrm>
              <a:off x="6444495" y="2678384"/>
              <a:ext cx="476958" cy="646076"/>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91E5B3"/>
              </a:solidFill>
              <a:prstDash val="solid"/>
              <a:round/>
              <a:headEnd/>
              <a:tailEnd/>
            </a:ln>
          </p:spPr>
          <p:txBody>
            <a:bodyPr/>
            <a:lstStyle/>
            <a:p>
              <a:endParaRPr lang="en-US"/>
            </a:p>
          </p:txBody>
        </p:sp>
        <p:sp>
          <p:nvSpPr>
            <p:cNvPr id="77" name="Freeform 177"/>
            <p:cNvSpPr>
              <a:spLocks noEditPoints="1"/>
            </p:cNvSpPr>
            <p:nvPr/>
          </p:nvSpPr>
          <p:spPr bwMode="auto">
            <a:xfrm>
              <a:off x="5991948" y="2458643"/>
              <a:ext cx="743604" cy="358722"/>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91E5B3"/>
              </a:solidFill>
              <a:prstDash val="solid"/>
              <a:round/>
              <a:headEnd/>
              <a:tailEnd/>
            </a:ln>
          </p:spPr>
          <p:txBody>
            <a:bodyPr/>
            <a:lstStyle/>
            <a:p>
              <a:endParaRPr lang="en-US"/>
            </a:p>
          </p:txBody>
        </p:sp>
        <p:sp>
          <p:nvSpPr>
            <p:cNvPr id="78" name="Freeform 178"/>
            <p:cNvSpPr>
              <a:spLocks noEditPoints="1"/>
            </p:cNvSpPr>
            <p:nvPr/>
          </p:nvSpPr>
          <p:spPr bwMode="auto">
            <a:xfrm>
              <a:off x="6521484" y="4924623"/>
              <a:ext cx="1113529" cy="946576"/>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chemeClr val="bg1"/>
            </a:solidFill>
            <a:ln w="4763">
              <a:solidFill>
                <a:srgbClr val="91E5B3"/>
              </a:solidFill>
              <a:prstDash val="solid"/>
              <a:round/>
              <a:headEnd/>
              <a:tailEnd/>
            </a:ln>
          </p:spPr>
          <p:txBody>
            <a:bodyPr/>
            <a:lstStyle/>
            <a:p>
              <a:endParaRPr lang="en-US"/>
            </a:p>
          </p:txBody>
        </p:sp>
        <p:sp>
          <p:nvSpPr>
            <p:cNvPr id="79" name="Freeform 179"/>
            <p:cNvSpPr>
              <a:spLocks noEditPoints="1"/>
            </p:cNvSpPr>
            <p:nvPr/>
          </p:nvSpPr>
          <p:spPr bwMode="auto">
            <a:xfrm>
              <a:off x="7792747" y="3153550"/>
              <a:ext cx="159612" cy="369991"/>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91E5B3"/>
              </a:solidFill>
              <a:prstDash val="solid"/>
              <a:round/>
              <a:headEnd/>
              <a:tailEnd/>
            </a:ln>
          </p:spPr>
          <p:txBody>
            <a:bodyPr/>
            <a:lstStyle/>
            <a:p>
              <a:endParaRPr lang="en-US"/>
            </a:p>
          </p:txBody>
        </p:sp>
        <p:sp>
          <p:nvSpPr>
            <p:cNvPr id="80" name="Freeform 180"/>
            <p:cNvSpPr>
              <a:spLocks noEditPoints="1"/>
            </p:cNvSpPr>
            <p:nvPr/>
          </p:nvSpPr>
          <p:spPr bwMode="auto">
            <a:xfrm>
              <a:off x="6870753" y="3910435"/>
              <a:ext cx="1074095" cy="473288"/>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91E5B3"/>
              </a:solidFill>
              <a:prstDash val="solid"/>
              <a:round/>
              <a:headEnd/>
              <a:tailEnd/>
            </a:ln>
          </p:spPr>
          <p:txBody>
            <a:bodyPr/>
            <a:lstStyle/>
            <a:p>
              <a:endParaRPr lang="en-US"/>
            </a:p>
          </p:txBody>
        </p:sp>
        <p:sp>
          <p:nvSpPr>
            <p:cNvPr id="81" name="Freeform 181"/>
            <p:cNvSpPr>
              <a:spLocks noEditPoints="1"/>
            </p:cNvSpPr>
            <p:nvPr/>
          </p:nvSpPr>
          <p:spPr bwMode="auto">
            <a:xfrm>
              <a:off x="7233166" y="2567575"/>
              <a:ext cx="912605" cy="683638"/>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rgbClr val="91E5B3"/>
              </a:solidFill>
              <a:prstDash val="solid"/>
              <a:round/>
              <a:headEnd/>
              <a:tailEnd/>
            </a:ln>
          </p:spPr>
          <p:txBody>
            <a:bodyPr/>
            <a:lstStyle/>
            <a:p>
              <a:endParaRPr lang="en-US"/>
            </a:p>
          </p:txBody>
        </p:sp>
        <p:sp>
          <p:nvSpPr>
            <p:cNvPr id="82" name="Freeform 182"/>
            <p:cNvSpPr>
              <a:spLocks noEditPoints="1"/>
            </p:cNvSpPr>
            <p:nvPr/>
          </p:nvSpPr>
          <p:spPr bwMode="auto">
            <a:xfrm>
              <a:off x="7933581" y="2815487"/>
              <a:ext cx="424380" cy="229131"/>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91E5B3"/>
              </a:solidFill>
              <a:prstDash val="solid"/>
              <a:round/>
              <a:headEnd/>
              <a:tailEnd/>
            </a:ln>
          </p:spPr>
          <p:txBody>
            <a:bodyPr/>
            <a:lstStyle/>
            <a:p>
              <a:endParaRPr lang="en-US"/>
            </a:p>
          </p:txBody>
        </p:sp>
        <p:sp>
          <p:nvSpPr>
            <p:cNvPr id="83" name="Freeform 183"/>
            <p:cNvSpPr>
              <a:spLocks noEditPoints="1"/>
            </p:cNvSpPr>
            <p:nvPr/>
          </p:nvSpPr>
          <p:spPr bwMode="auto">
            <a:xfrm>
              <a:off x="8066904" y="2073627"/>
              <a:ext cx="478836" cy="708054"/>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91E5B3"/>
              </a:solidFill>
              <a:prstDash val="solid"/>
              <a:round/>
              <a:headEnd/>
              <a:tailEnd/>
            </a:ln>
          </p:spPr>
          <p:txBody>
            <a:bodyPr/>
            <a:lstStyle/>
            <a:p>
              <a:endParaRPr lang="en-US"/>
            </a:p>
          </p:txBody>
        </p:sp>
      </p:grpSp>
      <p:cxnSp>
        <p:nvCxnSpPr>
          <p:cNvPr id="84" name="Straight Connector 83"/>
          <p:cNvCxnSpPr/>
          <p:nvPr/>
        </p:nvCxnSpPr>
        <p:spPr>
          <a:xfrm flipV="1">
            <a:off x="2850179" y="3090334"/>
            <a:ext cx="6075" cy="821267"/>
          </a:xfrm>
          <a:prstGeom prst="line">
            <a:avLst/>
          </a:prstGeom>
          <a:ln w="12700" cmpd="sng">
            <a:solidFill>
              <a:srgbClr val="0354A0"/>
            </a:solidFill>
          </a:ln>
          <a:effectLst/>
        </p:spPr>
        <p:style>
          <a:lnRef idx="2">
            <a:schemeClr val="accent1"/>
          </a:lnRef>
          <a:fillRef idx="0">
            <a:schemeClr val="accent1"/>
          </a:fillRef>
          <a:effectRef idx="1">
            <a:schemeClr val="accent1"/>
          </a:effectRef>
          <a:fontRef idx="minor">
            <a:schemeClr val="tx1"/>
          </a:fontRef>
        </p:style>
      </p:cxnSp>
      <p:sp>
        <p:nvSpPr>
          <p:cNvPr id="85" name="5-Point Star 84"/>
          <p:cNvSpPr>
            <a:spLocks noChangeAspect="1"/>
          </p:cNvSpPr>
          <p:nvPr/>
        </p:nvSpPr>
        <p:spPr>
          <a:xfrm>
            <a:off x="2890311" y="4635501"/>
            <a:ext cx="72136" cy="72136"/>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5" name="Group 94"/>
          <p:cNvGrpSpPr/>
          <p:nvPr/>
        </p:nvGrpSpPr>
        <p:grpSpPr>
          <a:xfrm>
            <a:off x="1201550" y="550582"/>
            <a:ext cx="6740900" cy="2637118"/>
            <a:chOff x="1201550" y="550582"/>
            <a:chExt cx="6740900" cy="2637118"/>
          </a:xfrm>
        </p:grpSpPr>
        <p:sp>
          <p:nvSpPr>
            <p:cNvPr id="89" name="Rectangle 88"/>
            <p:cNvSpPr/>
            <p:nvPr/>
          </p:nvSpPr>
          <p:spPr>
            <a:xfrm>
              <a:off x="1201551" y="554948"/>
              <a:ext cx="2629647" cy="2620052"/>
            </a:xfrm>
            <a:prstGeom prst="rect">
              <a:avLst/>
            </a:prstGeom>
            <a:solidFill>
              <a:schemeClr val="bg1"/>
            </a:solidFill>
          </p:spPr>
          <p:txBody>
            <a:bodyPr wrap="square" tIns="254000" bIns="137160">
              <a:noAutofit/>
            </a:bodyPr>
            <a:lstStyle/>
            <a:p>
              <a:pPr lvl="0" algn="ctr"/>
              <a:r>
                <a:rPr lang="en-US" sz="2000" b="1" dirty="0">
                  <a:solidFill>
                    <a:srgbClr val="000000"/>
                  </a:solidFill>
                  <a:latin typeface="Rockwell"/>
                  <a:cs typeface="Rockwell"/>
                </a:rPr>
                <a:t>Santa Barbara </a:t>
              </a:r>
              <a:r>
                <a:rPr lang="en-US" sz="2000" b="1" dirty="0" smtClean="0">
                  <a:solidFill>
                    <a:srgbClr val="000000"/>
                  </a:solidFill>
                  <a:latin typeface="Rockwell"/>
                  <a:cs typeface="Rockwell"/>
                </a:rPr>
                <a:t/>
              </a:r>
              <a:br>
                <a:rPr lang="en-US" sz="2000" b="1" dirty="0" smtClean="0">
                  <a:solidFill>
                    <a:srgbClr val="000000"/>
                  </a:solidFill>
                  <a:latin typeface="Rockwell"/>
                  <a:cs typeface="Rockwell"/>
                </a:rPr>
              </a:br>
              <a:r>
                <a:rPr lang="en-US" sz="2000" b="1" dirty="0" smtClean="0">
                  <a:solidFill>
                    <a:srgbClr val="000000"/>
                  </a:solidFill>
                  <a:latin typeface="Rockwell"/>
                  <a:cs typeface="Rockwell"/>
                </a:rPr>
                <a:t>City </a:t>
              </a:r>
              <a:r>
                <a:rPr lang="en-US" sz="2000" b="1" dirty="0">
                  <a:solidFill>
                    <a:srgbClr val="000000"/>
                  </a:solidFill>
                  <a:latin typeface="Rockwell"/>
                  <a:cs typeface="Rockwell"/>
                </a:rPr>
                <a:t>College</a:t>
              </a:r>
            </a:p>
          </p:txBody>
        </p:sp>
        <p:sp>
          <p:nvSpPr>
            <p:cNvPr id="94" name="Freeform 169"/>
            <p:cNvSpPr>
              <a:spLocks noEditPoints="1"/>
            </p:cNvSpPr>
            <p:nvPr/>
          </p:nvSpPr>
          <p:spPr bwMode="auto">
            <a:xfrm>
              <a:off x="2258942" y="1598635"/>
              <a:ext cx="841517" cy="1411265"/>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rgbClr val="0354A0"/>
            </a:solidFill>
            <a:ln w="4763">
              <a:noFill/>
              <a:prstDash val="solid"/>
              <a:round/>
              <a:headEnd/>
              <a:tailEnd/>
            </a:ln>
          </p:spPr>
          <p:txBody>
            <a:bodyPr/>
            <a:lstStyle/>
            <a:p>
              <a:endParaRPr lang="en-US"/>
            </a:p>
          </p:txBody>
        </p:sp>
        <p:sp>
          <p:nvSpPr>
            <p:cNvPr id="90" name="Rectangle 89"/>
            <p:cNvSpPr/>
            <p:nvPr/>
          </p:nvSpPr>
          <p:spPr>
            <a:xfrm>
              <a:off x="3883493" y="554948"/>
              <a:ext cx="4058957" cy="2632752"/>
            </a:xfrm>
            <a:prstGeom prst="rect">
              <a:avLst/>
            </a:prstGeom>
            <a:solidFill>
              <a:schemeClr val="bg1"/>
            </a:solidFill>
          </p:spPr>
          <p:txBody>
            <a:bodyPr wrap="square" tIns="91440" bIns="137160" anchor="ctr" anchorCtr="0">
              <a:noAutofit/>
            </a:bodyPr>
            <a:lstStyle/>
            <a:p>
              <a:pPr lvl="0" algn="ctr">
                <a:spcBef>
                  <a:spcPts val="600"/>
                </a:spcBef>
              </a:pPr>
              <a:r>
                <a:rPr lang="en-US" sz="1600" dirty="0">
                  <a:solidFill>
                    <a:srgbClr val="000000"/>
                  </a:solidFill>
                  <a:latin typeface="Georgia"/>
                  <a:cs typeface="Georgia"/>
                </a:rPr>
                <a:t>A formal relationship between the college and the local school district has yielded a mandatory college-preparatory curriculum for high school students designed together by high school teachers and college faculty. </a:t>
              </a:r>
            </a:p>
            <a:p>
              <a:pPr lvl="0" algn="ctr">
                <a:spcBef>
                  <a:spcPts val="600"/>
                </a:spcBef>
              </a:pPr>
              <a:r>
                <a:rPr lang="en-US" sz="1600" b="1" dirty="0">
                  <a:solidFill>
                    <a:srgbClr val="000000"/>
                  </a:solidFill>
                  <a:latin typeface="Rockwell"/>
                  <a:cs typeface="Rockwell"/>
                </a:rPr>
                <a:t>Result: Very strong student success rates, including for the large number of Hispanic students it enrolls </a:t>
              </a:r>
              <a:r>
                <a:rPr lang="en-US" sz="1600" b="1" dirty="0" smtClean="0">
                  <a:solidFill>
                    <a:srgbClr val="000000"/>
                  </a:solidFill>
                  <a:latin typeface="Rockwell"/>
                  <a:cs typeface="Rockwell"/>
                </a:rPr>
                <a:t>from</a:t>
              </a:r>
              <a:br>
                <a:rPr lang="en-US" sz="1600" b="1" dirty="0" smtClean="0">
                  <a:solidFill>
                    <a:srgbClr val="000000"/>
                  </a:solidFill>
                  <a:latin typeface="Rockwell"/>
                  <a:cs typeface="Rockwell"/>
                </a:rPr>
              </a:br>
              <a:r>
                <a:rPr lang="en-US" sz="1600" b="1" dirty="0" smtClean="0">
                  <a:solidFill>
                    <a:srgbClr val="000000"/>
                  </a:solidFill>
                  <a:latin typeface="Rockwell"/>
                  <a:cs typeface="Rockwell"/>
                </a:rPr>
                <a:t>the </a:t>
              </a:r>
              <a:r>
                <a:rPr lang="en-US" sz="1600" b="1" dirty="0">
                  <a:solidFill>
                    <a:srgbClr val="000000"/>
                  </a:solidFill>
                  <a:latin typeface="Rockwell"/>
                  <a:cs typeface="Rockwell"/>
                </a:rPr>
                <a:t>local K-12 system.</a:t>
              </a:r>
            </a:p>
          </p:txBody>
        </p:sp>
        <p:sp>
          <p:nvSpPr>
            <p:cNvPr id="93" name="5-Point Star 92"/>
            <p:cNvSpPr>
              <a:spLocks noChangeAspect="1"/>
            </p:cNvSpPr>
            <p:nvPr/>
          </p:nvSpPr>
          <p:spPr>
            <a:xfrm>
              <a:off x="2461172" y="2567996"/>
              <a:ext cx="115300" cy="115300"/>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201550" y="550582"/>
              <a:ext cx="6740899" cy="2637118"/>
            </a:xfrm>
            <a:prstGeom prst="rect">
              <a:avLst/>
            </a:prstGeom>
            <a:noFill/>
            <a:ln w="12700" cmpd="sng">
              <a:solidFill>
                <a:srgbClr val="0354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68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7158" y="1330427"/>
            <a:ext cx="8459792" cy="400110"/>
          </a:xfrm>
          <a:prstGeom prst="rect">
            <a:avLst/>
          </a:prstGeom>
        </p:spPr>
        <p:txBody>
          <a:bodyPr wrap="square">
            <a:spAutoFit/>
          </a:bodyPr>
          <a:lstStyle/>
          <a:p>
            <a:pPr algn="ctr">
              <a:spcAft>
                <a:spcPts val="1200"/>
              </a:spcAft>
            </a:pPr>
            <a:r>
              <a:rPr lang="en-US" sz="2000" dirty="0">
                <a:solidFill>
                  <a:srgbClr val="000000"/>
                </a:solidFill>
                <a:latin typeface="Georgia"/>
                <a:cs typeface="Georgia"/>
              </a:rPr>
              <a:t>Completion</a:t>
            </a:r>
            <a:r>
              <a:rPr lang="en-US" sz="2000" dirty="0" smtClean="0">
                <a:solidFill>
                  <a:srgbClr val="000000"/>
                </a:solidFill>
                <a:latin typeface="Georgia"/>
                <a:cs typeface="Georgia"/>
              </a:rPr>
              <a:t>/transfer </a:t>
            </a:r>
            <a:r>
              <a:rPr lang="en-US" sz="2000" dirty="0">
                <a:solidFill>
                  <a:srgbClr val="000000"/>
                </a:solidFill>
                <a:latin typeface="Georgia"/>
                <a:cs typeface="Georgia"/>
              </a:rPr>
              <a:t>rates that far surpass the national average</a:t>
            </a:r>
          </a:p>
        </p:txBody>
      </p:sp>
      <p:graphicFrame>
        <p:nvGraphicFramePr>
          <p:cNvPr id="4" name="Chart 3"/>
          <p:cNvGraphicFramePr>
            <a:graphicFrameLocks/>
          </p:cNvGraphicFramePr>
          <p:nvPr>
            <p:extLst>
              <p:ext uri="{D42A27DB-BD31-4B8C-83A1-F6EECF244321}">
                <p14:modId xmlns:p14="http://schemas.microsoft.com/office/powerpoint/2010/main" val="3903376816"/>
              </p:ext>
            </p:extLst>
          </p:nvPr>
        </p:nvGraphicFramePr>
        <p:xfrm>
          <a:off x="876300" y="1981200"/>
          <a:ext cx="7391400" cy="398199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03200" y="570681"/>
            <a:ext cx="8754533" cy="553998"/>
          </a:xfrm>
          <a:prstGeom prst="rect">
            <a:avLst/>
          </a:prstGeom>
        </p:spPr>
        <p:txBody>
          <a:bodyPr wrap="square">
            <a:spAutoFit/>
          </a:bodyPr>
          <a:lstStyle/>
          <a:p>
            <a:pPr algn="ctr"/>
            <a:r>
              <a:rPr lang="en-US" sz="3000" dirty="0">
                <a:solidFill>
                  <a:srgbClr val="0354A0"/>
                </a:solidFill>
                <a:latin typeface="Georgia"/>
                <a:cs typeface="Georgia"/>
              </a:rPr>
              <a:t>Outcomes of Prize </a:t>
            </a:r>
            <a:r>
              <a:rPr lang="en-US" sz="3000" dirty="0" smtClean="0">
                <a:solidFill>
                  <a:srgbClr val="0354A0"/>
                </a:solidFill>
                <a:latin typeface="Georgia"/>
                <a:cs typeface="Georgia"/>
              </a:rPr>
              <a:t>Finalist Colleges</a:t>
            </a:r>
            <a:endParaRPr lang="en-US" sz="3000" dirty="0">
              <a:solidFill>
                <a:srgbClr val="0354A0"/>
              </a:solidFill>
              <a:latin typeface="Georgia"/>
              <a:cs typeface="Georgia"/>
            </a:endParaRPr>
          </a:p>
        </p:txBody>
      </p:sp>
    </p:spTree>
    <p:extLst>
      <p:ext uri="{BB962C8B-B14F-4D97-AF65-F5344CB8AC3E}">
        <p14:creationId xmlns:p14="http://schemas.microsoft.com/office/powerpoint/2010/main" val="4225263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17800" y="3385511"/>
            <a:ext cx="3704677" cy="2287156"/>
            <a:chOff x="2148115" y="1921499"/>
            <a:chExt cx="6397625" cy="3949700"/>
          </a:xfrm>
          <a:solidFill>
            <a:schemeClr val="bg1"/>
          </a:solidFill>
        </p:grpSpPr>
        <p:sp>
          <p:nvSpPr>
            <p:cNvPr id="4" name="Freeform 103"/>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grpFill/>
            <a:ln>
              <a:solidFill>
                <a:srgbClr val="91E5B3"/>
              </a:solidFill>
            </a:ln>
          </p:spPr>
          <p:txBody>
            <a:bodyPr/>
            <a:lstStyle/>
            <a:p>
              <a:endParaRPr lang="en-US"/>
            </a:p>
          </p:txBody>
        </p:sp>
        <p:sp>
          <p:nvSpPr>
            <p:cNvPr id="5" name="Freeform 104"/>
            <p:cNvSpPr>
              <a:spLocks/>
            </p:cNvSpPr>
            <p:nvPr/>
          </p:nvSpPr>
          <p:spPr bwMode="auto">
            <a:xfrm>
              <a:off x="2226982" y="2299002"/>
              <a:ext cx="978328" cy="811351"/>
            </a:xfrm>
            <a:custGeom>
              <a:avLst/>
              <a:gdLst>
                <a:gd name="T0" fmla="*/ 0 w 521"/>
                <a:gd name="T1" fmla="*/ 297 h 432"/>
                <a:gd name="T2" fmla="*/ 9 w 521"/>
                <a:gd name="T3" fmla="*/ 279 h 432"/>
                <a:gd name="T4" fmla="*/ 7 w 521"/>
                <a:gd name="T5" fmla="*/ 253 h 432"/>
                <a:gd name="T6" fmla="*/ 30 w 521"/>
                <a:gd name="T7" fmla="*/ 223 h 432"/>
                <a:gd name="T8" fmla="*/ 37 w 521"/>
                <a:gd name="T9" fmla="*/ 215 h 432"/>
                <a:gd name="T10" fmla="*/ 37 w 521"/>
                <a:gd name="T11" fmla="*/ 215 h 432"/>
                <a:gd name="T12" fmla="*/ 34 w 521"/>
                <a:gd name="T13" fmla="*/ 214 h 432"/>
                <a:gd name="T14" fmla="*/ 48 w 521"/>
                <a:gd name="T15" fmla="*/ 194 h 432"/>
                <a:gd name="T16" fmla="*/ 47 w 521"/>
                <a:gd name="T17" fmla="*/ 194 h 432"/>
                <a:gd name="T18" fmla="*/ 61 w 521"/>
                <a:gd name="T19" fmla="*/ 156 h 432"/>
                <a:gd name="T20" fmla="*/ 72 w 521"/>
                <a:gd name="T21" fmla="*/ 138 h 432"/>
                <a:gd name="T22" fmla="*/ 76 w 521"/>
                <a:gd name="T23" fmla="*/ 120 h 432"/>
                <a:gd name="T24" fmla="*/ 87 w 521"/>
                <a:gd name="T25" fmla="*/ 89 h 432"/>
                <a:gd name="T26" fmla="*/ 97 w 521"/>
                <a:gd name="T27" fmla="*/ 70 h 432"/>
                <a:gd name="T28" fmla="*/ 99 w 521"/>
                <a:gd name="T29" fmla="*/ 55 h 432"/>
                <a:gd name="T30" fmla="*/ 103 w 521"/>
                <a:gd name="T31" fmla="*/ 46 h 432"/>
                <a:gd name="T32" fmla="*/ 106 w 521"/>
                <a:gd name="T33" fmla="*/ 32 h 432"/>
                <a:gd name="T34" fmla="*/ 109 w 521"/>
                <a:gd name="T35" fmla="*/ 21 h 432"/>
                <a:gd name="T36" fmla="*/ 117 w 521"/>
                <a:gd name="T37" fmla="*/ 0 h 432"/>
                <a:gd name="T38" fmla="*/ 125 w 521"/>
                <a:gd name="T39" fmla="*/ 6 h 432"/>
                <a:gd name="T40" fmla="*/ 128 w 521"/>
                <a:gd name="T41" fmla="*/ 2 h 432"/>
                <a:gd name="T42" fmla="*/ 139 w 521"/>
                <a:gd name="T43" fmla="*/ 4 h 432"/>
                <a:gd name="T44" fmla="*/ 148 w 521"/>
                <a:gd name="T45" fmla="*/ 13 h 432"/>
                <a:gd name="T46" fmla="*/ 163 w 521"/>
                <a:gd name="T47" fmla="*/ 15 h 432"/>
                <a:gd name="T48" fmla="*/ 174 w 521"/>
                <a:gd name="T49" fmla="*/ 35 h 432"/>
                <a:gd name="T50" fmla="*/ 181 w 521"/>
                <a:gd name="T51" fmla="*/ 69 h 432"/>
                <a:gd name="T52" fmla="*/ 194 w 521"/>
                <a:gd name="T53" fmla="*/ 76 h 432"/>
                <a:gd name="T54" fmla="*/ 215 w 521"/>
                <a:gd name="T55" fmla="*/ 74 h 432"/>
                <a:gd name="T56" fmla="*/ 231 w 521"/>
                <a:gd name="T57" fmla="*/ 73 h 432"/>
                <a:gd name="T58" fmla="*/ 250 w 521"/>
                <a:gd name="T59" fmla="*/ 78 h 432"/>
                <a:gd name="T60" fmla="*/ 268 w 521"/>
                <a:gd name="T61" fmla="*/ 86 h 432"/>
                <a:gd name="T62" fmla="*/ 295 w 521"/>
                <a:gd name="T63" fmla="*/ 86 h 432"/>
                <a:gd name="T64" fmla="*/ 310 w 521"/>
                <a:gd name="T65" fmla="*/ 92 h 432"/>
                <a:gd name="T66" fmla="*/ 348 w 521"/>
                <a:gd name="T67" fmla="*/ 88 h 432"/>
                <a:gd name="T68" fmla="*/ 369 w 521"/>
                <a:gd name="T69" fmla="*/ 88 h 432"/>
                <a:gd name="T70" fmla="*/ 386 w 521"/>
                <a:gd name="T71" fmla="*/ 86 h 432"/>
                <a:gd name="T72" fmla="*/ 504 w 521"/>
                <a:gd name="T73" fmla="*/ 120 h 432"/>
                <a:gd name="T74" fmla="*/ 519 w 521"/>
                <a:gd name="T75" fmla="*/ 138 h 432"/>
                <a:gd name="T76" fmla="*/ 506 w 521"/>
                <a:gd name="T77" fmla="*/ 168 h 432"/>
                <a:gd name="T78" fmla="*/ 487 w 521"/>
                <a:gd name="T79" fmla="*/ 198 h 432"/>
                <a:gd name="T80" fmla="*/ 472 w 521"/>
                <a:gd name="T81" fmla="*/ 214 h 432"/>
                <a:gd name="T82" fmla="*/ 456 w 521"/>
                <a:gd name="T83" fmla="*/ 245 h 432"/>
                <a:gd name="T84" fmla="*/ 468 w 521"/>
                <a:gd name="T85" fmla="*/ 253 h 432"/>
                <a:gd name="T86" fmla="*/ 467 w 521"/>
                <a:gd name="T87" fmla="*/ 271 h 432"/>
                <a:gd name="T88" fmla="*/ 457 w 521"/>
                <a:gd name="T89" fmla="*/ 287 h 432"/>
                <a:gd name="T90" fmla="*/ 251 w 521"/>
                <a:gd name="T91" fmla="*/ 393 h 432"/>
                <a:gd name="T92" fmla="*/ 7 w 521"/>
                <a:gd name="T93" fmla="*/ 3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grpFill/>
            <a:ln w="4763">
              <a:solidFill>
                <a:srgbClr val="91E5B3"/>
              </a:solidFill>
              <a:prstDash val="solid"/>
              <a:round/>
              <a:headEnd/>
              <a:tailEnd/>
            </a:ln>
          </p:spPr>
          <p:txBody>
            <a:bodyPr/>
            <a:lstStyle/>
            <a:p>
              <a:endParaRPr lang="en-US"/>
            </a:p>
          </p:txBody>
        </p:sp>
        <p:sp>
          <p:nvSpPr>
            <p:cNvPr id="6" name="Freeform 105"/>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grpFill/>
            <a:ln>
              <a:solidFill>
                <a:srgbClr val="91E5B3"/>
              </a:solidFill>
            </a:ln>
          </p:spPr>
          <p:txBody>
            <a:bodyPr/>
            <a:lstStyle/>
            <a:p>
              <a:endParaRPr lang="en-US"/>
            </a:p>
          </p:txBody>
        </p:sp>
        <p:sp>
          <p:nvSpPr>
            <p:cNvPr id="7" name="Freeform 106"/>
            <p:cNvSpPr>
              <a:spLocks/>
            </p:cNvSpPr>
            <p:nvPr/>
          </p:nvSpPr>
          <p:spPr bwMode="auto">
            <a:xfrm>
              <a:off x="2589395" y="3037106"/>
              <a:ext cx="773649" cy="1196367"/>
            </a:xfrm>
            <a:custGeom>
              <a:avLst/>
              <a:gdLst>
                <a:gd name="T0" fmla="*/ 14 w 412"/>
                <a:gd name="T1" fmla="*/ 186 h 637"/>
                <a:gd name="T2" fmla="*/ 58 w 412"/>
                <a:gd name="T3" fmla="*/ 0 h 637"/>
                <a:gd name="T4" fmla="*/ 161 w 412"/>
                <a:gd name="T5" fmla="*/ 24 h 637"/>
                <a:gd name="T6" fmla="*/ 235 w 412"/>
                <a:gd name="T7" fmla="*/ 39 h 637"/>
                <a:gd name="T8" fmla="*/ 331 w 412"/>
                <a:gd name="T9" fmla="*/ 60 h 637"/>
                <a:gd name="T10" fmla="*/ 412 w 412"/>
                <a:gd name="T11" fmla="*/ 75 h 637"/>
                <a:gd name="T12" fmla="*/ 339 w 412"/>
                <a:gd name="T13" fmla="*/ 481 h 637"/>
                <a:gd name="T14" fmla="*/ 327 w 412"/>
                <a:gd name="T15" fmla="*/ 545 h 637"/>
                <a:gd name="T16" fmla="*/ 323 w 412"/>
                <a:gd name="T17" fmla="*/ 553 h 637"/>
                <a:gd name="T18" fmla="*/ 316 w 412"/>
                <a:gd name="T19" fmla="*/ 559 h 637"/>
                <a:gd name="T20" fmla="*/ 311 w 412"/>
                <a:gd name="T21" fmla="*/ 557 h 637"/>
                <a:gd name="T22" fmla="*/ 309 w 412"/>
                <a:gd name="T23" fmla="*/ 552 h 637"/>
                <a:gd name="T24" fmla="*/ 304 w 412"/>
                <a:gd name="T25" fmla="*/ 546 h 637"/>
                <a:gd name="T26" fmla="*/ 298 w 412"/>
                <a:gd name="T27" fmla="*/ 546 h 637"/>
                <a:gd name="T28" fmla="*/ 293 w 412"/>
                <a:gd name="T29" fmla="*/ 542 h 637"/>
                <a:gd name="T30" fmla="*/ 288 w 412"/>
                <a:gd name="T31" fmla="*/ 544 h 637"/>
                <a:gd name="T32" fmla="*/ 281 w 412"/>
                <a:gd name="T33" fmla="*/ 548 h 637"/>
                <a:gd name="T34" fmla="*/ 279 w 412"/>
                <a:gd name="T35" fmla="*/ 555 h 637"/>
                <a:gd name="T36" fmla="*/ 282 w 412"/>
                <a:gd name="T37" fmla="*/ 565 h 637"/>
                <a:gd name="T38" fmla="*/ 279 w 412"/>
                <a:gd name="T39" fmla="*/ 571 h 637"/>
                <a:gd name="T40" fmla="*/ 279 w 412"/>
                <a:gd name="T41" fmla="*/ 575 h 637"/>
                <a:gd name="T42" fmla="*/ 279 w 412"/>
                <a:gd name="T43" fmla="*/ 586 h 637"/>
                <a:gd name="T44" fmla="*/ 278 w 412"/>
                <a:gd name="T45" fmla="*/ 593 h 637"/>
                <a:gd name="T46" fmla="*/ 277 w 412"/>
                <a:gd name="T47" fmla="*/ 598 h 637"/>
                <a:gd name="T48" fmla="*/ 279 w 412"/>
                <a:gd name="T49" fmla="*/ 609 h 637"/>
                <a:gd name="T50" fmla="*/ 278 w 412"/>
                <a:gd name="T51" fmla="*/ 621 h 637"/>
                <a:gd name="T52" fmla="*/ 273 w 412"/>
                <a:gd name="T53" fmla="*/ 626 h 637"/>
                <a:gd name="T54" fmla="*/ 271 w 412"/>
                <a:gd name="T55" fmla="*/ 637 h 637"/>
                <a:gd name="T56" fmla="*/ 191 w 412"/>
                <a:gd name="T57" fmla="*/ 518 h 637"/>
                <a:gd name="T58" fmla="*/ 0 w 412"/>
                <a:gd name="T59" fmla="*/ 240 h 637"/>
                <a:gd name="T60" fmla="*/ 14 w 412"/>
                <a:gd name="T61" fmla="*/ 18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grpFill/>
            <a:ln w="4763">
              <a:solidFill>
                <a:srgbClr val="91E5B3"/>
              </a:solidFill>
              <a:prstDash val="solid"/>
              <a:round/>
              <a:headEnd/>
              <a:tailEnd/>
            </a:ln>
          </p:spPr>
          <p:txBody>
            <a:bodyPr/>
            <a:lstStyle/>
            <a:p>
              <a:endParaRPr lang="en-US"/>
            </a:p>
          </p:txBody>
        </p:sp>
        <p:sp>
          <p:nvSpPr>
            <p:cNvPr id="8" name="Freeform 107"/>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grpFill/>
            <a:ln>
              <a:solidFill>
                <a:srgbClr val="91E5B3"/>
              </a:solidFill>
            </a:ln>
          </p:spPr>
          <p:txBody>
            <a:bodyPr/>
            <a:lstStyle/>
            <a:p>
              <a:endParaRPr lang="en-US"/>
            </a:p>
          </p:txBody>
        </p:sp>
        <p:sp>
          <p:nvSpPr>
            <p:cNvPr id="9" name="Freeform 108"/>
            <p:cNvSpPr>
              <a:spLocks/>
            </p:cNvSpPr>
            <p:nvPr/>
          </p:nvSpPr>
          <p:spPr bwMode="auto">
            <a:xfrm>
              <a:off x="3004386" y="3940485"/>
              <a:ext cx="822471" cy="961601"/>
            </a:xfrm>
            <a:custGeom>
              <a:avLst/>
              <a:gdLst>
                <a:gd name="T0" fmla="*/ 12 w 438"/>
                <a:gd name="T1" fmla="*/ 339 h 512"/>
                <a:gd name="T2" fmla="*/ 18 w 438"/>
                <a:gd name="T3" fmla="*/ 339 h 512"/>
                <a:gd name="T4" fmla="*/ 24 w 438"/>
                <a:gd name="T5" fmla="*/ 335 h 512"/>
                <a:gd name="T6" fmla="*/ 30 w 438"/>
                <a:gd name="T7" fmla="*/ 323 h 512"/>
                <a:gd name="T8" fmla="*/ 24 w 438"/>
                <a:gd name="T9" fmla="*/ 315 h 512"/>
                <a:gd name="T10" fmla="*/ 18 w 438"/>
                <a:gd name="T11" fmla="*/ 308 h 512"/>
                <a:gd name="T12" fmla="*/ 20 w 438"/>
                <a:gd name="T13" fmla="*/ 297 h 512"/>
                <a:gd name="T14" fmla="*/ 20 w 438"/>
                <a:gd name="T15" fmla="*/ 287 h 512"/>
                <a:gd name="T16" fmla="*/ 35 w 438"/>
                <a:gd name="T17" fmla="*/ 272 h 512"/>
                <a:gd name="T18" fmla="*/ 41 w 438"/>
                <a:gd name="T19" fmla="*/ 259 h 512"/>
                <a:gd name="T20" fmla="*/ 43 w 438"/>
                <a:gd name="T21" fmla="*/ 240 h 512"/>
                <a:gd name="T22" fmla="*/ 52 w 438"/>
                <a:gd name="T23" fmla="*/ 232 h 512"/>
                <a:gd name="T24" fmla="*/ 73 w 438"/>
                <a:gd name="T25" fmla="*/ 217 h 512"/>
                <a:gd name="T26" fmla="*/ 60 w 438"/>
                <a:gd name="T27" fmla="*/ 202 h 512"/>
                <a:gd name="T28" fmla="*/ 58 w 438"/>
                <a:gd name="T29" fmla="*/ 190 h 512"/>
                <a:gd name="T30" fmla="*/ 56 w 438"/>
                <a:gd name="T31" fmla="*/ 178 h 512"/>
                <a:gd name="T32" fmla="*/ 50 w 438"/>
                <a:gd name="T33" fmla="*/ 162 h 512"/>
                <a:gd name="T34" fmla="*/ 52 w 438"/>
                <a:gd name="T35" fmla="*/ 145 h 512"/>
                <a:gd name="T36" fmla="*/ 58 w 438"/>
                <a:gd name="T37" fmla="*/ 128 h 512"/>
                <a:gd name="T38" fmla="*/ 57 w 438"/>
                <a:gd name="T39" fmla="*/ 112 h 512"/>
                <a:gd name="T40" fmla="*/ 58 w 438"/>
                <a:gd name="T41" fmla="*/ 94 h 512"/>
                <a:gd name="T42" fmla="*/ 61 w 438"/>
                <a:gd name="T43" fmla="*/ 84 h 512"/>
                <a:gd name="T44" fmla="*/ 60 w 438"/>
                <a:gd name="T45" fmla="*/ 67 h 512"/>
                <a:gd name="T46" fmla="*/ 72 w 438"/>
                <a:gd name="T47" fmla="*/ 61 h 512"/>
                <a:gd name="T48" fmla="*/ 83 w 438"/>
                <a:gd name="T49" fmla="*/ 65 h 512"/>
                <a:gd name="T50" fmla="*/ 90 w 438"/>
                <a:gd name="T51" fmla="*/ 76 h 512"/>
                <a:gd name="T52" fmla="*/ 102 w 438"/>
                <a:gd name="T53" fmla="*/ 72 h 512"/>
                <a:gd name="T54" fmla="*/ 118 w 438"/>
                <a:gd name="T55" fmla="*/ 0 h 512"/>
                <a:gd name="T56" fmla="*/ 265 w 438"/>
                <a:gd name="T57" fmla="*/ 25 h 512"/>
                <a:gd name="T58" fmla="*/ 438 w 438"/>
                <a:gd name="T59" fmla="*/ 49 h 512"/>
                <a:gd name="T60" fmla="*/ 380 w 438"/>
                <a:gd name="T61" fmla="*/ 512 h 512"/>
                <a:gd name="T62" fmla="*/ 242 w 438"/>
                <a:gd name="T63" fmla="*/ 494 h 512"/>
                <a:gd name="T64" fmla="*/ 16 w 438"/>
                <a:gd name="T65" fmla="*/ 365 h 512"/>
                <a:gd name="T66" fmla="*/ 3 w 438"/>
                <a:gd name="T67" fmla="*/ 3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grpFill/>
            <a:ln w="4763">
              <a:solidFill>
                <a:srgbClr val="91E5B3"/>
              </a:solidFill>
              <a:prstDash val="solid"/>
              <a:round/>
              <a:headEnd/>
              <a:tailEnd/>
            </a:ln>
          </p:spPr>
          <p:txBody>
            <a:bodyPr/>
            <a:lstStyle/>
            <a:p>
              <a:endParaRPr lang="en-US"/>
            </a:p>
          </p:txBody>
        </p:sp>
        <p:sp>
          <p:nvSpPr>
            <p:cNvPr id="10" name="Freeform 109"/>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grpFill/>
            <a:ln>
              <a:solidFill>
                <a:srgbClr val="91E5B3"/>
              </a:solidFill>
            </a:ln>
          </p:spPr>
          <p:txBody>
            <a:bodyPr/>
            <a:lstStyle/>
            <a:p>
              <a:endParaRPr lang="en-US"/>
            </a:p>
          </p:txBody>
        </p:sp>
        <p:sp>
          <p:nvSpPr>
            <p:cNvPr id="11" name="Freeform 110"/>
            <p:cNvSpPr>
              <a:spLocks/>
            </p:cNvSpPr>
            <p:nvPr/>
          </p:nvSpPr>
          <p:spPr bwMode="auto">
            <a:xfrm>
              <a:off x="3030676" y="2058602"/>
              <a:ext cx="722949" cy="1171951"/>
            </a:xfrm>
            <a:custGeom>
              <a:avLst/>
              <a:gdLst>
                <a:gd name="T0" fmla="*/ 29 w 385"/>
                <a:gd name="T1" fmla="*/ 415 h 624"/>
                <a:gd name="T2" fmla="*/ 35 w 385"/>
                <a:gd name="T3" fmla="*/ 410 h 624"/>
                <a:gd name="T4" fmla="*/ 40 w 385"/>
                <a:gd name="T5" fmla="*/ 392 h 624"/>
                <a:gd name="T6" fmla="*/ 40 w 385"/>
                <a:gd name="T7" fmla="*/ 381 h 624"/>
                <a:gd name="T8" fmla="*/ 31 w 385"/>
                <a:gd name="T9" fmla="*/ 377 h 624"/>
                <a:gd name="T10" fmla="*/ 32 w 385"/>
                <a:gd name="T11" fmla="*/ 357 h 624"/>
                <a:gd name="T12" fmla="*/ 44 w 385"/>
                <a:gd name="T13" fmla="*/ 342 h 624"/>
                <a:gd name="T14" fmla="*/ 57 w 385"/>
                <a:gd name="T15" fmla="*/ 331 h 624"/>
                <a:gd name="T16" fmla="*/ 61 w 385"/>
                <a:gd name="T17" fmla="*/ 322 h 624"/>
                <a:gd name="T18" fmla="*/ 78 w 385"/>
                <a:gd name="T19" fmla="*/ 296 h 624"/>
                <a:gd name="T20" fmla="*/ 93 w 385"/>
                <a:gd name="T21" fmla="*/ 277 h 624"/>
                <a:gd name="T22" fmla="*/ 81 w 385"/>
                <a:gd name="T23" fmla="*/ 256 h 624"/>
                <a:gd name="T24" fmla="*/ 76 w 385"/>
                <a:gd name="T25" fmla="*/ 248 h 624"/>
                <a:gd name="T26" fmla="*/ 74 w 385"/>
                <a:gd name="T27" fmla="*/ 236 h 624"/>
                <a:gd name="T28" fmla="*/ 73 w 385"/>
                <a:gd name="T29" fmla="*/ 209 h 624"/>
                <a:gd name="T30" fmla="*/ 77 w 385"/>
                <a:gd name="T31" fmla="*/ 187 h 624"/>
                <a:gd name="T32" fmla="*/ 118 w 385"/>
                <a:gd name="T33" fmla="*/ 0 h 624"/>
                <a:gd name="T34" fmla="*/ 171 w 385"/>
                <a:gd name="T35" fmla="*/ 11 h 624"/>
                <a:gd name="T36" fmla="*/ 154 w 385"/>
                <a:gd name="T37" fmla="*/ 91 h 624"/>
                <a:gd name="T38" fmla="*/ 162 w 385"/>
                <a:gd name="T39" fmla="*/ 110 h 624"/>
                <a:gd name="T40" fmla="*/ 168 w 385"/>
                <a:gd name="T41" fmla="*/ 126 h 624"/>
                <a:gd name="T42" fmla="*/ 169 w 385"/>
                <a:gd name="T43" fmla="*/ 137 h 624"/>
                <a:gd name="T44" fmla="*/ 172 w 385"/>
                <a:gd name="T45" fmla="*/ 148 h 624"/>
                <a:gd name="T46" fmla="*/ 181 w 385"/>
                <a:gd name="T47" fmla="*/ 157 h 624"/>
                <a:gd name="T48" fmla="*/ 187 w 385"/>
                <a:gd name="T49" fmla="*/ 167 h 624"/>
                <a:gd name="T50" fmla="*/ 195 w 385"/>
                <a:gd name="T51" fmla="*/ 183 h 624"/>
                <a:gd name="T52" fmla="*/ 199 w 385"/>
                <a:gd name="T53" fmla="*/ 191 h 624"/>
                <a:gd name="T54" fmla="*/ 204 w 385"/>
                <a:gd name="T55" fmla="*/ 201 h 624"/>
                <a:gd name="T56" fmla="*/ 213 w 385"/>
                <a:gd name="T57" fmla="*/ 206 h 624"/>
                <a:gd name="T58" fmla="*/ 217 w 385"/>
                <a:gd name="T59" fmla="*/ 214 h 624"/>
                <a:gd name="T60" fmla="*/ 228 w 385"/>
                <a:gd name="T61" fmla="*/ 216 h 624"/>
                <a:gd name="T62" fmla="*/ 217 w 385"/>
                <a:gd name="T63" fmla="*/ 243 h 624"/>
                <a:gd name="T64" fmla="*/ 211 w 385"/>
                <a:gd name="T65" fmla="*/ 254 h 624"/>
                <a:gd name="T66" fmla="*/ 210 w 385"/>
                <a:gd name="T67" fmla="*/ 263 h 624"/>
                <a:gd name="T68" fmla="*/ 211 w 385"/>
                <a:gd name="T69" fmla="*/ 280 h 624"/>
                <a:gd name="T70" fmla="*/ 203 w 385"/>
                <a:gd name="T71" fmla="*/ 285 h 624"/>
                <a:gd name="T72" fmla="*/ 200 w 385"/>
                <a:gd name="T73" fmla="*/ 296 h 624"/>
                <a:gd name="T74" fmla="*/ 206 w 385"/>
                <a:gd name="T75" fmla="*/ 304 h 624"/>
                <a:gd name="T76" fmla="*/ 215 w 385"/>
                <a:gd name="T77" fmla="*/ 309 h 624"/>
                <a:gd name="T78" fmla="*/ 238 w 385"/>
                <a:gd name="T79" fmla="*/ 303 h 624"/>
                <a:gd name="T80" fmla="*/ 242 w 385"/>
                <a:gd name="T81" fmla="*/ 319 h 624"/>
                <a:gd name="T82" fmla="*/ 249 w 385"/>
                <a:gd name="T83" fmla="*/ 343 h 624"/>
                <a:gd name="T84" fmla="*/ 255 w 385"/>
                <a:gd name="T85" fmla="*/ 354 h 624"/>
                <a:gd name="T86" fmla="*/ 252 w 385"/>
                <a:gd name="T87" fmla="*/ 366 h 624"/>
                <a:gd name="T88" fmla="*/ 257 w 385"/>
                <a:gd name="T89" fmla="*/ 377 h 624"/>
                <a:gd name="T90" fmla="*/ 270 w 385"/>
                <a:gd name="T91" fmla="*/ 380 h 624"/>
                <a:gd name="T92" fmla="*/ 271 w 385"/>
                <a:gd name="T93" fmla="*/ 395 h 624"/>
                <a:gd name="T94" fmla="*/ 272 w 385"/>
                <a:gd name="T95" fmla="*/ 404 h 624"/>
                <a:gd name="T96" fmla="*/ 280 w 385"/>
                <a:gd name="T97" fmla="*/ 415 h 624"/>
                <a:gd name="T98" fmla="*/ 283 w 385"/>
                <a:gd name="T99" fmla="*/ 408 h 624"/>
                <a:gd name="T100" fmla="*/ 299 w 385"/>
                <a:gd name="T101" fmla="*/ 408 h 624"/>
                <a:gd name="T102" fmla="*/ 310 w 385"/>
                <a:gd name="T103" fmla="*/ 410 h 624"/>
                <a:gd name="T104" fmla="*/ 318 w 385"/>
                <a:gd name="T105" fmla="*/ 404 h 624"/>
                <a:gd name="T106" fmla="*/ 339 w 385"/>
                <a:gd name="T107" fmla="*/ 408 h 624"/>
                <a:gd name="T108" fmla="*/ 350 w 385"/>
                <a:gd name="T109" fmla="*/ 410 h 624"/>
                <a:gd name="T110" fmla="*/ 360 w 385"/>
                <a:gd name="T111" fmla="*/ 410 h 624"/>
                <a:gd name="T112" fmla="*/ 374 w 385"/>
                <a:gd name="T113" fmla="*/ 400 h 624"/>
                <a:gd name="T114" fmla="*/ 381 w 385"/>
                <a:gd name="T115" fmla="*/ 417 h 624"/>
                <a:gd name="T116" fmla="*/ 355 w 385"/>
                <a:gd name="T117" fmla="*/ 624 h 624"/>
                <a:gd name="T118" fmla="*/ 200 w 385"/>
                <a:gd name="T119" fmla="*/ 600 h 624"/>
                <a:gd name="T120" fmla="*/ 96 w 385"/>
                <a:gd name="T121" fmla="*/ 58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grpFill/>
            <a:ln w="4763">
              <a:solidFill>
                <a:srgbClr val="91E5B3"/>
              </a:solidFill>
              <a:prstDash val="solid"/>
              <a:round/>
              <a:headEnd/>
              <a:tailEnd/>
            </a:ln>
          </p:spPr>
          <p:txBody>
            <a:bodyPr/>
            <a:lstStyle/>
            <a:p>
              <a:endParaRPr lang="en-US"/>
            </a:p>
          </p:txBody>
        </p:sp>
        <p:sp>
          <p:nvSpPr>
            <p:cNvPr id="12" name="Freeform 111"/>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grpFill/>
            <a:ln>
              <a:solidFill>
                <a:srgbClr val="91E5B3"/>
              </a:solidFill>
            </a:ln>
          </p:spPr>
          <p:txBody>
            <a:bodyPr/>
            <a:lstStyle/>
            <a:p>
              <a:endParaRPr lang="en-US"/>
            </a:p>
          </p:txBody>
        </p:sp>
        <p:sp>
          <p:nvSpPr>
            <p:cNvPr id="13" name="Freeform 112"/>
            <p:cNvSpPr>
              <a:spLocks/>
            </p:cNvSpPr>
            <p:nvPr/>
          </p:nvSpPr>
          <p:spPr bwMode="auto">
            <a:xfrm>
              <a:off x="3225966" y="3177966"/>
              <a:ext cx="679759" cy="854548"/>
            </a:xfrm>
            <a:custGeom>
              <a:avLst/>
              <a:gdLst>
                <a:gd name="T0" fmla="*/ 0 w 362"/>
                <a:gd name="T1" fmla="*/ 406 h 455"/>
                <a:gd name="T2" fmla="*/ 73 w 362"/>
                <a:gd name="T3" fmla="*/ 0 h 455"/>
                <a:gd name="T4" fmla="*/ 96 w 362"/>
                <a:gd name="T5" fmla="*/ 4 h 455"/>
                <a:gd name="T6" fmla="*/ 180 w 362"/>
                <a:gd name="T7" fmla="*/ 19 h 455"/>
                <a:gd name="T8" fmla="*/ 251 w 362"/>
                <a:gd name="T9" fmla="*/ 28 h 455"/>
                <a:gd name="T10" fmla="*/ 239 w 362"/>
                <a:gd name="T11" fmla="*/ 111 h 455"/>
                <a:gd name="T12" fmla="*/ 362 w 362"/>
                <a:gd name="T13" fmla="*/ 127 h 455"/>
                <a:gd name="T14" fmla="*/ 320 w 362"/>
                <a:gd name="T15" fmla="*/ 455 h 455"/>
                <a:gd name="T16" fmla="*/ 232 w 362"/>
                <a:gd name="T17" fmla="*/ 443 h 455"/>
                <a:gd name="T18" fmla="*/ 147 w 362"/>
                <a:gd name="T19" fmla="*/ 431 h 455"/>
                <a:gd name="T20" fmla="*/ 58 w 362"/>
                <a:gd name="T21" fmla="*/ 416 h 455"/>
                <a:gd name="T22" fmla="*/ 0 w 362"/>
                <a:gd name="T23" fmla="*/ 40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grpFill/>
            <a:ln w="4763">
              <a:solidFill>
                <a:srgbClr val="91E5B3"/>
              </a:solidFill>
              <a:prstDash val="solid"/>
              <a:round/>
              <a:headEnd/>
              <a:tailEnd/>
            </a:ln>
          </p:spPr>
          <p:txBody>
            <a:bodyPr/>
            <a:lstStyle/>
            <a:p>
              <a:endParaRPr lang="en-US"/>
            </a:p>
          </p:txBody>
        </p:sp>
        <p:sp>
          <p:nvSpPr>
            <p:cNvPr id="14" name="Freeform 113"/>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grpFill/>
            <a:ln>
              <a:solidFill>
                <a:srgbClr val="91E5B3"/>
              </a:solidFill>
            </a:ln>
          </p:spPr>
          <p:txBody>
            <a:bodyPr/>
            <a:lstStyle/>
            <a:p>
              <a:endParaRPr lang="en-US"/>
            </a:p>
          </p:txBody>
        </p:sp>
        <p:sp>
          <p:nvSpPr>
            <p:cNvPr id="15" name="Freeform 114"/>
            <p:cNvSpPr>
              <a:spLocks/>
            </p:cNvSpPr>
            <p:nvPr/>
          </p:nvSpPr>
          <p:spPr bwMode="auto">
            <a:xfrm>
              <a:off x="3319855" y="2079262"/>
              <a:ext cx="1250607" cy="777544"/>
            </a:xfrm>
            <a:custGeom>
              <a:avLst/>
              <a:gdLst>
                <a:gd name="T0" fmla="*/ 14 w 666"/>
                <a:gd name="T1" fmla="*/ 115 h 414"/>
                <a:gd name="T2" fmla="*/ 8 w 666"/>
                <a:gd name="T3" fmla="*/ 99 h 414"/>
                <a:gd name="T4" fmla="*/ 0 w 666"/>
                <a:gd name="T5" fmla="*/ 80 h 414"/>
                <a:gd name="T6" fmla="*/ 17 w 666"/>
                <a:gd name="T7" fmla="*/ 0 h 414"/>
                <a:gd name="T8" fmla="*/ 235 w 666"/>
                <a:gd name="T9" fmla="*/ 39 h 414"/>
                <a:gd name="T10" fmla="*/ 437 w 666"/>
                <a:gd name="T11" fmla="*/ 66 h 414"/>
                <a:gd name="T12" fmla="*/ 627 w 666"/>
                <a:gd name="T13" fmla="*/ 87 h 414"/>
                <a:gd name="T14" fmla="*/ 666 w 666"/>
                <a:gd name="T15" fmla="*/ 91 h 414"/>
                <a:gd name="T16" fmla="*/ 645 w 666"/>
                <a:gd name="T17" fmla="*/ 408 h 414"/>
                <a:gd name="T18" fmla="*/ 563 w 666"/>
                <a:gd name="T19" fmla="*/ 408 h 414"/>
                <a:gd name="T20" fmla="*/ 347 w 666"/>
                <a:gd name="T21" fmla="*/ 385 h 414"/>
                <a:gd name="T22" fmla="*/ 236 w 666"/>
                <a:gd name="T23" fmla="*/ 374 h 414"/>
                <a:gd name="T24" fmla="*/ 227 w 666"/>
                <a:gd name="T25" fmla="*/ 406 h 414"/>
                <a:gd name="T26" fmla="*/ 220 w 666"/>
                <a:gd name="T27" fmla="*/ 389 h 414"/>
                <a:gd name="T28" fmla="*/ 206 w 666"/>
                <a:gd name="T29" fmla="*/ 399 h 414"/>
                <a:gd name="T30" fmla="*/ 196 w 666"/>
                <a:gd name="T31" fmla="*/ 399 h 414"/>
                <a:gd name="T32" fmla="*/ 185 w 666"/>
                <a:gd name="T33" fmla="*/ 397 h 414"/>
                <a:gd name="T34" fmla="*/ 164 w 666"/>
                <a:gd name="T35" fmla="*/ 393 h 414"/>
                <a:gd name="T36" fmla="*/ 156 w 666"/>
                <a:gd name="T37" fmla="*/ 399 h 414"/>
                <a:gd name="T38" fmla="*/ 145 w 666"/>
                <a:gd name="T39" fmla="*/ 397 h 414"/>
                <a:gd name="T40" fmla="*/ 129 w 666"/>
                <a:gd name="T41" fmla="*/ 397 h 414"/>
                <a:gd name="T42" fmla="*/ 126 w 666"/>
                <a:gd name="T43" fmla="*/ 404 h 414"/>
                <a:gd name="T44" fmla="*/ 118 w 666"/>
                <a:gd name="T45" fmla="*/ 393 h 414"/>
                <a:gd name="T46" fmla="*/ 117 w 666"/>
                <a:gd name="T47" fmla="*/ 384 h 414"/>
                <a:gd name="T48" fmla="*/ 116 w 666"/>
                <a:gd name="T49" fmla="*/ 369 h 414"/>
                <a:gd name="T50" fmla="*/ 103 w 666"/>
                <a:gd name="T51" fmla="*/ 366 h 414"/>
                <a:gd name="T52" fmla="*/ 98 w 666"/>
                <a:gd name="T53" fmla="*/ 355 h 414"/>
                <a:gd name="T54" fmla="*/ 101 w 666"/>
                <a:gd name="T55" fmla="*/ 343 h 414"/>
                <a:gd name="T56" fmla="*/ 95 w 666"/>
                <a:gd name="T57" fmla="*/ 332 h 414"/>
                <a:gd name="T58" fmla="*/ 88 w 666"/>
                <a:gd name="T59" fmla="*/ 308 h 414"/>
                <a:gd name="T60" fmla="*/ 84 w 666"/>
                <a:gd name="T61" fmla="*/ 292 h 414"/>
                <a:gd name="T62" fmla="*/ 61 w 666"/>
                <a:gd name="T63" fmla="*/ 298 h 414"/>
                <a:gd name="T64" fmla="*/ 52 w 666"/>
                <a:gd name="T65" fmla="*/ 293 h 414"/>
                <a:gd name="T66" fmla="*/ 46 w 666"/>
                <a:gd name="T67" fmla="*/ 285 h 414"/>
                <a:gd name="T68" fmla="*/ 49 w 666"/>
                <a:gd name="T69" fmla="*/ 274 h 414"/>
                <a:gd name="T70" fmla="*/ 57 w 666"/>
                <a:gd name="T71" fmla="*/ 269 h 414"/>
                <a:gd name="T72" fmla="*/ 56 w 666"/>
                <a:gd name="T73" fmla="*/ 252 h 414"/>
                <a:gd name="T74" fmla="*/ 57 w 666"/>
                <a:gd name="T75" fmla="*/ 243 h 414"/>
                <a:gd name="T76" fmla="*/ 63 w 666"/>
                <a:gd name="T77" fmla="*/ 232 h 414"/>
                <a:gd name="T78" fmla="*/ 74 w 666"/>
                <a:gd name="T79" fmla="*/ 205 h 414"/>
                <a:gd name="T80" fmla="*/ 63 w 666"/>
                <a:gd name="T81" fmla="*/ 203 h 414"/>
                <a:gd name="T82" fmla="*/ 59 w 666"/>
                <a:gd name="T83" fmla="*/ 195 h 414"/>
                <a:gd name="T84" fmla="*/ 50 w 666"/>
                <a:gd name="T85" fmla="*/ 190 h 414"/>
                <a:gd name="T86" fmla="*/ 45 w 666"/>
                <a:gd name="T87" fmla="*/ 180 h 414"/>
                <a:gd name="T88" fmla="*/ 41 w 666"/>
                <a:gd name="T89" fmla="*/ 172 h 414"/>
                <a:gd name="T90" fmla="*/ 33 w 666"/>
                <a:gd name="T91" fmla="*/ 156 h 414"/>
                <a:gd name="T92" fmla="*/ 27 w 666"/>
                <a:gd name="T93" fmla="*/ 146 h 414"/>
                <a:gd name="T94" fmla="*/ 18 w 666"/>
                <a:gd name="T95" fmla="*/ 137 h 414"/>
                <a:gd name="T96" fmla="*/ 15 w 666"/>
                <a:gd name="T97"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grpFill/>
            <a:ln w="4763">
              <a:solidFill>
                <a:srgbClr val="91E5B3"/>
              </a:solidFill>
              <a:prstDash val="solid"/>
              <a:round/>
              <a:headEnd/>
              <a:tailEnd/>
            </a:ln>
          </p:spPr>
          <p:txBody>
            <a:bodyPr/>
            <a:lstStyle/>
            <a:p>
              <a:endParaRPr lang="en-US"/>
            </a:p>
          </p:txBody>
        </p:sp>
        <p:sp>
          <p:nvSpPr>
            <p:cNvPr id="16" name="Freeform 115"/>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grpFill/>
            <a:ln>
              <a:solidFill>
                <a:srgbClr val="91E5B3"/>
              </a:solidFill>
            </a:ln>
          </p:spPr>
          <p:txBody>
            <a:bodyPr/>
            <a:lstStyle/>
            <a:p>
              <a:endParaRPr lang="en-US"/>
            </a:p>
          </p:txBody>
        </p:sp>
        <p:sp>
          <p:nvSpPr>
            <p:cNvPr id="17" name="Freeform 116"/>
            <p:cNvSpPr>
              <a:spLocks/>
            </p:cNvSpPr>
            <p:nvPr/>
          </p:nvSpPr>
          <p:spPr bwMode="auto">
            <a:xfrm>
              <a:off x="3674757" y="2774168"/>
              <a:ext cx="850638" cy="698663"/>
            </a:xfrm>
            <a:custGeom>
              <a:avLst/>
              <a:gdLst>
                <a:gd name="T0" fmla="*/ 12 w 453"/>
                <a:gd name="T1" fmla="*/ 243 h 372"/>
                <a:gd name="T2" fmla="*/ 42 w 453"/>
                <a:gd name="T3" fmla="*/ 40 h 372"/>
                <a:gd name="T4" fmla="*/ 47 w 453"/>
                <a:gd name="T5" fmla="*/ 4 h 372"/>
                <a:gd name="T6" fmla="*/ 53 w 453"/>
                <a:gd name="T7" fmla="*/ 0 h 372"/>
                <a:gd name="T8" fmla="*/ 158 w 453"/>
                <a:gd name="T9" fmla="*/ 15 h 372"/>
                <a:gd name="T10" fmla="*/ 262 w 453"/>
                <a:gd name="T11" fmla="*/ 27 h 372"/>
                <a:gd name="T12" fmla="*/ 374 w 453"/>
                <a:gd name="T13" fmla="*/ 38 h 372"/>
                <a:gd name="T14" fmla="*/ 453 w 453"/>
                <a:gd name="T15" fmla="*/ 44 h 372"/>
                <a:gd name="T16" fmla="*/ 441 w 453"/>
                <a:gd name="T17" fmla="*/ 208 h 372"/>
                <a:gd name="T18" fmla="*/ 430 w 453"/>
                <a:gd name="T19" fmla="*/ 372 h 372"/>
                <a:gd name="T20" fmla="*/ 333 w 453"/>
                <a:gd name="T21" fmla="*/ 365 h 372"/>
                <a:gd name="T22" fmla="*/ 281 w 453"/>
                <a:gd name="T23" fmla="*/ 360 h 372"/>
                <a:gd name="T24" fmla="*/ 182 w 453"/>
                <a:gd name="T25" fmla="*/ 349 h 372"/>
                <a:gd name="T26" fmla="*/ 123 w 453"/>
                <a:gd name="T27" fmla="*/ 342 h 372"/>
                <a:gd name="T28" fmla="*/ 0 w 453"/>
                <a:gd name="T29" fmla="*/ 326 h 372"/>
                <a:gd name="T30" fmla="*/ 12 w 453"/>
                <a:gd name="T31" fmla="*/ 24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grpFill/>
            <a:ln w="4763">
              <a:solidFill>
                <a:srgbClr val="91E5B3"/>
              </a:solidFill>
              <a:prstDash val="solid"/>
              <a:round/>
              <a:headEnd/>
              <a:tailEnd/>
            </a:ln>
          </p:spPr>
          <p:txBody>
            <a:bodyPr/>
            <a:lstStyle/>
            <a:p>
              <a:endParaRPr lang="en-US"/>
            </a:p>
          </p:txBody>
        </p:sp>
        <p:sp>
          <p:nvSpPr>
            <p:cNvPr id="18" name="Freeform 117"/>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grpFill/>
            <a:ln>
              <a:solidFill>
                <a:srgbClr val="91E5B3"/>
              </a:solidFill>
            </a:ln>
          </p:spPr>
          <p:txBody>
            <a:bodyPr/>
            <a:lstStyle/>
            <a:p>
              <a:endParaRPr lang="en-US"/>
            </a:p>
          </p:txBody>
        </p:sp>
        <p:sp>
          <p:nvSpPr>
            <p:cNvPr id="19" name="Freeform 118"/>
            <p:cNvSpPr>
              <a:spLocks/>
            </p:cNvSpPr>
            <p:nvPr/>
          </p:nvSpPr>
          <p:spPr bwMode="auto">
            <a:xfrm>
              <a:off x="3717946" y="4032513"/>
              <a:ext cx="843127" cy="880841"/>
            </a:xfrm>
            <a:custGeom>
              <a:avLst/>
              <a:gdLst>
                <a:gd name="T0" fmla="*/ 0 w 449"/>
                <a:gd name="T1" fmla="*/ 463 h 469"/>
                <a:gd name="T2" fmla="*/ 0 w 449"/>
                <a:gd name="T3" fmla="*/ 460 h 469"/>
                <a:gd name="T4" fmla="*/ 58 w 449"/>
                <a:gd name="T5" fmla="*/ 0 h 469"/>
                <a:gd name="T6" fmla="*/ 165 w 449"/>
                <a:gd name="T7" fmla="*/ 12 h 469"/>
                <a:gd name="T8" fmla="*/ 260 w 449"/>
                <a:gd name="T9" fmla="*/ 22 h 469"/>
                <a:gd name="T10" fmla="*/ 376 w 449"/>
                <a:gd name="T11" fmla="*/ 31 h 469"/>
                <a:gd name="T12" fmla="*/ 449 w 449"/>
                <a:gd name="T13" fmla="*/ 37 h 469"/>
                <a:gd name="T14" fmla="*/ 446 w 449"/>
                <a:gd name="T15" fmla="*/ 77 h 469"/>
                <a:gd name="T16" fmla="*/ 443 w 449"/>
                <a:gd name="T17" fmla="*/ 79 h 469"/>
                <a:gd name="T18" fmla="*/ 442 w 449"/>
                <a:gd name="T19" fmla="*/ 84 h 469"/>
                <a:gd name="T20" fmla="*/ 431 w 449"/>
                <a:gd name="T21" fmla="*/ 282 h 469"/>
                <a:gd name="T22" fmla="*/ 424 w 449"/>
                <a:gd name="T23" fmla="*/ 357 h 469"/>
                <a:gd name="T24" fmla="*/ 419 w 449"/>
                <a:gd name="T25" fmla="*/ 442 h 469"/>
                <a:gd name="T26" fmla="*/ 414 w 449"/>
                <a:gd name="T27" fmla="*/ 448 h 469"/>
                <a:gd name="T28" fmla="*/ 411 w 449"/>
                <a:gd name="T29" fmla="*/ 448 h 469"/>
                <a:gd name="T30" fmla="*/ 351 w 449"/>
                <a:gd name="T31" fmla="*/ 444 h 469"/>
                <a:gd name="T32" fmla="*/ 290 w 449"/>
                <a:gd name="T33" fmla="*/ 438 h 469"/>
                <a:gd name="T34" fmla="*/ 222 w 449"/>
                <a:gd name="T35" fmla="*/ 433 h 469"/>
                <a:gd name="T36" fmla="*/ 171 w 449"/>
                <a:gd name="T37" fmla="*/ 427 h 469"/>
                <a:gd name="T38" fmla="*/ 171 w 449"/>
                <a:gd name="T39" fmla="*/ 430 h 469"/>
                <a:gd name="T40" fmla="*/ 173 w 449"/>
                <a:gd name="T41" fmla="*/ 440 h 469"/>
                <a:gd name="T42" fmla="*/ 176 w 449"/>
                <a:gd name="T43" fmla="*/ 444 h 469"/>
                <a:gd name="T44" fmla="*/ 176 w 449"/>
                <a:gd name="T45" fmla="*/ 446 h 469"/>
                <a:gd name="T46" fmla="*/ 176 w 449"/>
                <a:gd name="T47" fmla="*/ 446 h 469"/>
                <a:gd name="T48" fmla="*/ 64 w 449"/>
                <a:gd name="T49" fmla="*/ 434 h 469"/>
                <a:gd name="T50" fmla="*/ 61 w 449"/>
                <a:gd name="T51" fmla="*/ 441 h 469"/>
                <a:gd name="T52" fmla="*/ 58 w 449"/>
                <a:gd name="T53" fmla="*/ 468 h 469"/>
                <a:gd name="T54" fmla="*/ 53 w 449"/>
                <a:gd name="T55" fmla="*/ 469 h 469"/>
                <a:gd name="T56" fmla="*/ 0 w 449"/>
                <a:gd name="T57"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grpFill/>
            <a:ln w="4763">
              <a:solidFill>
                <a:srgbClr val="91E5B3"/>
              </a:solidFill>
              <a:prstDash val="solid"/>
              <a:round/>
              <a:headEnd/>
              <a:tailEnd/>
            </a:ln>
          </p:spPr>
          <p:txBody>
            <a:bodyPr/>
            <a:lstStyle/>
            <a:p>
              <a:endParaRPr lang="en-US"/>
            </a:p>
          </p:txBody>
        </p:sp>
        <p:sp>
          <p:nvSpPr>
            <p:cNvPr id="20" name="Freeform 119"/>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grpFill/>
            <a:ln>
              <a:solidFill>
                <a:srgbClr val="91E5B3"/>
              </a:solidFill>
            </a:ln>
          </p:spPr>
          <p:txBody>
            <a:bodyPr/>
            <a:lstStyle/>
            <a:p>
              <a:endParaRPr lang="en-US"/>
            </a:p>
          </p:txBody>
        </p:sp>
        <p:sp>
          <p:nvSpPr>
            <p:cNvPr id="21" name="Freeform 120"/>
            <p:cNvSpPr>
              <a:spLocks/>
            </p:cNvSpPr>
            <p:nvPr/>
          </p:nvSpPr>
          <p:spPr bwMode="auto">
            <a:xfrm>
              <a:off x="3826858" y="3416488"/>
              <a:ext cx="884438" cy="693029"/>
            </a:xfrm>
            <a:custGeom>
              <a:avLst/>
              <a:gdLst>
                <a:gd name="T0" fmla="*/ 0 w 471"/>
                <a:gd name="T1" fmla="*/ 328 h 369"/>
                <a:gd name="T2" fmla="*/ 42 w 471"/>
                <a:gd name="T3" fmla="*/ 0 h 369"/>
                <a:gd name="T4" fmla="*/ 101 w 471"/>
                <a:gd name="T5" fmla="*/ 7 h 369"/>
                <a:gd name="T6" fmla="*/ 200 w 471"/>
                <a:gd name="T7" fmla="*/ 18 h 369"/>
                <a:gd name="T8" fmla="*/ 252 w 471"/>
                <a:gd name="T9" fmla="*/ 23 h 369"/>
                <a:gd name="T10" fmla="*/ 349 w 471"/>
                <a:gd name="T11" fmla="*/ 30 h 369"/>
                <a:gd name="T12" fmla="*/ 404 w 471"/>
                <a:gd name="T13" fmla="*/ 34 h 369"/>
                <a:gd name="T14" fmla="*/ 465 w 471"/>
                <a:gd name="T15" fmla="*/ 38 h 369"/>
                <a:gd name="T16" fmla="*/ 471 w 471"/>
                <a:gd name="T17" fmla="*/ 41 h 369"/>
                <a:gd name="T18" fmla="*/ 467 w 471"/>
                <a:gd name="T19" fmla="*/ 121 h 369"/>
                <a:gd name="T20" fmla="*/ 455 w 471"/>
                <a:gd name="T21" fmla="*/ 369 h 369"/>
                <a:gd name="T22" fmla="*/ 391 w 471"/>
                <a:gd name="T23" fmla="*/ 365 h 369"/>
                <a:gd name="T24" fmla="*/ 318 w 471"/>
                <a:gd name="T25" fmla="*/ 359 h 369"/>
                <a:gd name="T26" fmla="*/ 202 w 471"/>
                <a:gd name="T27" fmla="*/ 350 h 369"/>
                <a:gd name="T28" fmla="*/ 107 w 471"/>
                <a:gd name="T29" fmla="*/ 340 h 369"/>
                <a:gd name="T30" fmla="*/ 0 w 471"/>
                <a:gd name="T31" fmla="*/ 32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grpFill/>
            <a:ln w="4763">
              <a:solidFill>
                <a:srgbClr val="91E5B3"/>
              </a:solidFill>
              <a:prstDash val="solid"/>
              <a:round/>
              <a:headEnd/>
              <a:tailEnd/>
            </a:ln>
          </p:spPr>
          <p:txBody>
            <a:bodyPr/>
            <a:lstStyle/>
            <a:p>
              <a:endParaRPr lang="en-US"/>
            </a:p>
          </p:txBody>
        </p:sp>
        <p:sp>
          <p:nvSpPr>
            <p:cNvPr id="22" name="Freeform 121"/>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grpFill/>
            <a:ln>
              <a:solidFill>
                <a:srgbClr val="91E5B3"/>
              </a:solidFill>
            </a:ln>
          </p:spPr>
          <p:txBody>
            <a:bodyPr/>
            <a:lstStyle/>
            <a:p>
              <a:endParaRPr lang="en-US"/>
            </a:p>
          </p:txBody>
        </p:sp>
        <p:sp>
          <p:nvSpPr>
            <p:cNvPr id="23" name="Freeform 122"/>
            <p:cNvSpPr>
              <a:spLocks/>
            </p:cNvSpPr>
            <p:nvPr/>
          </p:nvSpPr>
          <p:spPr bwMode="auto">
            <a:xfrm>
              <a:off x="4482206" y="3164819"/>
              <a:ext cx="1004617" cy="493947"/>
            </a:xfrm>
            <a:custGeom>
              <a:avLst/>
              <a:gdLst>
                <a:gd name="T0" fmla="*/ 11 w 535"/>
                <a:gd name="T1" fmla="*/ 0 h 263"/>
                <a:gd name="T2" fmla="*/ 176 w 535"/>
                <a:gd name="T3" fmla="*/ 9 h 263"/>
                <a:gd name="T4" fmla="*/ 342 w 535"/>
                <a:gd name="T5" fmla="*/ 15 h 263"/>
                <a:gd name="T6" fmla="*/ 370 w 535"/>
                <a:gd name="T7" fmla="*/ 34 h 263"/>
                <a:gd name="T8" fmla="*/ 380 w 535"/>
                <a:gd name="T9" fmla="*/ 26 h 263"/>
                <a:gd name="T10" fmla="*/ 413 w 535"/>
                <a:gd name="T11" fmla="*/ 26 h 263"/>
                <a:gd name="T12" fmla="*/ 427 w 535"/>
                <a:gd name="T13" fmla="*/ 34 h 263"/>
                <a:gd name="T14" fmla="*/ 434 w 535"/>
                <a:gd name="T15" fmla="*/ 38 h 263"/>
                <a:gd name="T16" fmla="*/ 443 w 535"/>
                <a:gd name="T17" fmla="*/ 42 h 263"/>
                <a:gd name="T18" fmla="*/ 451 w 535"/>
                <a:gd name="T19" fmla="*/ 49 h 263"/>
                <a:gd name="T20" fmla="*/ 461 w 535"/>
                <a:gd name="T21" fmla="*/ 55 h 263"/>
                <a:gd name="T22" fmla="*/ 468 w 535"/>
                <a:gd name="T23" fmla="*/ 62 h 263"/>
                <a:gd name="T24" fmla="*/ 469 w 535"/>
                <a:gd name="T25" fmla="*/ 72 h 263"/>
                <a:gd name="T26" fmla="*/ 470 w 535"/>
                <a:gd name="T27" fmla="*/ 81 h 263"/>
                <a:gd name="T28" fmla="*/ 474 w 535"/>
                <a:gd name="T29" fmla="*/ 92 h 263"/>
                <a:gd name="T30" fmla="*/ 483 w 535"/>
                <a:gd name="T31" fmla="*/ 107 h 263"/>
                <a:gd name="T32" fmla="*/ 487 w 535"/>
                <a:gd name="T33" fmla="*/ 116 h 263"/>
                <a:gd name="T34" fmla="*/ 485 w 535"/>
                <a:gd name="T35" fmla="*/ 127 h 263"/>
                <a:gd name="T36" fmla="*/ 487 w 535"/>
                <a:gd name="T37" fmla="*/ 134 h 263"/>
                <a:gd name="T38" fmla="*/ 491 w 535"/>
                <a:gd name="T39" fmla="*/ 139 h 263"/>
                <a:gd name="T40" fmla="*/ 495 w 535"/>
                <a:gd name="T41" fmla="*/ 148 h 263"/>
                <a:gd name="T42" fmla="*/ 498 w 535"/>
                <a:gd name="T43" fmla="*/ 160 h 263"/>
                <a:gd name="T44" fmla="*/ 500 w 535"/>
                <a:gd name="T45" fmla="*/ 171 h 263"/>
                <a:gd name="T46" fmla="*/ 503 w 535"/>
                <a:gd name="T47" fmla="*/ 188 h 263"/>
                <a:gd name="T48" fmla="*/ 506 w 535"/>
                <a:gd name="T49" fmla="*/ 207 h 263"/>
                <a:gd name="T50" fmla="*/ 507 w 535"/>
                <a:gd name="T51" fmla="*/ 218 h 263"/>
                <a:gd name="T52" fmla="*/ 515 w 535"/>
                <a:gd name="T53" fmla="*/ 233 h 263"/>
                <a:gd name="T54" fmla="*/ 525 w 535"/>
                <a:gd name="T55" fmla="*/ 241 h 263"/>
                <a:gd name="T56" fmla="*/ 530 w 535"/>
                <a:gd name="T57" fmla="*/ 252 h 263"/>
                <a:gd name="T58" fmla="*/ 535 w 535"/>
                <a:gd name="T59" fmla="*/ 261 h 263"/>
                <a:gd name="T60" fmla="*/ 350 w 535"/>
                <a:gd name="T61" fmla="*/ 263 h 263"/>
                <a:gd name="T62" fmla="*/ 118 w 535"/>
                <a:gd name="T63" fmla="*/ 255 h 263"/>
                <a:gd name="T64" fmla="*/ 116 w 535"/>
                <a:gd name="T65" fmla="*/ 172 h 263"/>
                <a:gd name="T66" fmla="*/ 0 w 535"/>
                <a:gd name="T67" fmla="*/ 1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grpFill/>
            <a:ln w="4763">
              <a:solidFill>
                <a:srgbClr val="91E5B3"/>
              </a:solidFill>
              <a:prstDash val="solid"/>
              <a:round/>
              <a:headEnd/>
              <a:tailEnd/>
            </a:ln>
          </p:spPr>
          <p:txBody>
            <a:bodyPr/>
            <a:lstStyle/>
            <a:p>
              <a:endParaRPr lang="en-US"/>
            </a:p>
          </p:txBody>
        </p:sp>
        <p:sp>
          <p:nvSpPr>
            <p:cNvPr id="24" name="Freeform 123"/>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grpFill/>
            <a:ln>
              <a:solidFill>
                <a:srgbClr val="91E5B3"/>
              </a:solidFill>
            </a:ln>
          </p:spPr>
          <p:txBody>
            <a:bodyPr/>
            <a:lstStyle/>
            <a:p>
              <a:endParaRPr lang="en-US"/>
            </a:p>
          </p:txBody>
        </p:sp>
        <p:sp>
          <p:nvSpPr>
            <p:cNvPr id="25" name="Freeform 124"/>
            <p:cNvSpPr>
              <a:spLocks/>
            </p:cNvSpPr>
            <p:nvPr/>
          </p:nvSpPr>
          <p:spPr bwMode="auto">
            <a:xfrm>
              <a:off x="4502862" y="2714068"/>
              <a:ext cx="850638" cy="554047"/>
            </a:xfrm>
            <a:custGeom>
              <a:avLst/>
              <a:gdLst>
                <a:gd name="T0" fmla="*/ 0 w 453"/>
                <a:gd name="T1" fmla="*/ 240 h 295"/>
                <a:gd name="T2" fmla="*/ 12 w 453"/>
                <a:gd name="T3" fmla="*/ 76 h 295"/>
                <a:gd name="T4" fmla="*/ 15 w 453"/>
                <a:gd name="T5" fmla="*/ 70 h 295"/>
                <a:gd name="T6" fmla="*/ 19 w 453"/>
                <a:gd name="T7" fmla="*/ 0 h 295"/>
                <a:gd name="T8" fmla="*/ 120 w 453"/>
                <a:gd name="T9" fmla="*/ 6 h 295"/>
                <a:gd name="T10" fmla="*/ 233 w 453"/>
                <a:gd name="T11" fmla="*/ 11 h 295"/>
                <a:gd name="T12" fmla="*/ 339 w 453"/>
                <a:gd name="T13" fmla="*/ 13 h 295"/>
                <a:gd name="T14" fmla="*/ 444 w 453"/>
                <a:gd name="T15" fmla="*/ 13 h 295"/>
                <a:gd name="T16" fmla="*/ 442 w 453"/>
                <a:gd name="T17" fmla="*/ 24 h 295"/>
                <a:gd name="T18" fmla="*/ 439 w 453"/>
                <a:gd name="T19" fmla="*/ 30 h 295"/>
                <a:gd name="T20" fmla="*/ 434 w 453"/>
                <a:gd name="T21" fmla="*/ 34 h 295"/>
                <a:gd name="T22" fmla="*/ 428 w 453"/>
                <a:gd name="T23" fmla="*/ 38 h 295"/>
                <a:gd name="T24" fmla="*/ 427 w 453"/>
                <a:gd name="T25" fmla="*/ 42 h 295"/>
                <a:gd name="T26" fmla="*/ 431 w 453"/>
                <a:gd name="T27" fmla="*/ 47 h 295"/>
                <a:gd name="T28" fmla="*/ 438 w 453"/>
                <a:gd name="T29" fmla="*/ 58 h 295"/>
                <a:gd name="T30" fmla="*/ 442 w 453"/>
                <a:gd name="T31" fmla="*/ 58 h 295"/>
                <a:gd name="T32" fmla="*/ 447 w 453"/>
                <a:gd name="T33" fmla="*/ 61 h 295"/>
                <a:gd name="T34" fmla="*/ 451 w 453"/>
                <a:gd name="T35" fmla="*/ 66 h 295"/>
                <a:gd name="T36" fmla="*/ 453 w 453"/>
                <a:gd name="T37" fmla="*/ 214 h 295"/>
                <a:gd name="T38" fmla="*/ 443 w 453"/>
                <a:gd name="T39" fmla="*/ 214 h 295"/>
                <a:gd name="T40" fmla="*/ 444 w 453"/>
                <a:gd name="T41" fmla="*/ 219 h 295"/>
                <a:gd name="T42" fmla="*/ 447 w 453"/>
                <a:gd name="T43" fmla="*/ 225 h 295"/>
                <a:gd name="T44" fmla="*/ 447 w 453"/>
                <a:gd name="T45" fmla="*/ 230 h 295"/>
                <a:gd name="T46" fmla="*/ 444 w 453"/>
                <a:gd name="T47" fmla="*/ 232 h 295"/>
                <a:gd name="T48" fmla="*/ 446 w 453"/>
                <a:gd name="T49" fmla="*/ 237 h 295"/>
                <a:gd name="T50" fmla="*/ 451 w 453"/>
                <a:gd name="T51" fmla="*/ 242 h 295"/>
                <a:gd name="T52" fmla="*/ 451 w 453"/>
                <a:gd name="T53" fmla="*/ 248 h 295"/>
                <a:gd name="T54" fmla="*/ 449 w 453"/>
                <a:gd name="T55" fmla="*/ 252 h 295"/>
                <a:gd name="T56" fmla="*/ 449 w 453"/>
                <a:gd name="T57" fmla="*/ 257 h 295"/>
                <a:gd name="T58" fmla="*/ 446 w 453"/>
                <a:gd name="T59" fmla="*/ 268 h 295"/>
                <a:gd name="T60" fmla="*/ 444 w 453"/>
                <a:gd name="T61" fmla="*/ 270 h 295"/>
                <a:gd name="T62" fmla="*/ 442 w 453"/>
                <a:gd name="T63" fmla="*/ 274 h 295"/>
                <a:gd name="T64" fmla="*/ 443 w 453"/>
                <a:gd name="T65" fmla="*/ 279 h 295"/>
                <a:gd name="T66" fmla="*/ 449 w 453"/>
                <a:gd name="T67" fmla="*/ 284 h 295"/>
                <a:gd name="T68" fmla="*/ 450 w 453"/>
                <a:gd name="T69" fmla="*/ 295 h 295"/>
                <a:gd name="T70" fmla="*/ 446 w 453"/>
                <a:gd name="T71" fmla="*/ 294 h 295"/>
                <a:gd name="T72" fmla="*/ 440 w 453"/>
                <a:gd name="T73" fmla="*/ 289 h 295"/>
                <a:gd name="T74" fmla="*/ 438 w 453"/>
                <a:gd name="T75" fmla="*/ 283 h 295"/>
                <a:gd name="T76" fmla="*/ 432 w 453"/>
                <a:gd name="T77" fmla="*/ 282 h 295"/>
                <a:gd name="T78" fmla="*/ 427 w 453"/>
                <a:gd name="T79" fmla="*/ 276 h 295"/>
                <a:gd name="T80" fmla="*/ 423 w 453"/>
                <a:gd name="T81" fmla="*/ 278 h 295"/>
                <a:gd name="T82" fmla="*/ 421 w 453"/>
                <a:gd name="T83" fmla="*/ 275 h 295"/>
                <a:gd name="T84" fmla="*/ 416 w 453"/>
                <a:gd name="T85" fmla="*/ 274 h 295"/>
                <a:gd name="T86" fmla="*/ 411 w 453"/>
                <a:gd name="T87" fmla="*/ 272 h 295"/>
                <a:gd name="T88" fmla="*/ 402 w 453"/>
                <a:gd name="T89" fmla="*/ 266 h 295"/>
                <a:gd name="T90" fmla="*/ 379 w 453"/>
                <a:gd name="T91" fmla="*/ 267 h 295"/>
                <a:gd name="T92" fmla="*/ 369 w 453"/>
                <a:gd name="T93" fmla="*/ 266 h 295"/>
                <a:gd name="T94" fmla="*/ 364 w 453"/>
                <a:gd name="T95" fmla="*/ 271 h 295"/>
                <a:gd name="T96" fmla="*/ 359 w 453"/>
                <a:gd name="T97" fmla="*/ 274 h 295"/>
                <a:gd name="T98" fmla="*/ 337 w 453"/>
                <a:gd name="T99" fmla="*/ 261 h 295"/>
                <a:gd name="T100" fmla="*/ 331 w 453"/>
                <a:gd name="T101" fmla="*/ 255 h 295"/>
                <a:gd name="T102" fmla="*/ 264 w 453"/>
                <a:gd name="T103" fmla="*/ 253 h 295"/>
                <a:gd name="T104" fmla="*/ 165 w 453"/>
                <a:gd name="T105" fmla="*/ 249 h 295"/>
                <a:gd name="T106" fmla="*/ 62 w 453"/>
                <a:gd name="T107" fmla="*/ 244 h 295"/>
                <a:gd name="T108" fmla="*/ 0 w 453"/>
                <a:gd name="T109" fmla="*/ 24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grpFill/>
            <a:ln w="4763">
              <a:solidFill>
                <a:srgbClr val="91E5B3"/>
              </a:solidFill>
              <a:prstDash val="solid"/>
              <a:round/>
              <a:headEnd/>
              <a:tailEnd/>
            </a:ln>
          </p:spPr>
          <p:txBody>
            <a:bodyPr/>
            <a:lstStyle/>
            <a:p>
              <a:endParaRPr lang="en-US"/>
            </a:p>
          </p:txBody>
        </p:sp>
        <p:sp>
          <p:nvSpPr>
            <p:cNvPr id="26" name="Freeform 125"/>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grpFill/>
            <a:ln>
              <a:solidFill>
                <a:srgbClr val="91E5B3"/>
              </a:solidFill>
            </a:ln>
          </p:spPr>
          <p:txBody>
            <a:bodyPr/>
            <a:lstStyle/>
            <a:p>
              <a:endParaRPr lang="en-US"/>
            </a:p>
          </p:txBody>
        </p:sp>
        <p:sp>
          <p:nvSpPr>
            <p:cNvPr id="27" name="Freeform 126"/>
            <p:cNvSpPr>
              <a:spLocks/>
            </p:cNvSpPr>
            <p:nvPr/>
          </p:nvSpPr>
          <p:spPr bwMode="auto">
            <a:xfrm>
              <a:off x="4538540" y="2248293"/>
              <a:ext cx="798060" cy="490191"/>
            </a:xfrm>
            <a:custGeom>
              <a:avLst/>
              <a:gdLst>
                <a:gd name="T0" fmla="*/ 0 w 425"/>
                <a:gd name="T1" fmla="*/ 248 h 261"/>
                <a:gd name="T2" fmla="*/ 17 w 425"/>
                <a:gd name="T3" fmla="*/ 1 h 261"/>
                <a:gd name="T4" fmla="*/ 17 w 425"/>
                <a:gd name="T5" fmla="*/ 0 h 261"/>
                <a:gd name="T6" fmla="*/ 103 w 425"/>
                <a:gd name="T7" fmla="*/ 5 h 261"/>
                <a:gd name="T8" fmla="*/ 230 w 425"/>
                <a:gd name="T9" fmla="*/ 10 h 261"/>
                <a:gd name="T10" fmla="*/ 340 w 425"/>
                <a:gd name="T11" fmla="*/ 13 h 261"/>
                <a:gd name="T12" fmla="*/ 389 w 425"/>
                <a:gd name="T13" fmla="*/ 13 h 261"/>
                <a:gd name="T14" fmla="*/ 387 w 425"/>
                <a:gd name="T15" fmla="*/ 16 h 261"/>
                <a:gd name="T16" fmla="*/ 387 w 425"/>
                <a:gd name="T17" fmla="*/ 16 h 261"/>
                <a:gd name="T18" fmla="*/ 390 w 425"/>
                <a:gd name="T19" fmla="*/ 20 h 261"/>
                <a:gd name="T20" fmla="*/ 393 w 425"/>
                <a:gd name="T21" fmla="*/ 35 h 261"/>
                <a:gd name="T22" fmla="*/ 396 w 425"/>
                <a:gd name="T23" fmla="*/ 40 h 261"/>
                <a:gd name="T24" fmla="*/ 392 w 425"/>
                <a:gd name="T25" fmla="*/ 50 h 261"/>
                <a:gd name="T26" fmla="*/ 394 w 425"/>
                <a:gd name="T27" fmla="*/ 61 h 261"/>
                <a:gd name="T28" fmla="*/ 393 w 425"/>
                <a:gd name="T29" fmla="*/ 65 h 261"/>
                <a:gd name="T30" fmla="*/ 394 w 425"/>
                <a:gd name="T31" fmla="*/ 67 h 261"/>
                <a:gd name="T32" fmla="*/ 393 w 425"/>
                <a:gd name="T33" fmla="*/ 78 h 261"/>
                <a:gd name="T34" fmla="*/ 394 w 425"/>
                <a:gd name="T35" fmla="*/ 84 h 261"/>
                <a:gd name="T36" fmla="*/ 400 w 425"/>
                <a:gd name="T37" fmla="*/ 101 h 261"/>
                <a:gd name="T38" fmla="*/ 400 w 425"/>
                <a:gd name="T39" fmla="*/ 104 h 261"/>
                <a:gd name="T40" fmla="*/ 406 w 425"/>
                <a:gd name="T41" fmla="*/ 119 h 261"/>
                <a:gd name="T42" fmla="*/ 409 w 425"/>
                <a:gd name="T43" fmla="*/ 131 h 261"/>
                <a:gd name="T44" fmla="*/ 409 w 425"/>
                <a:gd name="T45" fmla="*/ 136 h 261"/>
                <a:gd name="T46" fmla="*/ 408 w 425"/>
                <a:gd name="T47" fmla="*/ 141 h 261"/>
                <a:gd name="T48" fmla="*/ 409 w 425"/>
                <a:gd name="T49" fmla="*/ 146 h 261"/>
                <a:gd name="T50" fmla="*/ 409 w 425"/>
                <a:gd name="T51" fmla="*/ 157 h 261"/>
                <a:gd name="T52" fmla="*/ 411 w 425"/>
                <a:gd name="T53" fmla="*/ 168 h 261"/>
                <a:gd name="T54" fmla="*/ 411 w 425"/>
                <a:gd name="T55" fmla="*/ 176 h 261"/>
                <a:gd name="T56" fmla="*/ 413 w 425"/>
                <a:gd name="T57" fmla="*/ 181 h 261"/>
                <a:gd name="T58" fmla="*/ 412 w 425"/>
                <a:gd name="T59" fmla="*/ 187 h 261"/>
                <a:gd name="T60" fmla="*/ 413 w 425"/>
                <a:gd name="T61" fmla="*/ 206 h 261"/>
                <a:gd name="T62" fmla="*/ 416 w 425"/>
                <a:gd name="T63" fmla="*/ 211 h 261"/>
                <a:gd name="T64" fmla="*/ 415 w 425"/>
                <a:gd name="T65" fmla="*/ 217 h 261"/>
                <a:gd name="T66" fmla="*/ 417 w 425"/>
                <a:gd name="T67" fmla="*/ 222 h 261"/>
                <a:gd name="T68" fmla="*/ 423 w 425"/>
                <a:gd name="T69" fmla="*/ 230 h 261"/>
                <a:gd name="T70" fmla="*/ 424 w 425"/>
                <a:gd name="T71" fmla="*/ 235 h 261"/>
                <a:gd name="T72" fmla="*/ 424 w 425"/>
                <a:gd name="T73" fmla="*/ 241 h 261"/>
                <a:gd name="T74" fmla="*/ 425 w 425"/>
                <a:gd name="T75" fmla="*/ 252 h 261"/>
                <a:gd name="T76" fmla="*/ 425 w 425"/>
                <a:gd name="T77" fmla="*/ 256 h 261"/>
                <a:gd name="T78" fmla="*/ 425 w 425"/>
                <a:gd name="T79" fmla="*/ 261 h 261"/>
                <a:gd name="T80" fmla="*/ 320 w 425"/>
                <a:gd name="T81" fmla="*/ 261 h 261"/>
                <a:gd name="T82" fmla="*/ 214 w 425"/>
                <a:gd name="T83" fmla="*/ 259 h 261"/>
                <a:gd name="T84" fmla="*/ 101 w 425"/>
                <a:gd name="T85" fmla="*/ 254 h 261"/>
                <a:gd name="T86" fmla="*/ 0 w 425"/>
                <a:gd name="T87"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grpFill/>
            <a:ln w="4763">
              <a:solidFill>
                <a:srgbClr val="91E5B3"/>
              </a:solidFill>
              <a:prstDash val="solid"/>
              <a:round/>
              <a:headEnd/>
              <a:tailEnd/>
            </a:ln>
          </p:spPr>
          <p:txBody>
            <a:bodyPr/>
            <a:lstStyle/>
            <a:p>
              <a:endParaRPr lang="en-US"/>
            </a:p>
          </p:txBody>
        </p:sp>
        <p:sp>
          <p:nvSpPr>
            <p:cNvPr id="28" name="Freeform 127"/>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grpFill/>
            <a:ln>
              <a:solidFill>
                <a:srgbClr val="91E5B3"/>
              </a:solidFill>
            </a:ln>
          </p:spPr>
          <p:txBody>
            <a:bodyPr/>
            <a:lstStyle/>
            <a:p>
              <a:endParaRPr lang="en-US"/>
            </a:p>
          </p:txBody>
        </p:sp>
        <p:sp>
          <p:nvSpPr>
            <p:cNvPr id="29" name="Freeform 128"/>
            <p:cNvSpPr>
              <a:spLocks/>
            </p:cNvSpPr>
            <p:nvPr/>
          </p:nvSpPr>
          <p:spPr bwMode="auto">
            <a:xfrm>
              <a:off x="4555440" y="4102004"/>
              <a:ext cx="1055317" cy="537144"/>
            </a:xfrm>
            <a:custGeom>
              <a:avLst/>
              <a:gdLst>
                <a:gd name="T0" fmla="*/ 3 w 562"/>
                <a:gd name="T1" fmla="*/ 0 h 286"/>
                <a:gd name="T2" fmla="*/ 170 w 562"/>
                <a:gd name="T3" fmla="*/ 8 h 286"/>
                <a:gd name="T4" fmla="*/ 465 w 562"/>
                <a:gd name="T5" fmla="*/ 12 h 286"/>
                <a:gd name="T6" fmla="*/ 547 w 562"/>
                <a:gd name="T7" fmla="*/ 51 h 286"/>
                <a:gd name="T8" fmla="*/ 560 w 562"/>
                <a:gd name="T9" fmla="*/ 142 h 286"/>
                <a:gd name="T10" fmla="*/ 547 w 562"/>
                <a:gd name="T11" fmla="*/ 283 h 286"/>
                <a:gd name="T12" fmla="*/ 537 w 562"/>
                <a:gd name="T13" fmla="*/ 278 h 286"/>
                <a:gd name="T14" fmla="*/ 514 w 562"/>
                <a:gd name="T15" fmla="*/ 263 h 286"/>
                <a:gd name="T16" fmla="*/ 506 w 562"/>
                <a:gd name="T17" fmla="*/ 267 h 286"/>
                <a:gd name="T18" fmla="*/ 498 w 562"/>
                <a:gd name="T19" fmla="*/ 270 h 286"/>
                <a:gd name="T20" fmla="*/ 488 w 562"/>
                <a:gd name="T21" fmla="*/ 263 h 286"/>
                <a:gd name="T22" fmla="*/ 473 w 562"/>
                <a:gd name="T23" fmla="*/ 271 h 286"/>
                <a:gd name="T24" fmla="*/ 463 w 562"/>
                <a:gd name="T25" fmla="*/ 267 h 286"/>
                <a:gd name="T26" fmla="*/ 452 w 562"/>
                <a:gd name="T27" fmla="*/ 272 h 286"/>
                <a:gd name="T28" fmla="*/ 441 w 562"/>
                <a:gd name="T29" fmla="*/ 279 h 286"/>
                <a:gd name="T30" fmla="*/ 433 w 562"/>
                <a:gd name="T31" fmla="*/ 279 h 286"/>
                <a:gd name="T32" fmla="*/ 422 w 562"/>
                <a:gd name="T33" fmla="*/ 274 h 286"/>
                <a:gd name="T34" fmla="*/ 414 w 562"/>
                <a:gd name="T35" fmla="*/ 268 h 286"/>
                <a:gd name="T36" fmla="*/ 404 w 562"/>
                <a:gd name="T37" fmla="*/ 270 h 286"/>
                <a:gd name="T38" fmla="*/ 395 w 562"/>
                <a:gd name="T39" fmla="*/ 263 h 286"/>
                <a:gd name="T40" fmla="*/ 392 w 562"/>
                <a:gd name="T41" fmla="*/ 267 h 286"/>
                <a:gd name="T42" fmla="*/ 385 w 562"/>
                <a:gd name="T43" fmla="*/ 281 h 286"/>
                <a:gd name="T44" fmla="*/ 380 w 562"/>
                <a:gd name="T45" fmla="*/ 281 h 286"/>
                <a:gd name="T46" fmla="*/ 380 w 562"/>
                <a:gd name="T47" fmla="*/ 270 h 286"/>
                <a:gd name="T48" fmla="*/ 366 w 562"/>
                <a:gd name="T49" fmla="*/ 274 h 286"/>
                <a:gd name="T50" fmla="*/ 360 w 562"/>
                <a:gd name="T51" fmla="*/ 267 h 286"/>
                <a:gd name="T52" fmla="*/ 351 w 562"/>
                <a:gd name="T53" fmla="*/ 263 h 286"/>
                <a:gd name="T54" fmla="*/ 338 w 562"/>
                <a:gd name="T55" fmla="*/ 268 h 286"/>
                <a:gd name="T56" fmla="*/ 328 w 562"/>
                <a:gd name="T57" fmla="*/ 270 h 286"/>
                <a:gd name="T58" fmla="*/ 327 w 562"/>
                <a:gd name="T59" fmla="*/ 259 h 286"/>
                <a:gd name="T60" fmla="*/ 317 w 562"/>
                <a:gd name="T61" fmla="*/ 253 h 286"/>
                <a:gd name="T62" fmla="*/ 313 w 562"/>
                <a:gd name="T63" fmla="*/ 248 h 286"/>
                <a:gd name="T64" fmla="*/ 297 w 562"/>
                <a:gd name="T65" fmla="*/ 251 h 286"/>
                <a:gd name="T66" fmla="*/ 288 w 562"/>
                <a:gd name="T67" fmla="*/ 249 h 286"/>
                <a:gd name="T68" fmla="*/ 279 w 562"/>
                <a:gd name="T69" fmla="*/ 245 h 286"/>
                <a:gd name="T70" fmla="*/ 263 w 562"/>
                <a:gd name="T71" fmla="*/ 243 h 286"/>
                <a:gd name="T72" fmla="*/ 254 w 562"/>
                <a:gd name="T73" fmla="*/ 241 h 286"/>
                <a:gd name="T74" fmla="*/ 246 w 562"/>
                <a:gd name="T75" fmla="*/ 240 h 286"/>
                <a:gd name="T76" fmla="*/ 244 w 562"/>
                <a:gd name="T77" fmla="*/ 229 h 286"/>
                <a:gd name="T78" fmla="*/ 235 w 562"/>
                <a:gd name="T79" fmla="*/ 222 h 286"/>
                <a:gd name="T80" fmla="*/ 231 w 562"/>
                <a:gd name="T81" fmla="*/ 225 h 286"/>
                <a:gd name="T82" fmla="*/ 220 w 562"/>
                <a:gd name="T83" fmla="*/ 224 h 286"/>
                <a:gd name="T84" fmla="*/ 210 w 562"/>
                <a:gd name="T85" fmla="*/ 224 h 286"/>
                <a:gd name="T86" fmla="*/ 195 w 562"/>
                <a:gd name="T87" fmla="*/ 209 h 286"/>
                <a:gd name="T88" fmla="*/ 191 w 562"/>
                <a:gd name="T89" fmla="*/ 199 h 286"/>
                <a:gd name="T90" fmla="*/ 190 w 562"/>
                <a:gd name="T91" fmla="*/ 50 h 286"/>
                <a:gd name="T92" fmla="*/ 157 w 562"/>
                <a:gd name="T93" fmla="*/ 49 h 286"/>
                <a:gd name="T94" fmla="*/ 0 w 562"/>
                <a:gd name="T95" fmla="*/ 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grpFill/>
            <a:ln w="4763">
              <a:solidFill>
                <a:srgbClr val="91E5B3"/>
              </a:solidFill>
              <a:prstDash val="solid"/>
              <a:round/>
              <a:headEnd/>
              <a:tailEnd/>
            </a:ln>
          </p:spPr>
          <p:txBody>
            <a:bodyPr/>
            <a:lstStyle/>
            <a:p>
              <a:endParaRPr lang="en-US"/>
            </a:p>
          </p:txBody>
        </p:sp>
        <p:sp>
          <p:nvSpPr>
            <p:cNvPr id="30" name="Freeform 129"/>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grpFill/>
            <a:ln>
              <a:solidFill>
                <a:srgbClr val="91E5B3"/>
              </a:solidFill>
            </a:ln>
          </p:spPr>
          <p:txBody>
            <a:bodyPr/>
            <a:lstStyle/>
            <a:p>
              <a:endParaRPr lang="en-US"/>
            </a:p>
          </p:txBody>
        </p:sp>
        <p:sp>
          <p:nvSpPr>
            <p:cNvPr id="31" name="Freeform 130"/>
            <p:cNvSpPr>
              <a:spLocks/>
            </p:cNvSpPr>
            <p:nvPr/>
          </p:nvSpPr>
          <p:spPr bwMode="auto">
            <a:xfrm>
              <a:off x="4681252" y="3643741"/>
              <a:ext cx="897583" cy="480800"/>
            </a:xfrm>
            <a:custGeom>
              <a:avLst/>
              <a:gdLst>
                <a:gd name="T0" fmla="*/ 0 w 478"/>
                <a:gd name="T1" fmla="*/ 248 h 256"/>
                <a:gd name="T2" fmla="*/ 12 w 478"/>
                <a:gd name="T3" fmla="*/ 0 h 256"/>
                <a:gd name="T4" fmla="*/ 90 w 478"/>
                <a:gd name="T5" fmla="*/ 4 h 256"/>
                <a:gd name="T6" fmla="*/ 244 w 478"/>
                <a:gd name="T7" fmla="*/ 8 h 256"/>
                <a:gd name="T8" fmla="*/ 325 w 478"/>
                <a:gd name="T9" fmla="*/ 8 h 256"/>
                <a:gd name="T10" fmla="*/ 429 w 478"/>
                <a:gd name="T11" fmla="*/ 6 h 256"/>
                <a:gd name="T12" fmla="*/ 444 w 478"/>
                <a:gd name="T13" fmla="*/ 17 h 256"/>
                <a:gd name="T14" fmla="*/ 448 w 478"/>
                <a:gd name="T15" fmla="*/ 15 h 256"/>
                <a:gd name="T16" fmla="*/ 453 w 478"/>
                <a:gd name="T17" fmla="*/ 16 h 256"/>
                <a:gd name="T18" fmla="*/ 457 w 478"/>
                <a:gd name="T19" fmla="*/ 21 h 256"/>
                <a:gd name="T20" fmla="*/ 458 w 478"/>
                <a:gd name="T21" fmla="*/ 27 h 256"/>
                <a:gd name="T22" fmla="*/ 457 w 478"/>
                <a:gd name="T23" fmla="*/ 28 h 256"/>
                <a:gd name="T24" fmla="*/ 451 w 478"/>
                <a:gd name="T25" fmla="*/ 28 h 256"/>
                <a:gd name="T26" fmla="*/ 450 w 478"/>
                <a:gd name="T27" fmla="*/ 34 h 256"/>
                <a:gd name="T28" fmla="*/ 443 w 478"/>
                <a:gd name="T29" fmla="*/ 42 h 256"/>
                <a:gd name="T30" fmla="*/ 446 w 478"/>
                <a:gd name="T31" fmla="*/ 47 h 256"/>
                <a:gd name="T32" fmla="*/ 450 w 478"/>
                <a:gd name="T33" fmla="*/ 54 h 256"/>
                <a:gd name="T34" fmla="*/ 457 w 478"/>
                <a:gd name="T35" fmla="*/ 58 h 256"/>
                <a:gd name="T36" fmla="*/ 457 w 478"/>
                <a:gd name="T37" fmla="*/ 63 h 256"/>
                <a:gd name="T38" fmla="*/ 465 w 478"/>
                <a:gd name="T39" fmla="*/ 73 h 256"/>
                <a:gd name="T40" fmla="*/ 469 w 478"/>
                <a:gd name="T41" fmla="*/ 74 h 256"/>
                <a:gd name="T42" fmla="*/ 474 w 478"/>
                <a:gd name="T43" fmla="*/ 78 h 256"/>
                <a:gd name="T44" fmla="*/ 478 w 478"/>
                <a:gd name="T45" fmla="*/ 253 h 256"/>
                <a:gd name="T46" fmla="*/ 398 w 478"/>
                <a:gd name="T47" fmla="*/ 256 h 256"/>
                <a:gd name="T48" fmla="*/ 250 w 478"/>
                <a:gd name="T49" fmla="*/ 256 h 256"/>
                <a:gd name="T50" fmla="*/ 103 w 478"/>
                <a:gd name="T51" fmla="*/ 252 h 256"/>
                <a:gd name="T52" fmla="*/ 0 w 478"/>
                <a:gd name="T53"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grpFill/>
            <a:ln w="4763">
              <a:solidFill>
                <a:srgbClr val="91E5B3"/>
              </a:solidFill>
              <a:prstDash val="solid"/>
              <a:round/>
              <a:headEnd/>
              <a:tailEnd/>
            </a:ln>
          </p:spPr>
          <p:txBody>
            <a:bodyPr/>
            <a:lstStyle/>
            <a:p>
              <a:endParaRPr lang="en-US"/>
            </a:p>
          </p:txBody>
        </p:sp>
        <p:sp>
          <p:nvSpPr>
            <p:cNvPr id="32" name="Freeform 131"/>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grpFill/>
            <a:ln>
              <a:solidFill>
                <a:srgbClr val="91E5B3"/>
              </a:solidFill>
            </a:ln>
          </p:spPr>
          <p:txBody>
            <a:bodyPr/>
            <a:lstStyle/>
            <a:p>
              <a:endParaRPr lang="en-US"/>
            </a:p>
          </p:txBody>
        </p:sp>
        <p:sp>
          <p:nvSpPr>
            <p:cNvPr id="33" name="Freeform 132"/>
            <p:cNvSpPr>
              <a:spLocks/>
            </p:cNvSpPr>
            <p:nvPr/>
          </p:nvSpPr>
          <p:spPr bwMode="auto">
            <a:xfrm>
              <a:off x="5265244" y="2214487"/>
              <a:ext cx="798060" cy="901501"/>
            </a:xfrm>
            <a:custGeom>
              <a:avLst/>
              <a:gdLst>
                <a:gd name="T0" fmla="*/ 113 w 425"/>
                <a:gd name="T1" fmla="*/ 30 h 480"/>
                <a:gd name="T2" fmla="*/ 117 w 425"/>
                <a:gd name="T3" fmla="*/ 1 h 480"/>
                <a:gd name="T4" fmla="*/ 135 w 425"/>
                <a:gd name="T5" fmla="*/ 23 h 480"/>
                <a:gd name="T6" fmla="*/ 143 w 425"/>
                <a:gd name="T7" fmla="*/ 51 h 480"/>
                <a:gd name="T8" fmla="*/ 165 w 425"/>
                <a:gd name="T9" fmla="*/ 57 h 480"/>
                <a:gd name="T10" fmla="*/ 194 w 425"/>
                <a:gd name="T11" fmla="*/ 68 h 480"/>
                <a:gd name="T12" fmla="*/ 213 w 425"/>
                <a:gd name="T13" fmla="*/ 58 h 480"/>
                <a:gd name="T14" fmla="*/ 222 w 425"/>
                <a:gd name="T15" fmla="*/ 57 h 480"/>
                <a:gd name="T16" fmla="*/ 253 w 425"/>
                <a:gd name="T17" fmla="*/ 70 h 480"/>
                <a:gd name="T18" fmla="*/ 264 w 425"/>
                <a:gd name="T19" fmla="*/ 80 h 480"/>
                <a:gd name="T20" fmla="*/ 274 w 425"/>
                <a:gd name="T21" fmla="*/ 79 h 480"/>
                <a:gd name="T22" fmla="*/ 289 w 425"/>
                <a:gd name="T23" fmla="*/ 84 h 480"/>
                <a:gd name="T24" fmla="*/ 315 w 425"/>
                <a:gd name="T25" fmla="*/ 99 h 480"/>
                <a:gd name="T26" fmla="*/ 338 w 425"/>
                <a:gd name="T27" fmla="*/ 89 h 480"/>
                <a:gd name="T28" fmla="*/ 353 w 425"/>
                <a:gd name="T29" fmla="*/ 85 h 480"/>
                <a:gd name="T30" fmla="*/ 363 w 425"/>
                <a:gd name="T31" fmla="*/ 92 h 480"/>
                <a:gd name="T32" fmla="*/ 384 w 425"/>
                <a:gd name="T33" fmla="*/ 89 h 480"/>
                <a:gd name="T34" fmla="*/ 401 w 425"/>
                <a:gd name="T35" fmla="*/ 96 h 480"/>
                <a:gd name="T36" fmla="*/ 425 w 425"/>
                <a:gd name="T37" fmla="*/ 96 h 480"/>
                <a:gd name="T38" fmla="*/ 409 w 425"/>
                <a:gd name="T39" fmla="*/ 107 h 480"/>
                <a:gd name="T40" fmla="*/ 376 w 425"/>
                <a:gd name="T41" fmla="*/ 122 h 480"/>
                <a:gd name="T42" fmla="*/ 336 w 425"/>
                <a:gd name="T43" fmla="*/ 160 h 480"/>
                <a:gd name="T44" fmla="*/ 312 w 425"/>
                <a:gd name="T45" fmla="*/ 184 h 480"/>
                <a:gd name="T46" fmla="*/ 289 w 425"/>
                <a:gd name="T47" fmla="*/ 205 h 480"/>
                <a:gd name="T48" fmla="*/ 284 w 425"/>
                <a:gd name="T49" fmla="*/ 214 h 480"/>
                <a:gd name="T50" fmla="*/ 281 w 425"/>
                <a:gd name="T51" fmla="*/ 262 h 480"/>
                <a:gd name="T52" fmla="*/ 257 w 425"/>
                <a:gd name="T53" fmla="*/ 279 h 480"/>
                <a:gd name="T54" fmla="*/ 249 w 425"/>
                <a:gd name="T55" fmla="*/ 294 h 480"/>
                <a:gd name="T56" fmla="*/ 258 w 425"/>
                <a:gd name="T57" fmla="*/ 306 h 480"/>
                <a:gd name="T58" fmla="*/ 260 w 425"/>
                <a:gd name="T59" fmla="*/ 340 h 480"/>
                <a:gd name="T60" fmla="*/ 260 w 425"/>
                <a:gd name="T61" fmla="*/ 366 h 480"/>
                <a:gd name="T62" fmla="*/ 270 w 425"/>
                <a:gd name="T63" fmla="*/ 382 h 480"/>
                <a:gd name="T64" fmla="*/ 288 w 425"/>
                <a:gd name="T65" fmla="*/ 393 h 480"/>
                <a:gd name="T66" fmla="*/ 308 w 425"/>
                <a:gd name="T67" fmla="*/ 403 h 480"/>
                <a:gd name="T68" fmla="*/ 331 w 425"/>
                <a:gd name="T69" fmla="*/ 426 h 480"/>
                <a:gd name="T70" fmla="*/ 346 w 425"/>
                <a:gd name="T71" fmla="*/ 437 h 480"/>
                <a:gd name="T72" fmla="*/ 354 w 425"/>
                <a:gd name="T73" fmla="*/ 462 h 480"/>
                <a:gd name="T74" fmla="*/ 293 w 425"/>
                <a:gd name="T75" fmla="*/ 473 h 480"/>
                <a:gd name="T76" fmla="*/ 47 w 425"/>
                <a:gd name="T77" fmla="*/ 480 h 480"/>
                <a:gd name="T78" fmla="*/ 36 w 425"/>
                <a:gd name="T79" fmla="*/ 324 h 480"/>
                <a:gd name="T80" fmla="*/ 21 w 425"/>
                <a:gd name="T81" fmla="*/ 308 h 480"/>
                <a:gd name="T82" fmla="*/ 33 w 425"/>
                <a:gd name="T83" fmla="*/ 296 h 480"/>
                <a:gd name="T84" fmla="*/ 38 w 425"/>
                <a:gd name="T85" fmla="*/ 274 h 480"/>
                <a:gd name="T86" fmla="*/ 37 w 425"/>
                <a:gd name="T87" fmla="*/ 253 h 480"/>
                <a:gd name="T88" fmla="*/ 28 w 425"/>
                <a:gd name="T89" fmla="*/ 235 h 480"/>
                <a:gd name="T90" fmla="*/ 25 w 425"/>
                <a:gd name="T91" fmla="*/ 205 h 480"/>
                <a:gd name="T92" fmla="*/ 24 w 425"/>
                <a:gd name="T93" fmla="*/ 186 h 480"/>
                <a:gd name="T94" fmla="*/ 21 w 425"/>
                <a:gd name="T95" fmla="*/ 159 h 480"/>
                <a:gd name="T96" fmla="*/ 19 w 425"/>
                <a:gd name="T97" fmla="*/ 137 h 480"/>
                <a:gd name="T98" fmla="*/ 7 w 425"/>
                <a:gd name="T99" fmla="*/ 102 h 480"/>
                <a:gd name="T100" fmla="*/ 6 w 425"/>
                <a:gd name="T101" fmla="*/ 83 h 480"/>
                <a:gd name="T102" fmla="*/ 9 w 425"/>
                <a:gd name="T103" fmla="*/ 58 h 480"/>
                <a:gd name="T104" fmla="*/ 0 w 425"/>
                <a:gd name="T105" fmla="*/ 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grpFill/>
            <a:ln w="4763">
              <a:solidFill>
                <a:srgbClr val="91E5B3"/>
              </a:solidFill>
              <a:prstDash val="solid"/>
              <a:round/>
              <a:headEnd/>
              <a:tailEnd/>
            </a:ln>
          </p:spPr>
          <p:txBody>
            <a:bodyPr/>
            <a:lstStyle/>
            <a:p>
              <a:endParaRPr lang="en-US"/>
            </a:p>
          </p:txBody>
        </p:sp>
        <p:sp>
          <p:nvSpPr>
            <p:cNvPr id="34" name="Freeform 133"/>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grpFill/>
            <a:ln>
              <a:solidFill>
                <a:srgbClr val="91E5B3"/>
              </a:solidFill>
            </a:ln>
          </p:spPr>
          <p:txBody>
            <a:bodyPr/>
            <a:lstStyle/>
            <a:p>
              <a:endParaRPr lang="en-US"/>
            </a:p>
          </p:txBody>
        </p:sp>
        <p:sp>
          <p:nvSpPr>
            <p:cNvPr id="35" name="Freeform 134"/>
            <p:cNvSpPr>
              <a:spLocks/>
            </p:cNvSpPr>
            <p:nvPr/>
          </p:nvSpPr>
          <p:spPr bwMode="auto">
            <a:xfrm>
              <a:off x="5332844" y="3097206"/>
              <a:ext cx="737971" cy="482679"/>
            </a:xfrm>
            <a:custGeom>
              <a:avLst/>
              <a:gdLst>
                <a:gd name="T0" fmla="*/ 7 w 393"/>
                <a:gd name="T1" fmla="*/ 80 h 257"/>
                <a:gd name="T2" fmla="*/ 0 w 393"/>
                <a:gd name="T3" fmla="*/ 70 h 257"/>
                <a:gd name="T4" fmla="*/ 4 w 393"/>
                <a:gd name="T5" fmla="*/ 64 h 257"/>
                <a:gd name="T6" fmla="*/ 7 w 393"/>
                <a:gd name="T7" fmla="*/ 48 h 257"/>
                <a:gd name="T8" fmla="*/ 9 w 393"/>
                <a:gd name="T9" fmla="*/ 38 h 257"/>
                <a:gd name="T10" fmla="*/ 2 w 393"/>
                <a:gd name="T11" fmla="*/ 28 h 257"/>
                <a:gd name="T12" fmla="*/ 5 w 393"/>
                <a:gd name="T13" fmla="*/ 21 h 257"/>
                <a:gd name="T14" fmla="*/ 1 w 393"/>
                <a:gd name="T15" fmla="*/ 10 h 257"/>
                <a:gd name="T16" fmla="*/ 72 w 393"/>
                <a:gd name="T17" fmla="*/ 10 h 257"/>
                <a:gd name="T18" fmla="*/ 257 w 393"/>
                <a:gd name="T19" fmla="*/ 3 h 257"/>
                <a:gd name="T20" fmla="*/ 320 w 393"/>
                <a:gd name="T21" fmla="*/ 5 h 257"/>
                <a:gd name="T22" fmla="*/ 323 w 393"/>
                <a:gd name="T23" fmla="*/ 11 h 257"/>
                <a:gd name="T24" fmla="*/ 329 w 393"/>
                <a:gd name="T25" fmla="*/ 18 h 257"/>
                <a:gd name="T26" fmla="*/ 327 w 393"/>
                <a:gd name="T27" fmla="*/ 37 h 257"/>
                <a:gd name="T28" fmla="*/ 331 w 393"/>
                <a:gd name="T29" fmla="*/ 51 h 257"/>
                <a:gd name="T30" fmla="*/ 335 w 393"/>
                <a:gd name="T31" fmla="*/ 63 h 257"/>
                <a:gd name="T32" fmla="*/ 355 w 393"/>
                <a:gd name="T33" fmla="*/ 68 h 257"/>
                <a:gd name="T34" fmla="*/ 359 w 393"/>
                <a:gd name="T35" fmla="*/ 79 h 257"/>
                <a:gd name="T36" fmla="*/ 374 w 393"/>
                <a:gd name="T37" fmla="*/ 93 h 257"/>
                <a:gd name="T38" fmla="*/ 380 w 393"/>
                <a:gd name="T39" fmla="*/ 104 h 257"/>
                <a:gd name="T40" fmla="*/ 390 w 393"/>
                <a:gd name="T41" fmla="*/ 110 h 257"/>
                <a:gd name="T42" fmla="*/ 390 w 393"/>
                <a:gd name="T43" fmla="*/ 132 h 257"/>
                <a:gd name="T44" fmla="*/ 382 w 393"/>
                <a:gd name="T45" fmla="*/ 154 h 257"/>
                <a:gd name="T46" fmla="*/ 367 w 393"/>
                <a:gd name="T47" fmla="*/ 162 h 257"/>
                <a:gd name="T48" fmla="*/ 342 w 393"/>
                <a:gd name="T49" fmla="*/ 170 h 257"/>
                <a:gd name="T50" fmla="*/ 339 w 393"/>
                <a:gd name="T51" fmla="*/ 186 h 257"/>
                <a:gd name="T52" fmla="*/ 348 w 393"/>
                <a:gd name="T53" fmla="*/ 208 h 257"/>
                <a:gd name="T54" fmla="*/ 340 w 393"/>
                <a:gd name="T55" fmla="*/ 222 h 257"/>
                <a:gd name="T56" fmla="*/ 339 w 393"/>
                <a:gd name="T57" fmla="*/ 231 h 257"/>
                <a:gd name="T58" fmla="*/ 323 w 393"/>
                <a:gd name="T59" fmla="*/ 243 h 257"/>
                <a:gd name="T60" fmla="*/ 325 w 393"/>
                <a:gd name="T61" fmla="*/ 254 h 257"/>
                <a:gd name="T62" fmla="*/ 320 w 393"/>
                <a:gd name="T63" fmla="*/ 257 h 257"/>
                <a:gd name="T64" fmla="*/ 305 w 393"/>
                <a:gd name="T65" fmla="*/ 243 h 257"/>
                <a:gd name="T66" fmla="*/ 262 w 393"/>
                <a:gd name="T67" fmla="*/ 242 h 257"/>
                <a:gd name="T68" fmla="*/ 123 w 393"/>
                <a:gd name="T69" fmla="*/ 249 h 257"/>
                <a:gd name="T70" fmla="*/ 53 w 393"/>
                <a:gd name="T71" fmla="*/ 243 h 257"/>
                <a:gd name="T72" fmla="*/ 50 w 393"/>
                <a:gd name="T73" fmla="*/ 224 h 257"/>
                <a:gd name="T74" fmla="*/ 47 w 393"/>
                <a:gd name="T75" fmla="*/ 207 h 257"/>
                <a:gd name="T76" fmla="*/ 45 w 393"/>
                <a:gd name="T77" fmla="*/ 196 h 257"/>
                <a:gd name="T78" fmla="*/ 42 w 393"/>
                <a:gd name="T79" fmla="*/ 184 h 257"/>
                <a:gd name="T80" fmla="*/ 38 w 393"/>
                <a:gd name="T81" fmla="*/ 175 h 257"/>
                <a:gd name="T82" fmla="*/ 34 w 393"/>
                <a:gd name="T83" fmla="*/ 170 h 257"/>
                <a:gd name="T84" fmla="*/ 32 w 393"/>
                <a:gd name="T85" fmla="*/ 163 h 257"/>
                <a:gd name="T86" fmla="*/ 34 w 393"/>
                <a:gd name="T87" fmla="*/ 152 h 257"/>
                <a:gd name="T88" fmla="*/ 30 w 393"/>
                <a:gd name="T89" fmla="*/ 143 h 257"/>
                <a:gd name="T90" fmla="*/ 21 w 393"/>
                <a:gd name="T91" fmla="*/ 128 h 257"/>
                <a:gd name="T92" fmla="*/ 17 w 393"/>
                <a:gd name="T93" fmla="*/ 117 h 257"/>
                <a:gd name="T94" fmla="*/ 16 w 393"/>
                <a:gd name="T95" fmla="*/ 108 h 257"/>
                <a:gd name="T96" fmla="*/ 15 w 393"/>
                <a:gd name="T97" fmla="*/ 98 h 257"/>
                <a:gd name="T98" fmla="*/ 8 w 393"/>
                <a:gd name="T99" fmla="*/ 9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grpFill/>
            <a:ln w="4763">
              <a:solidFill>
                <a:srgbClr val="91E5B3"/>
              </a:solidFill>
              <a:prstDash val="solid"/>
              <a:round/>
              <a:headEnd/>
              <a:tailEnd/>
            </a:ln>
          </p:spPr>
          <p:txBody>
            <a:bodyPr/>
            <a:lstStyle/>
            <a:p>
              <a:endParaRPr lang="en-US"/>
            </a:p>
          </p:txBody>
        </p:sp>
        <p:sp>
          <p:nvSpPr>
            <p:cNvPr id="36" name="Freeform 135"/>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grpFill/>
            <a:ln>
              <a:solidFill>
                <a:srgbClr val="91E5B3"/>
              </a:solidFill>
            </a:ln>
          </p:spPr>
          <p:txBody>
            <a:bodyPr/>
            <a:lstStyle/>
            <a:p>
              <a:endParaRPr lang="en-US"/>
            </a:p>
          </p:txBody>
        </p:sp>
        <p:sp>
          <p:nvSpPr>
            <p:cNvPr id="37" name="Freeform 136"/>
            <p:cNvSpPr>
              <a:spLocks/>
            </p:cNvSpPr>
            <p:nvPr/>
          </p:nvSpPr>
          <p:spPr bwMode="auto">
            <a:xfrm>
              <a:off x="5434245" y="3544200"/>
              <a:ext cx="816838" cy="708054"/>
            </a:xfrm>
            <a:custGeom>
              <a:avLst/>
              <a:gdLst>
                <a:gd name="T0" fmla="*/ 69 w 435"/>
                <a:gd name="T1" fmla="*/ 11 h 377"/>
                <a:gd name="T2" fmla="*/ 208 w 435"/>
                <a:gd name="T3" fmla="*/ 4 h 377"/>
                <a:gd name="T4" fmla="*/ 251 w 435"/>
                <a:gd name="T5" fmla="*/ 5 h 377"/>
                <a:gd name="T6" fmla="*/ 266 w 435"/>
                <a:gd name="T7" fmla="*/ 19 h 377"/>
                <a:gd name="T8" fmla="*/ 266 w 435"/>
                <a:gd name="T9" fmla="*/ 24 h 377"/>
                <a:gd name="T10" fmla="*/ 264 w 435"/>
                <a:gd name="T11" fmla="*/ 40 h 377"/>
                <a:gd name="T12" fmla="*/ 269 w 435"/>
                <a:gd name="T13" fmla="*/ 53 h 377"/>
                <a:gd name="T14" fmla="*/ 274 w 435"/>
                <a:gd name="T15" fmla="*/ 69 h 377"/>
                <a:gd name="T16" fmla="*/ 283 w 435"/>
                <a:gd name="T17" fmla="*/ 80 h 377"/>
                <a:gd name="T18" fmla="*/ 293 w 435"/>
                <a:gd name="T19" fmla="*/ 89 h 377"/>
                <a:gd name="T20" fmla="*/ 309 w 435"/>
                <a:gd name="T21" fmla="*/ 102 h 377"/>
                <a:gd name="T22" fmla="*/ 316 w 435"/>
                <a:gd name="T23" fmla="*/ 111 h 377"/>
                <a:gd name="T24" fmla="*/ 327 w 435"/>
                <a:gd name="T25" fmla="*/ 139 h 377"/>
                <a:gd name="T26" fmla="*/ 335 w 435"/>
                <a:gd name="T27" fmla="*/ 133 h 377"/>
                <a:gd name="T28" fmla="*/ 343 w 435"/>
                <a:gd name="T29" fmla="*/ 134 h 377"/>
                <a:gd name="T30" fmla="*/ 358 w 435"/>
                <a:gd name="T31" fmla="*/ 141 h 377"/>
                <a:gd name="T32" fmla="*/ 354 w 435"/>
                <a:gd name="T33" fmla="*/ 150 h 377"/>
                <a:gd name="T34" fmla="*/ 351 w 435"/>
                <a:gd name="T35" fmla="*/ 167 h 377"/>
                <a:gd name="T36" fmla="*/ 346 w 435"/>
                <a:gd name="T37" fmla="*/ 182 h 377"/>
                <a:gd name="T38" fmla="*/ 346 w 435"/>
                <a:gd name="T39" fmla="*/ 191 h 377"/>
                <a:gd name="T40" fmla="*/ 372 w 435"/>
                <a:gd name="T41" fmla="*/ 213 h 377"/>
                <a:gd name="T42" fmla="*/ 376 w 435"/>
                <a:gd name="T43" fmla="*/ 220 h 377"/>
                <a:gd name="T44" fmla="*/ 389 w 435"/>
                <a:gd name="T45" fmla="*/ 222 h 377"/>
                <a:gd name="T46" fmla="*/ 397 w 435"/>
                <a:gd name="T47" fmla="*/ 232 h 377"/>
                <a:gd name="T48" fmla="*/ 404 w 435"/>
                <a:gd name="T49" fmla="*/ 245 h 377"/>
                <a:gd name="T50" fmla="*/ 410 w 435"/>
                <a:gd name="T51" fmla="*/ 262 h 377"/>
                <a:gd name="T52" fmla="*/ 412 w 435"/>
                <a:gd name="T53" fmla="*/ 276 h 377"/>
                <a:gd name="T54" fmla="*/ 426 w 435"/>
                <a:gd name="T55" fmla="*/ 285 h 377"/>
                <a:gd name="T56" fmla="*/ 434 w 435"/>
                <a:gd name="T57" fmla="*/ 294 h 377"/>
                <a:gd name="T58" fmla="*/ 435 w 435"/>
                <a:gd name="T59" fmla="*/ 306 h 377"/>
                <a:gd name="T60" fmla="*/ 433 w 435"/>
                <a:gd name="T61" fmla="*/ 316 h 377"/>
                <a:gd name="T62" fmla="*/ 425 w 435"/>
                <a:gd name="T63" fmla="*/ 321 h 377"/>
                <a:gd name="T64" fmla="*/ 418 w 435"/>
                <a:gd name="T65" fmla="*/ 331 h 377"/>
                <a:gd name="T66" fmla="*/ 414 w 435"/>
                <a:gd name="T67" fmla="*/ 331 h 377"/>
                <a:gd name="T68" fmla="*/ 408 w 435"/>
                <a:gd name="T69" fmla="*/ 331 h 377"/>
                <a:gd name="T70" fmla="*/ 412 w 435"/>
                <a:gd name="T71" fmla="*/ 342 h 377"/>
                <a:gd name="T72" fmla="*/ 410 w 435"/>
                <a:gd name="T73" fmla="*/ 350 h 377"/>
                <a:gd name="T74" fmla="*/ 407 w 435"/>
                <a:gd name="T75" fmla="*/ 359 h 377"/>
                <a:gd name="T76" fmla="*/ 400 w 435"/>
                <a:gd name="T77" fmla="*/ 373 h 377"/>
                <a:gd name="T78" fmla="*/ 361 w 435"/>
                <a:gd name="T79" fmla="*/ 371 h 377"/>
                <a:gd name="T80" fmla="*/ 366 w 435"/>
                <a:gd name="T81" fmla="*/ 361 h 377"/>
                <a:gd name="T82" fmla="*/ 376 w 435"/>
                <a:gd name="T83" fmla="*/ 352 h 377"/>
                <a:gd name="T84" fmla="*/ 374 w 435"/>
                <a:gd name="T85" fmla="*/ 342 h 377"/>
                <a:gd name="T86" fmla="*/ 366 w 435"/>
                <a:gd name="T87" fmla="*/ 335 h 377"/>
                <a:gd name="T88" fmla="*/ 144 w 435"/>
                <a:gd name="T89" fmla="*/ 346 h 377"/>
                <a:gd name="T90" fmla="*/ 77 w 435"/>
                <a:gd name="T91" fmla="*/ 306 h 377"/>
                <a:gd name="T92" fmla="*/ 68 w 435"/>
                <a:gd name="T93" fmla="*/ 127 h 377"/>
                <a:gd name="T94" fmla="*/ 56 w 435"/>
                <a:gd name="T95" fmla="*/ 116 h 377"/>
                <a:gd name="T96" fmla="*/ 49 w 435"/>
                <a:gd name="T97" fmla="*/ 107 h 377"/>
                <a:gd name="T98" fmla="*/ 42 w 435"/>
                <a:gd name="T99" fmla="*/ 95 h 377"/>
                <a:gd name="T100" fmla="*/ 50 w 435"/>
                <a:gd name="T101" fmla="*/ 81 h 377"/>
                <a:gd name="T102" fmla="*/ 57 w 435"/>
                <a:gd name="T103" fmla="*/ 80 h 377"/>
                <a:gd name="T104" fmla="*/ 52 w 435"/>
                <a:gd name="T105" fmla="*/ 69 h 377"/>
                <a:gd name="T106" fmla="*/ 43 w 435"/>
                <a:gd name="T107" fmla="*/ 70 h 377"/>
                <a:gd name="T108" fmla="*/ 22 w 435"/>
                <a:gd name="T109" fmla="*/ 55 h 377"/>
                <a:gd name="T110" fmla="*/ 19 w 435"/>
                <a:gd name="T111" fmla="*/ 45 h 377"/>
                <a:gd name="T112" fmla="*/ 12 w 435"/>
                <a:gd name="T113" fmla="*/ 36 h 377"/>
                <a:gd name="T114" fmla="*/ 4 w 435"/>
                <a:gd name="T115" fmla="*/ 22 h 377"/>
                <a:gd name="T116" fmla="*/ 0 w 435"/>
                <a:gd name="T117" fmla="*/ 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grpFill/>
            <a:ln w="4763">
              <a:solidFill>
                <a:srgbClr val="91E5B3"/>
              </a:solidFill>
              <a:prstDash val="solid"/>
              <a:round/>
              <a:headEnd/>
              <a:tailEnd/>
            </a:ln>
          </p:spPr>
          <p:txBody>
            <a:bodyPr/>
            <a:lstStyle/>
            <a:p>
              <a:endParaRPr lang="en-US"/>
            </a:p>
          </p:txBody>
        </p:sp>
        <p:sp>
          <p:nvSpPr>
            <p:cNvPr id="38" name="Freeform 137"/>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grpFill/>
            <a:ln>
              <a:solidFill>
                <a:srgbClr val="91E5B3"/>
              </a:solidFill>
            </a:ln>
          </p:spPr>
          <p:txBody>
            <a:bodyPr/>
            <a:lstStyle/>
            <a:p>
              <a:endParaRPr lang="en-US"/>
            </a:p>
          </p:txBody>
        </p:sp>
        <p:sp>
          <p:nvSpPr>
            <p:cNvPr id="39" name="Freeform 138"/>
            <p:cNvSpPr>
              <a:spLocks/>
            </p:cNvSpPr>
            <p:nvPr/>
          </p:nvSpPr>
          <p:spPr bwMode="auto">
            <a:xfrm>
              <a:off x="5582590" y="4173373"/>
              <a:ext cx="610281" cy="561560"/>
            </a:xfrm>
            <a:custGeom>
              <a:avLst/>
              <a:gdLst>
                <a:gd name="T0" fmla="*/ 65 w 325"/>
                <a:gd name="T1" fmla="*/ 11 h 299"/>
                <a:gd name="T2" fmla="*/ 287 w 325"/>
                <a:gd name="T3" fmla="*/ 0 h 299"/>
                <a:gd name="T4" fmla="*/ 295 w 325"/>
                <a:gd name="T5" fmla="*/ 7 h 299"/>
                <a:gd name="T6" fmla="*/ 297 w 325"/>
                <a:gd name="T7" fmla="*/ 17 h 299"/>
                <a:gd name="T8" fmla="*/ 287 w 325"/>
                <a:gd name="T9" fmla="*/ 26 h 299"/>
                <a:gd name="T10" fmla="*/ 282 w 325"/>
                <a:gd name="T11" fmla="*/ 36 h 299"/>
                <a:gd name="T12" fmla="*/ 321 w 325"/>
                <a:gd name="T13" fmla="*/ 38 h 299"/>
                <a:gd name="T14" fmla="*/ 325 w 325"/>
                <a:gd name="T15" fmla="*/ 46 h 299"/>
                <a:gd name="T16" fmla="*/ 322 w 325"/>
                <a:gd name="T17" fmla="*/ 54 h 299"/>
                <a:gd name="T18" fmla="*/ 312 w 325"/>
                <a:gd name="T19" fmla="*/ 61 h 299"/>
                <a:gd name="T20" fmla="*/ 309 w 325"/>
                <a:gd name="T21" fmla="*/ 65 h 299"/>
                <a:gd name="T22" fmla="*/ 309 w 325"/>
                <a:gd name="T23" fmla="*/ 73 h 299"/>
                <a:gd name="T24" fmla="*/ 303 w 325"/>
                <a:gd name="T25" fmla="*/ 78 h 299"/>
                <a:gd name="T26" fmla="*/ 305 w 325"/>
                <a:gd name="T27" fmla="*/ 88 h 299"/>
                <a:gd name="T28" fmla="*/ 297 w 325"/>
                <a:gd name="T29" fmla="*/ 87 h 299"/>
                <a:gd name="T30" fmla="*/ 301 w 325"/>
                <a:gd name="T31" fmla="*/ 91 h 299"/>
                <a:gd name="T32" fmla="*/ 303 w 325"/>
                <a:gd name="T33" fmla="*/ 110 h 299"/>
                <a:gd name="T34" fmla="*/ 297 w 325"/>
                <a:gd name="T35" fmla="*/ 114 h 299"/>
                <a:gd name="T36" fmla="*/ 290 w 325"/>
                <a:gd name="T37" fmla="*/ 122 h 299"/>
                <a:gd name="T38" fmla="*/ 291 w 325"/>
                <a:gd name="T39" fmla="*/ 125 h 299"/>
                <a:gd name="T40" fmla="*/ 287 w 325"/>
                <a:gd name="T41" fmla="*/ 135 h 299"/>
                <a:gd name="T42" fmla="*/ 279 w 325"/>
                <a:gd name="T43" fmla="*/ 134 h 299"/>
                <a:gd name="T44" fmla="*/ 276 w 325"/>
                <a:gd name="T45" fmla="*/ 146 h 299"/>
                <a:gd name="T46" fmla="*/ 275 w 325"/>
                <a:gd name="T47" fmla="*/ 148 h 299"/>
                <a:gd name="T48" fmla="*/ 275 w 325"/>
                <a:gd name="T49" fmla="*/ 153 h 299"/>
                <a:gd name="T50" fmla="*/ 274 w 325"/>
                <a:gd name="T51" fmla="*/ 157 h 299"/>
                <a:gd name="T52" fmla="*/ 274 w 325"/>
                <a:gd name="T53" fmla="*/ 165 h 299"/>
                <a:gd name="T54" fmla="*/ 271 w 325"/>
                <a:gd name="T55" fmla="*/ 176 h 299"/>
                <a:gd name="T56" fmla="*/ 263 w 325"/>
                <a:gd name="T57" fmla="*/ 177 h 299"/>
                <a:gd name="T58" fmla="*/ 259 w 325"/>
                <a:gd name="T59" fmla="*/ 187 h 299"/>
                <a:gd name="T60" fmla="*/ 252 w 325"/>
                <a:gd name="T61" fmla="*/ 188 h 299"/>
                <a:gd name="T62" fmla="*/ 253 w 325"/>
                <a:gd name="T63" fmla="*/ 194 h 299"/>
                <a:gd name="T64" fmla="*/ 256 w 325"/>
                <a:gd name="T65" fmla="*/ 205 h 299"/>
                <a:gd name="T66" fmla="*/ 247 w 325"/>
                <a:gd name="T67" fmla="*/ 213 h 299"/>
                <a:gd name="T68" fmla="*/ 247 w 325"/>
                <a:gd name="T69" fmla="*/ 224 h 299"/>
                <a:gd name="T70" fmla="*/ 240 w 325"/>
                <a:gd name="T71" fmla="*/ 226 h 299"/>
                <a:gd name="T72" fmla="*/ 245 w 325"/>
                <a:gd name="T73" fmla="*/ 232 h 299"/>
                <a:gd name="T74" fmla="*/ 238 w 325"/>
                <a:gd name="T75" fmla="*/ 233 h 299"/>
                <a:gd name="T76" fmla="*/ 240 w 325"/>
                <a:gd name="T77" fmla="*/ 240 h 299"/>
                <a:gd name="T78" fmla="*/ 237 w 325"/>
                <a:gd name="T79" fmla="*/ 249 h 299"/>
                <a:gd name="T80" fmla="*/ 240 w 325"/>
                <a:gd name="T81" fmla="*/ 249 h 299"/>
                <a:gd name="T82" fmla="*/ 237 w 325"/>
                <a:gd name="T83" fmla="*/ 256 h 299"/>
                <a:gd name="T84" fmla="*/ 244 w 325"/>
                <a:gd name="T85" fmla="*/ 257 h 299"/>
                <a:gd name="T86" fmla="*/ 244 w 325"/>
                <a:gd name="T87" fmla="*/ 268 h 299"/>
                <a:gd name="T88" fmla="*/ 247 w 325"/>
                <a:gd name="T89" fmla="*/ 278 h 299"/>
                <a:gd name="T90" fmla="*/ 241 w 325"/>
                <a:gd name="T91" fmla="*/ 279 h 299"/>
                <a:gd name="T92" fmla="*/ 241 w 325"/>
                <a:gd name="T93" fmla="*/ 290 h 299"/>
                <a:gd name="T94" fmla="*/ 46 w 325"/>
                <a:gd name="T95" fmla="*/ 299 h 299"/>
                <a:gd name="T96" fmla="*/ 28 w 325"/>
                <a:gd name="T97" fmla="*/ 252 h 299"/>
                <a:gd name="T98" fmla="*/ 17 w 325"/>
                <a:gd name="T99" fmla="*/ 252 h 299"/>
                <a:gd name="T100" fmla="*/ 15 w 325"/>
                <a:gd name="T101" fmla="*/ 248 h 299"/>
                <a:gd name="T102" fmla="*/ 12 w 325"/>
                <a:gd name="T10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grpFill/>
            <a:ln w="4763">
              <a:solidFill>
                <a:srgbClr val="91E5B3"/>
              </a:solidFill>
              <a:prstDash val="solid"/>
              <a:round/>
              <a:headEnd/>
              <a:tailEnd/>
            </a:ln>
          </p:spPr>
          <p:txBody>
            <a:bodyPr/>
            <a:lstStyle/>
            <a:p>
              <a:endParaRPr lang="en-US"/>
            </a:p>
          </p:txBody>
        </p:sp>
        <p:sp>
          <p:nvSpPr>
            <p:cNvPr id="40" name="Freeform 139"/>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grpFill/>
            <a:ln>
              <a:solidFill>
                <a:srgbClr val="91E5B3"/>
              </a:solidFill>
            </a:ln>
          </p:spPr>
          <p:txBody>
            <a:bodyPr/>
            <a:lstStyle/>
            <a:p>
              <a:endParaRPr lang="en-US"/>
            </a:p>
          </p:txBody>
        </p:sp>
        <p:sp>
          <p:nvSpPr>
            <p:cNvPr id="41" name="Freeform 140"/>
            <p:cNvSpPr>
              <a:spLocks/>
            </p:cNvSpPr>
            <p:nvPr/>
          </p:nvSpPr>
          <p:spPr bwMode="auto">
            <a:xfrm>
              <a:off x="5929981" y="3223041"/>
              <a:ext cx="488225" cy="863938"/>
            </a:xfrm>
            <a:custGeom>
              <a:avLst/>
              <a:gdLst>
                <a:gd name="T0" fmla="*/ 7 w 260"/>
                <a:gd name="T1" fmla="*/ 182 h 460"/>
                <a:gd name="T2" fmla="*/ 21 w 260"/>
                <a:gd name="T3" fmla="*/ 164 h 460"/>
                <a:gd name="T4" fmla="*/ 24 w 260"/>
                <a:gd name="T5" fmla="*/ 150 h 460"/>
                <a:gd name="T6" fmla="*/ 21 w 260"/>
                <a:gd name="T7" fmla="*/ 119 h 460"/>
                <a:gd name="T8" fmla="*/ 44 w 260"/>
                <a:gd name="T9" fmla="*/ 99 h 460"/>
                <a:gd name="T10" fmla="*/ 64 w 260"/>
                <a:gd name="T11" fmla="*/ 87 h 460"/>
                <a:gd name="T12" fmla="*/ 75 w 260"/>
                <a:gd name="T13" fmla="*/ 50 h 460"/>
                <a:gd name="T14" fmla="*/ 62 w 260"/>
                <a:gd name="T15" fmla="*/ 37 h 460"/>
                <a:gd name="T16" fmla="*/ 45 w 260"/>
                <a:gd name="T17" fmla="*/ 18 h 460"/>
                <a:gd name="T18" fmla="*/ 137 w 260"/>
                <a:gd name="T19" fmla="*/ 7 h 460"/>
                <a:gd name="T20" fmla="*/ 212 w 260"/>
                <a:gd name="T21" fmla="*/ 4 h 460"/>
                <a:gd name="T22" fmla="*/ 219 w 260"/>
                <a:gd name="T23" fmla="*/ 30 h 460"/>
                <a:gd name="T24" fmla="*/ 228 w 260"/>
                <a:gd name="T25" fmla="*/ 49 h 460"/>
                <a:gd name="T26" fmla="*/ 235 w 260"/>
                <a:gd name="T27" fmla="*/ 64 h 460"/>
                <a:gd name="T28" fmla="*/ 250 w 260"/>
                <a:gd name="T29" fmla="*/ 266 h 460"/>
                <a:gd name="T30" fmla="*/ 253 w 260"/>
                <a:gd name="T31" fmla="*/ 283 h 460"/>
                <a:gd name="T32" fmla="*/ 260 w 260"/>
                <a:gd name="T33" fmla="*/ 305 h 460"/>
                <a:gd name="T34" fmla="*/ 251 w 260"/>
                <a:gd name="T35" fmla="*/ 321 h 460"/>
                <a:gd name="T36" fmla="*/ 241 w 260"/>
                <a:gd name="T37" fmla="*/ 343 h 460"/>
                <a:gd name="T38" fmla="*/ 235 w 260"/>
                <a:gd name="T39" fmla="*/ 355 h 460"/>
                <a:gd name="T40" fmla="*/ 232 w 260"/>
                <a:gd name="T41" fmla="*/ 376 h 460"/>
                <a:gd name="T42" fmla="*/ 232 w 260"/>
                <a:gd name="T43" fmla="*/ 388 h 460"/>
                <a:gd name="T44" fmla="*/ 228 w 260"/>
                <a:gd name="T45" fmla="*/ 404 h 460"/>
                <a:gd name="T46" fmla="*/ 219 w 260"/>
                <a:gd name="T47" fmla="*/ 418 h 460"/>
                <a:gd name="T48" fmla="*/ 207 w 260"/>
                <a:gd name="T49" fmla="*/ 428 h 460"/>
                <a:gd name="T50" fmla="*/ 213 w 260"/>
                <a:gd name="T51" fmla="*/ 443 h 460"/>
                <a:gd name="T52" fmla="*/ 200 w 260"/>
                <a:gd name="T53" fmla="*/ 446 h 460"/>
                <a:gd name="T54" fmla="*/ 180 w 260"/>
                <a:gd name="T55" fmla="*/ 439 h 460"/>
                <a:gd name="T56" fmla="*/ 166 w 260"/>
                <a:gd name="T57" fmla="*/ 457 h 460"/>
                <a:gd name="T58" fmla="*/ 156 w 260"/>
                <a:gd name="T59" fmla="*/ 458 h 460"/>
                <a:gd name="T60" fmla="*/ 146 w 260"/>
                <a:gd name="T61" fmla="*/ 433 h 460"/>
                <a:gd name="T62" fmla="*/ 140 w 260"/>
                <a:gd name="T63" fmla="*/ 404 h 460"/>
                <a:gd name="T64" fmla="*/ 125 w 260"/>
                <a:gd name="T65" fmla="*/ 393 h 460"/>
                <a:gd name="T66" fmla="*/ 110 w 260"/>
                <a:gd name="T67" fmla="*/ 384 h 460"/>
                <a:gd name="T68" fmla="*/ 82 w 260"/>
                <a:gd name="T69" fmla="*/ 362 h 460"/>
                <a:gd name="T70" fmla="*/ 85 w 260"/>
                <a:gd name="T71" fmla="*/ 347 h 460"/>
                <a:gd name="T72" fmla="*/ 90 w 260"/>
                <a:gd name="T73" fmla="*/ 321 h 460"/>
                <a:gd name="T74" fmla="*/ 85 w 260"/>
                <a:gd name="T75" fmla="*/ 305 h 460"/>
                <a:gd name="T76" fmla="*/ 71 w 260"/>
                <a:gd name="T77" fmla="*/ 304 h 460"/>
                <a:gd name="T78" fmla="*/ 59 w 260"/>
                <a:gd name="T79" fmla="*/ 305 h 460"/>
                <a:gd name="T80" fmla="*/ 45 w 260"/>
                <a:gd name="T81" fmla="*/ 273 h 460"/>
                <a:gd name="T82" fmla="*/ 24 w 260"/>
                <a:gd name="T83" fmla="*/ 256 h 460"/>
                <a:gd name="T84" fmla="*/ 10 w 260"/>
                <a:gd name="T85" fmla="*/ 240 h 460"/>
                <a:gd name="T86" fmla="*/ 2 w 260"/>
                <a:gd name="T87" fmla="*/ 222 h 460"/>
                <a:gd name="T88" fmla="*/ 2 w 260"/>
                <a:gd name="T89" fmla="*/ 19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grpFill/>
            <a:ln w="4763">
              <a:solidFill>
                <a:srgbClr val="91E5B3"/>
              </a:solidFill>
              <a:prstDash val="solid"/>
              <a:round/>
              <a:headEnd/>
              <a:tailEnd/>
            </a:ln>
          </p:spPr>
          <p:txBody>
            <a:bodyPr/>
            <a:lstStyle/>
            <a:p>
              <a:endParaRPr lang="en-US"/>
            </a:p>
          </p:txBody>
        </p:sp>
        <p:sp>
          <p:nvSpPr>
            <p:cNvPr id="42" name="Freeform 141"/>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grpFill/>
            <a:ln>
              <a:solidFill>
                <a:srgbClr val="91E5B3"/>
              </a:solidFill>
            </a:ln>
          </p:spPr>
          <p:txBody>
            <a:bodyPr/>
            <a:lstStyle/>
            <a:p>
              <a:endParaRPr lang="en-US"/>
            </a:p>
          </p:txBody>
        </p:sp>
        <p:sp>
          <p:nvSpPr>
            <p:cNvPr id="43" name="Freeform 142"/>
            <p:cNvSpPr>
              <a:spLocks/>
            </p:cNvSpPr>
            <p:nvPr/>
          </p:nvSpPr>
          <p:spPr bwMode="auto">
            <a:xfrm>
              <a:off x="6125271" y="4036269"/>
              <a:ext cx="1036539" cy="368113"/>
            </a:xfrm>
            <a:custGeom>
              <a:avLst/>
              <a:gdLst>
                <a:gd name="T0" fmla="*/ 1 w 552"/>
                <a:gd name="T1" fmla="*/ 195 h 196"/>
                <a:gd name="T2" fmla="*/ 8 w 552"/>
                <a:gd name="T3" fmla="*/ 187 h 196"/>
                <a:gd name="T4" fmla="*/ 14 w 552"/>
                <a:gd name="T5" fmla="*/ 183 h 196"/>
                <a:gd name="T6" fmla="*/ 12 w 552"/>
                <a:gd name="T7" fmla="*/ 164 h 196"/>
                <a:gd name="T8" fmla="*/ 8 w 552"/>
                <a:gd name="T9" fmla="*/ 160 h 196"/>
                <a:gd name="T10" fmla="*/ 16 w 552"/>
                <a:gd name="T11" fmla="*/ 161 h 196"/>
                <a:gd name="T12" fmla="*/ 14 w 552"/>
                <a:gd name="T13" fmla="*/ 151 h 196"/>
                <a:gd name="T14" fmla="*/ 20 w 552"/>
                <a:gd name="T15" fmla="*/ 146 h 196"/>
                <a:gd name="T16" fmla="*/ 20 w 552"/>
                <a:gd name="T17" fmla="*/ 138 h 196"/>
                <a:gd name="T18" fmla="*/ 23 w 552"/>
                <a:gd name="T19" fmla="*/ 134 h 196"/>
                <a:gd name="T20" fmla="*/ 33 w 552"/>
                <a:gd name="T21" fmla="*/ 127 h 196"/>
                <a:gd name="T22" fmla="*/ 36 w 552"/>
                <a:gd name="T23" fmla="*/ 119 h 196"/>
                <a:gd name="T24" fmla="*/ 32 w 552"/>
                <a:gd name="T25" fmla="*/ 111 h 196"/>
                <a:gd name="T26" fmla="*/ 39 w 552"/>
                <a:gd name="T27" fmla="*/ 97 h 196"/>
                <a:gd name="T28" fmla="*/ 42 w 552"/>
                <a:gd name="T29" fmla="*/ 88 h 196"/>
                <a:gd name="T30" fmla="*/ 44 w 552"/>
                <a:gd name="T31" fmla="*/ 80 h 196"/>
                <a:gd name="T32" fmla="*/ 40 w 552"/>
                <a:gd name="T33" fmla="*/ 69 h 196"/>
                <a:gd name="T34" fmla="*/ 44 w 552"/>
                <a:gd name="T35" fmla="*/ 73 h 196"/>
                <a:gd name="T36" fmla="*/ 139 w 552"/>
                <a:gd name="T37" fmla="*/ 61 h 196"/>
                <a:gd name="T38" fmla="*/ 135 w 552"/>
                <a:gd name="T39" fmla="*/ 46 h 196"/>
                <a:gd name="T40" fmla="*/ 153 w 552"/>
                <a:gd name="T41" fmla="*/ 47 h 196"/>
                <a:gd name="T42" fmla="*/ 206 w 552"/>
                <a:gd name="T43" fmla="*/ 42 h 196"/>
                <a:gd name="T44" fmla="*/ 271 w 552"/>
                <a:gd name="T45" fmla="*/ 36 h 196"/>
                <a:gd name="T46" fmla="*/ 321 w 552"/>
                <a:gd name="T47" fmla="*/ 29 h 196"/>
                <a:gd name="T48" fmla="*/ 371 w 552"/>
                <a:gd name="T49" fmla="*/ 27 h 196"/>
                <a:gd name="T50" fmla="*/ 415 w 552"/>
                <a:gd name="T51" fmla="*/ 21 h 196"/>
                <a:gd name="T52" fmla="*/ 442 w 552"/>
                <a:gd name="T53" fmla="*/ 16 h 196"/>
                <a:gd name="T54" fmla="*/ 497 w 552"/>
                <a:gd name="T55" fmla="*/ 9 h 196"/>
                <a:gd name="T56" fmla="*/ 543 w 552"/>
                <a:gd name="T57" fmla="*/ 0 h 196"/>
                <a:gd name="T58" fmla="*/ 549 w 552"/>
                <a:gd name="T59" fmla="*/ 6 h 196"/>
                <a:gd name="T60" fmla="*/ 548 w 552"/>
                <a:gd name="T61" fmla="*/ 21 h 196"/>
                <a:gd name="T62" fmla="*/ 538 w 552"/>
                <a:gd name="T63" fmla="*/ 28 h 196"/>
                <a:gd name="T64" fmla="*/ 529 w 552"/>
                <a:gd name="T65" fmla="*/ 46 h 196"/>
                <a:gd name="T66" fmla="*/ 515 w 552"/>
                <a:gd name="T67" fmla="*/ 46 h 196"/>
                <a:gd name="T68" fmla="*/ 507 w 552"/>
                <a:gd name="T69" fmla="*/ 55 h 196"/>
                <a:gd name="T70" fmla="*/ 499 w 552"/>
                <a:gd name="T71" fmla="*/ 61 h 196"/>
                <a:gd name="T72" fmla="*/ 489 w 552"/>
                <a:gd name="T73" fmla="*/ 58 h 196"/>
                <a:gd name="T74" fmla="*/ 485 w 552"/>
                <a:gd name="T75" fmla="*/ 66 h 196"/>
                <a:gd name="T76" fmla="*/ 478 w 552"/>
                <a:gd name="T77" fmla="*/ 75 h 196"/>
                <a:gd name="T78" fmla="*/ 470 w 552"/>
                <a:gd name="T79" fmla="*/ 80 h 196"/>
                <a:gd name="T80" fmla="*/ 446 w 552"/>
                <a:gd name="T81" fmla="*/ 101 h 196"/>
                <a:gd name="T82" fmla="*/ 430 w 552"/>
                <a:gd name="T83" fmla="*/ 104 h 196"/>
                <a:gd name="T84" fmla="*/ 415 w 552"/>
                <a:gd name="T85" fmla="*/ 116 h 196"/>
                <a:gd name="T86" fmla="*/ 412 w 552"/>
                <a:gd name="T87" fmla="*/ 128 h 196"/>
                <a:gd name="T88" fmla="*/ 397 w 552"/>
                <a:gd name="T89" fmla="*/ 137 h 196"/>
                <a:gd name="T90" fmla="*/ 370 w 552"/>
                <a:gd name="T91" fmla="*/ 160 h 196"/>
                <a:gd name="T92" fmla="*/ 237 w 552"/>
                <a:gd name="T93" fmla="*/ 176 h 196"/>
                <a:gd name="T94" fmla="*/ 141 w 552"/>
                <a:gd name="T95" fmla="*/ 185 h 196"/>
                <a:gd name="T96" fmla="*/ 92 w 552"/>
                <a:gd name="T97" fmla="*/ 1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grpFill/>
            <a:ln w="4763">
              <a:solidFill>
                <a:srgbClr val="91E5B3"/>
              </a:solidFill>
              <a:prstDash val="solid"/>
              <a:round/>
              <a:headEnd/>
              <a:tailEnd/>
            </a:ln>
          </p:spPr>
          <p:txBody>
            <a:bodyPr/>
            <a:lstStyle/>
            <a:p>
              <a:endParaRPr lang="en-US"/>
            </a:p>
          </p:txBody>
        </p:sp>
        <p:sp>
          <p:nvSpPr>
            <p:cNvPr id="44" name="Freeform 143"/>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grpFill/>
            <a:ln>
              <a:solidFill>
                <a:srgbClr val="91E5B3"/>
              </a:solidFill>
            </a:ln>
          </p:spPr>
          <p:txBody>
            <a:bodyPr/>
            <a:lstStyle/>
            <a:p>
              <a:endParaRPr lang="en-US"/>
            </a:p>
          </p:txBody>
        </p:sp>
        <p:sp>
          <p:nvSpPr>
            <p:cNvPr id="45" name="Freeform 144"/>
            <p:cNvSpPr>
              <a:spLocks/>
            </p:cNvSpPr>
            <p:nvPr/>
          </p:nvSpPr>
          <p:spPr bwMode="auto">
            <a:xfrm>
              <a:off x="6219160" y="3700085"/>
              <a:ext cx="880683" cy="465775"/>
            </a:xfrm>
            <a:custGeom>
              <a:avLst/>
              <a:gdLst>
                <a:gd name="T0" fmla="*/ 7 w 469"/>
                <a:gd name="T1" fmla="*/ 238 h 248"/>
                <a:gd name="T2" fmla="*/ 12 w 469"/>
                <a:gd name="T3" fmla="*/ 227 h 248"/>
                <a:gd name="T4" fmla="*/ 16 w 469"/>
                <a:gd name="T5" fmla="*/ 211 h 248"/>
                <a:gd name="T6" fmla="*/ 12 w 469"/>
                <a:gd name="T7" fmla="*/ 198 h 248"/>
                <a:gd name="T8" fmla="*/ 31 w 469"/>
                <a:gd name="T9" fmla="*/ 187 h 248"/>
                <a:gd name="T10" fmla="*/ 50 w 469"/>
                <a:gd name="T11" fmla="*/ 195 h 248"/>
                <a:gd name="T12" fmla="*/ 58 w 469"/>
                <a:gd name="T13" fmla="*/ 184 h 248"/>
                <a:gd name="T14" fmla="*/ 54 w 469"/>
                <a:gd name="T15" fmla="*/ 169 h 248"/>
                <a:gd name="T16" fmla="*/ 74 w 469"/>
                <a:gd name="T17" fmla="*/ 161 h 248"/>
                <a:gd name="T18" fmla="*/ 73 w 469"/>
                <a:gd name="T19" fmla="*/ 145 h 248"/>
                <a:gd name="T20" fmla="*/ 78 w 469"/>
                <a:gd name="T21" fmla="*/ 132 h 248"/>
                <a:gd name="T22" fmla="*/ 85 w 469"/>
                <a:gd name="T23" fmla="*/ 123 h 248"/>
                <a:gd name="T24" fmla="*/ 103 w 469"/>
                <a:gd name="T25" fmla="*/ 127 h 248"/>
                <a:gd name="T26" fmla="*/ 112 w 469"/>
                <a:gd name="T27" fmla="*/ 120 h 248"/>
                <a:gd name="T28" fmla="*/ 139 w 469"/>
                <a:gd name="T29" fmla="*/ 127 h 248"/>
                <a:gd name="T30" fmla="*/ 146 w 469"/>
                <a:gd name="T31" fmla="*/ 115 h 248"/>
                <a:gd name="T32" fmla="*/ 160 w 469"/>
                <a:gd name="T33" fmla="*/ 115 h 248"/>
                <a:gd name="T34" fmla="*/ 171 w 469"/>
                <a:gd name="T35" fmla="*/ 113 h 248"/>
                <a:gd name="T36" fmla="*/ 179 w 469"/>
                <a:gd name="T37" fmla="*/ 99 h 248"/>
                <a:gd name="T38" fmla="*/ 187 w 469"/>
                <a:gd name="T39" fmla="*/ 92 h 248"/>
                <a:gd name="T40" fmla="*/ 207 w 469"/>
                <a:gd name="T41" fmla="*/ 103 h 248"/>
                <a:gd name="T42" fmla="*/ 213 w 469"/>
                <a:gd name="T43" fmla="*/ 89 h 248"/>
                <a:gd name="T44" fmla="*/ 226 w 469"/>
                <a:gd name="T45" fmla="*/ 74 h 248"/>
                <a:gd name="T46" fmla="*/ 237 w 469"/>
                <a:gd name="T47" fmla="*/ 55 h 248"/>
                <a:gd name="T48" fmla="*/ 237 w 469"/>
                <a:gd name="T49" fmla="*/ 39 h 248"/>
                <a:gd name="T50" fmla="*/ 253 w 469"/>
                <a:gd name="T51" fmla="*/ 40 h 248"/>
                <a:gd name="T52" fmla="*/ 275 w 469"/>
                <a:gd name="T53" fmla="*/ 24 h 248"/>
                <a:gd name="T54" fmla="*/ 268 w 469"/>
                <a:gd name="T55" fmla="*/ 6 h 248"/>
                <a:gd name="T56" fmla="*/ 283 w 469"/>
                <a:gd name="T57" fmla="*/ 4 h 248"/>
                <a:gd name="T58" fmla="*/ 308 w 469"/>
                <a:gd name="T59" fmla="*/ 12 h 248"/>
                <a:gd name="T60" fmla="*/ 332 w 469"/>
                <a:gd name="T61" fmla="*/ 23 h 248"/>
                <a:gd name="T62" fmla="*/ 351 w 469"/>
                <a:gd name="T63" fmla="*/ 32 h 248"/>
                <a:gd name="T64" fmla="*/ 366 w 469"/>
                <a:gd name="T65" fmla="*/ 27 h 248"/>
                <a:gd name="T66" fmla="*/ 381 w 469"/>
                <a:gd name="T67" fmla="*/ 29 h 248"/>
                <a:gd name="T68" fmla="*/ 396 w 469"/>
                <a:gd name="T69" fmla="*/ 16 h 248"/>
                <a:gd name="T70" fmla="*/ 409 w 469"/>
                <a:gd name="T71" fmla="*/ 31 h 248"/>
                <a:gd name="T72" fmla="*/ 419 w 469"/>
                <a:gd name="T73" fmla="*/ 43 h 248"/>
                <a:gd name="T74" fmla="*/ 419 w 469"/>
                <a:gd name="T75" fmla="*/ 62 h 248"/>
                <a:gd name="T76" fmla="*/ 438 w 469"/>
                <a:gd name="T77" fmla="*/ 84 h 248"/>
                <a:gd name="T78" fmla="*/ 469 w 469"/>
                <a:gd name="T79" fmla="*/ 105 h 248"/>
                <a:gd name="T80" fmla="*/ 427 w 469"/>
                <a:gd name="T81" fmla="*/ 149 h 248"/>
                <a:gd name="T82" fmla="*/ 420 w 469"/>
                <a:gd name="T83" fmla="*/ 164 h 248"/>
                <a:gd name="T84" fmla="*/ 407 w 469"/>
                <a:gd name="T85" fmla="*/ 176 h 248"/>
                <a:gd name="T86" fmla="*/ 388 w 469"/>
                <a:gd name="T87" fmla="*/ 189 h 248"/>
                <a:gd name="T88" fmla="*/ 365 w 469"/>
                <a:gd name="T89" fmla="*/ 200 h 248"/>
                <a:gd name="T90" fmla="*/ 300 w 469"/>
                <a:gd name="T91" fmla="*/ 207 h 248"/>
                <a:gd name="T92" fmla="*/ 221 w 469"/>
                <a:gd name="T93" fmla="*/ 215 h 248"/>
                <a:gd name="T94" fmla="*/ 130 w 469"/>
                <a:gd name="T95" fmla="*/ 223 h 248"/>
                <a:gd name="T96" fmla="*/ 85 w 469"/>
                <a:gd name="T97" fmla="*/ 225 h 248"/>
                <a:gd name="T98" fmla="*/ 0 w 469"/>
                <a:gd name="T9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grpFill/>
            <a:ln w="4763">
              <a:solidFill>
                <a:srgbClr val="91E5B3"/>
              </a:solidFill>
              <a:prstDash val="solid"/>
              <a:round/>
              <a:headEnd/>
              <a:tailEnd/>
            </a:ln>
          </p:spPr>
          <p:txBody>
            <a:bodyPr/>
            <a:lstStyle/>
            <a:p>
              <a:endParaRPr lang="en-US"/>
            </a:p>
          </p:txBody>
        </p:sp>
        <p:sp>
          <p:nvSpPr>
            <p:cNvPr id="46" name="Freeform 145"/>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grpFill/>
            <a:ln>
              <a:solidFill>
                <a:srgbClr val="91E5B3"/>
              </a:solidFill>
            </a:ln>
          </p:spPr>
          <p:txBody>
            <a:bodyPr/>
            <a:lstStyle/>
            <a:p>
              <a:endParaRPr lang="en-US"/>
            </a:p>
          </p:txBody>
        </p:sp>
        <p:sp>
          <p:nvSpPr>
            <p:cNvPr id="47" name="Freeform 146"/>
            <p:cNvSpPr>
              <a:spLocks/>
            </p:cNvSpPr>
            <p:nvPr/>
          </p:nvSpPr>
          <p:spPr bwMode="auto">
            <a:xfrm>
              <a:off x="6361872" y="3296288"/>
              <a:ext cx="373680" cy="655466"/>
            </a:xfrm>
            <a:custGeom>
              <a:avLst/>
              <a:gdLst>
                <a:gd name="T0" fmla="*/ 0 w 199"/>
                <a:gd name="T1" fmla="*/ 342 h 349"/>
                <a:gd name="T2" fmla="*/ 2 w 199"/>
                <a:gd name="T3" fmla="*/ 327 h 349"/>
                <a:gd name="T4" fmla="*/ 5 w 199"/>
                <a:gd name="T5" fmla="*/ 316 h 349"/>
                <a:gd name="T6" fmla="*/ 5 w 199"/>
                <a:gd name="T7" fmla="*/ 309 h 349"/>
                <a:gd name="T8" fmla="*/ 15 w 199"/>
                <a:gd name="T9" fmla="*/ 300 h 349"/>
                <a:gd name="T10" fmla="*/ 21 w 199"/>
                <a:gd name="T11" fmla="*/ 282 h 349"/>
                <a:gd name="T12" fmla="*/ 28 w 199"/>
                <a:gd name="T13" fmla="*/ 271 h 349"/>
                <a:gd name="T14" fmla="*/ 25 w 199"/>
                <a:gd name="T15" fmla="*/ 255 h 349"/>
                <a:gd name="T16" fmla="*/ 23 w 199"/>
                <a:gd name="T17" fmla="*/ 244 h 349"/>
                <a:gd name="T18" fmla="*/ 17 w 199"/>
                <a:gd name="T19" fmla="*/ 232 h 349"/>
                <a:gd name="T20" fmla="*/ 19 w 199"/>
                <a:gd name="T21" fmla="*/ 223 h 349"/>
                <a:gd name="T22" fmla="*/ 5 w 199"/>
                <a:gd name="T23" fmla="*/ 25 h 349"/>
                <a:gd name="T24" fmla="*/ 12 w 199"/>
                <a:gd name="T25" fmla="*/ 27 h 349"/>
                <a:gd name="T26" fmla="*/ 24 w 199"/>
                <a:gd name="T27" fmla="*/ 27 h 349"/>
                <a:gd name="T28" fmla="*/ 46 w 199"/>
                <a:gd name="T29" fmla="*/ 15 h 349"/>
                <a:gd name="T30" fmla="*/ 78 w 199"/>
                <a:gd name="T31" fmla="*/ 11 h 349"/>
                <a:gd name="T32" fmla="*/ 169 w 199"/>
                <a:gd name="T33" fmla="*/ 6 h 349"/>
                <a:gd name="T34" fmla="*/ 195 w 199"/>
                <a:gd name="T35" fmla="*/ 219 h 349"/>
                <a:gd name="T36" fmla="*/ 196 w 199"/>
                <a:gd name="T37" fmla="*/ 228 h 349"/>
                <a:gd name="T38" fmla="*/ 199 w 199"/>
                <a:gd name="T39" fmla="*/ 239 h 349"/>
                <a:gd name="T40" fmla="*/ 187 w 199"/>
                <a:gd name="T41" fmla="*/ 247 h 349"/>
                <a:gd name="T42" fmla="*/ 171 w 199"/>
                <a:gd name="T43" fmla="*/ 251 h 349"/>
                <a:gd name="T44" fmla="*/ 161 w 199"/>
                <a:gd name="T45" fmla="*/ 254 h 349"/>
                <a:gd name="T46" fmla="*/ 164 w 199"/>
                <a:gd name="T47" fmla="*/ 265 h 349"/>
                <a:gd name="T48" fmla="*/ 157 w 199"/>
                <a:gd name="T49" fmla="*/ 276 h 349"/>
                <a:gd name="T50" fmla="*/ 150 w 199"/>
                <a:gd name="T51" fmla="*/ 289 h 349"/>
                <a:gd name="T52" fmla="*/ 139 w 199"/>
                <a:gd name="T53" fmla="*/ 293 h 349"/>
                <a:gd name="T54" fmla="*/ 137 w 199"/>
                <a:gd name="T55" fmla="*/ 309 h 349"/>
                <a:gd name="T56" fmla="*/ 131 w 199"/>
                <a:gd name="T57" fmla="*/ 318 h 349"/>
                <a:gd name="T58" fmla="*/ 115 w 199"/>
                <a:gd name="T59" fmla="*/ 315 h 349"/>
                <a:gd name="T60" fmla="*/ 106 w 199"/>
                <a:gd name="T61" fmla="*/ 304 h 349"/>
                <a:gd name="T62" fmla="*/ 103 w 199"/>
                <a:gd name="T63" fmla="*/ 314 h 349"/>
                <a:gd name="T64" fmla="*/ 99 w 199"/>
                <a:gd name="T65" fmla="*/ 323 h 349"/>
                <a:gd name="T66" fmla="*/ 95 w 199"/>
                <a:gd name="T67" fmla="*/ 334 h 349"/>
                <a:gd name="T68" fmla="*/ 84 w 199"/>
                <a:gd name="T69" fmla="*/ 330 h 349"/>
                <a:gd name="T70" fmla="*/ 74 w 199"/>
                <a:gd name="T71" fmla="*/ 328 h 349"/>
                <a:gd name="T72" fmla="*/ 66 w 199"/>
                <a:gd name="T73" fmla="*/ 335 h 349"/>
                <a:gd name="T74" fmla="*/ 63 w 199"/>
                <a:gd name="T75" fmla="*/ 342 h 349"/>
                <a:gd name="T76" fmla="*/ 42 w 199"/>
                <a:gd name="T77" fmla="*/ 333 h 349"/>
                <a:gd name="T78" fmla="*/ 30 w 199"/>
                <a:gd name="T79" fmla="*/ 335 h 349"/>
                <a:gd name="T80" fmla="*/ 27 w 199"/>
                <a:gd name="T81" fmla="*/ 342 h 349"/>
                <a:gd name="T82" fmla="*/ 20 w 199"/>
                <a:gd name="T83" fmla="*/ 339 h 349"/>
                <a:gd name="T84" fmla="*/ 12 w 199"/>
                <a:gd name="T85" fmla="*/ 343 h 349"/>
                <a:gd name="T86" fmla="*/ 2 w 199"/>
                <a:gd name="T87" fmla="*/ 34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grpFill/>
            <a:ln w="4763">
              <a:solidFill>
                <a:srgbClr val="91E5B3"/>
              </a:solidFill>
              <a:prstDash val="solid"/>
              <a:round/>
              <a:headEnd/>
              <a:tailEnd/>
            </a:ln>
          </p:spPr>
          <p:txBody>
            <a:bodyPr/>
            <a:lstStyle/>
            <a:p>
              <a:endParaRPr lang="en-US"/>
            </a:p>
          </p:txBody>
        </p:sp>
        <p:sp>
          <p:nvSpPr>
            <p:cNvPr id="48" name="Freeform 147"/>
            <p:cNvSpPr>
              <a:spLocks noEditPoints="1"/>
            </p:cNvSpPr>
            <p:nvPr/>
          </p:nvSpPr>
          <p:spPr bwMode="auto">
            <a:xfrm>
              <a:off x="6390039" y="4351795"/>
              <a:ext cx="473203" cy="766276"/>
            </a:xfrm>
            <a:custGeom>
              <a:avLst/>
              <a:gdLst>
                <a:gd name="T0" fmla="*/ 244 w 252"/>
                <a:gd name="T1" fmla="*/ 305 h 408"/>
                <a:gd name="T2" fmla="*/ 244 w 252"/>
                <a:gd name="T3" fmla="*/ 289 h 408"/>
                <a:gd name="T4" fmla="*/ 244 w 252"/>
                <a:gd name="T5" fmla="*/ 278 h 408"/>
                <a:gd name="T6" fmla="*/ 237 w 252"/>
                <a:gd name="T7" fmla="*/ 264 h 408"/>
                <a:gd name="T8" fmla="*/ 236 w 252"/>
                <a:gd name="T9" fmla="*/ 245 h 408"/>
                <a:gd name="T10" fmla="*/ 237 w 252"/>
                <a:gd name="T11" fmla="*/ 229 h 408"/>
                <a:gd name="T12" fmla="*/ 245 w 252"/>
                <a:gd name="T13" fmla="*/ 219 h 408"/>
                <a:gd name="T14" fmla="*/ 240 w 252"/>
                <a:gd name="T15" fmla="*/ 213 h 408"/>
                <a:gd name="T16" fmla="*/ 237 w 252"/>
                <a:gd name="T17" fmla="*/ 198 h 408"/>
                <a:gd name="T18" fmla="*/ 230 w 252"/>
                <a:gd name="T19" fmla="*/ 190 h 408"/>
                <a:gd name="T20" fmla="*/ 222 w 252"/>
                <a:gd name="T21" fmla="*/ 175 h 408"/>
                <a:gd name="T22" fmla="*/ 219 w 252"/>
                <a:gd name="T23" fmla="*/ 167 h 408"/>
                <a:gd name="T24" fmla="*/ 171 w 252"/>
                <a:gd name="T25" fmla="*/ 0 h 408"/>
                <a:gd name="T26" fmla="*/ 0 w 252"/>
                <a:gd name="T27" fmla="*/ 15 h 408"/>
                <a:gd name="T28" fmla="*/ 2 w 252"/>
                <a:gd name="T29" fmla="*/ 21 h 408"/>
                <a:gd name="T30" fmla="*/ 4 w 252"/>
                <a:gd name="T31" fmla="*/ 272 h 408"/>
                <a:gd name="T32" fmla="*/ 20 w 252"/>
                <a:gd name="T33" fmla="*/ 396 h 408"/>
                <a:gd name="T34" fmla="*/ 35 w 252"/>
                <a:gd name="T35" fmla="*/ 397 h 408"/>
                <a:gd name="T36" fmla="*/ 42 w 252"/>
                <a:gd name="T37" fmla="*/ 378 h 408"/>
                <a:gd name="T38" fmla="*/ 44 w 252"/>
                <a:gd name="T39" fmla="*/ 369 h 408"/>
                <a:gd name="T40" fmla="*/ 47 w 252"/>
                <a:gd name="T41" fmla="*/ 370 h 408"/>
                <a:gd name="T42" fmla="*/ 53 w 252"/>
                <a:gd name="T43" fmla="*/ 375 h 408"/>
                <a:gd name="T44" fmla="*/ 51 w 252"/>
                <a:gd name="T45" fmla="*/ 385 h 408"/>
                <a:gd name="T46" fmla="*/ 59 w 252"/>
                <a:gd name="T47" fmla="*/ 393 h 408"/>
                <a:gd name="T48" fmla="*/ 65 w 252"/>
                <a:gd name="T49" fmla="*/ 398 h 408"/>
                <a:gd name="T50" fmla="*/ 58 w 252"/>
                <a:gd name="T51" fmla="*/ 405 h 408"/>
                <a:gd name="T52" fmla="*/ 50 w 252"/>
                <a:gd name="T53" fmla="*/ 407 h 408"/>
                <a:gd name="T54" fmla="*/ 76 w 252"/>
                <a:gd name="T55" fmla="*/ 401 h 408"/>
                <a:gd name="T56" fmla="*/ 76 w 252"/>
                <a:gd name="T57" fmla="*/ 396 h 408"/>
                <a:gd name="T58" fmla="*/ 86 w 252"/>
                <a:gd name="T59" fmla="*/ 392 h 408"/>
                <a:gd name="T60" fmla="*/ 86 w 252"/>
                <a:gd name="T61" fmla="*/ 379 h 408"/>
                <a:gd name="T62" fmla="*/ 89 w 252"/>
                <a:gd name="T63" fmla="*/ 370 h 408"/>
                <a:gd name="T64" fmla="*/ 78 w 252"/>
                <a:gd name="T65" fmla="*/ 362 h 408"/>
                <a:gd name="T66" fmla="*/ 72 w 252"/>
                <a:gd name="T67" fmla="*/ 344 h 408"/>
                <a:gd name="T68" fmla="*/ 142 w 252"/>
                <a:gd name="T69" fmla="*/ 333 h 408"/>
                <a:gd name="T70" fmla="*/ 252 w 252"/>
                <a:gd name="T71" fmla="*/ 318 h 408"/>
                <a:gd name="T72" fmla="*/ 42 w 252"/>
                <a:gd name="T73" fmla="*/ 405 h 408"/>
                <a:gd name="T74" fmla="*/ 39 w 252"/>
                <a:gd name="T75" fmla="*/ 405 h 408"/>
                <a:gd name="T76" fmla="*/ 36 w 252"/>
                <a:gd name="T77" fmla="*/ 407 h 408"/>
                <a:gd name="T78" fmla="*/ 31 w 252"/>
                <a:gd name="T7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grpFill/>
            <a:ln w="4763">
              <a:solidFill>
                <a:srgbClr val="91E5B3"/>
              </a:solidFill>
              <a:prstDash val="solid"/>
              <a:round/>
              <a:headEnd/>
              <a:tailEnd/>
            </a:ln>
          </p:spPr>
          <p:txBody>
            <a:bodyPr/>
            <a:lstStyle/>
            <a:p>
              <a:endParaRPr lang="en-US"/>
            </a:p>
          </p:txBody>
        </p:sp>
        <p:sp>
          <p:nvSpPr>
            <p:cNvPr id="49" name="Freeform 148"/>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grpFill/>
            <a:ln>
              <a:solidFill>
                <a:srgbClr val="91E5B3"/>
              </a:solidFill>
            </a:ln>
          </p:spPr>
          <p:txBody>
            <a:bodyPr/>
            <a:lstStyle/>
            <a:p>
              <a:endParaRPr lang="en-US"/>
            </a:p>
          </p:txBody>
        </p:sp>
        <p:sp>
          <p:nvSpPr>
            <p:cNvPr id="50" name="Freeform 149"/>
            <p:cNvSpPr>
              <a:spLocks/>
            </p:cNvSpPr>
            <p:nvPr/>
          </p:nvSpPr>
          <p:spPr bwMode="auto">
            <a:xfrm>
              <a:off x="6679218" y="3189234"/>
              <a:ext cx="512636" cy="585975"/>
            </a:xfrm>
            <a:custGeom>
              <a:avLst/>
              <a:gdLst>
                <a:gd name="T0" fmla="*/ 56 w 273"/>
                <a:gd name="T1" fmla="*/ 53 h 312"/>
                <a:gd name="T2" fmla="*/ 82 w 273"/>
                <a:gd name="T3" fmla="*/ 50 h 312"/>
                <a:gd name="T4" fmla="*/ 98 w 273"/>
                <a:gd name="T5" fmla="*/ 55 h 312"/>
                <a:gd name="T6" fmla="*/ 111 w 273"/>
                <a:gd name="T7" fmla="*/ 60 h 312"/>
                <a:gd name="T8" fmla="*/ 121 w 273"/>
                <a:gd name="T9" fmla="*/ 56 h 312"/>
                <a:gd name="T10" fmla="*/ 118 w 273"/>
                <a:gd name="T11" fmla="*/ 63 h 312"/>
                <a:gd name="T12" fmla="*/ 118 w 273"/>
                <a:gd name="T13" fmla="*/ 68 h 312"/>
                <a:gd name="T14" fmla="*/ 133 w 273"/>
                <a:gd name="T15" fmla="*/ 64 h 312"/>
                <a:gd name="T16" fmla="*/ 145 w 273"/>
                <a:gd name="T17" fmla="*/ 68 h 312"/>
                <a:gd name="T18" fmla="*/ 155 w 273"/>
                <a:gd name="T19" fmla="*/ 61 h 312"/>
                <a:gd name="T20" fmla="*/ 171 w 273"/>
                <a:gd name="T21" fmla="*/ 53 h 312"/>
                <a:gd name="T22" fmla="*/ 187 w 273"/>
                <a:gd name="T23" fmla="*/ 53 h 312"/>
                <a:gd name="T24" fmla="*/ 202 w 273"/>
                <a:gd name="T25" fmla="*/ 36 h 312"/>
                <a:gd name="T26" fmla="*/ 212 w 273"/>
                <a:gd name="T27" fmla="*/ 26 h 312"/>
                <a:gd name="T28" fmla="*/ 254 w 273"/>
                <a:gd name="T29" fmla="*/ 0 h 312"/>
                <a:gd name="T30" fmla="*/ 273 w 273"/>
                <a:gd name="T31" fmla="*/ 110 h 312"/>
                <a:gd name="T32" fmla="*/ 266 w 273"/>
                <a:gd name="T33" fmla="*/ 113 h 312"/>
                <a:gd name="T34" fmla="*/ 269 w 273"/>
                <a:gd name="T35" fmla="*/ 122 h 312"/>
                <a:gd name="T36" fmla="*/ 270 w 273"/>
                <a:gd name="T37" fmla="*/ 143 h 312"/>
                <a:gd name="T38" fmla="*/ 269 w 273"/>
                <a:gd name="T39" fmla="*/ 164 h 312"/>
                <a:gd name="T40" fmla="*/ 266 w 273"/>
                <a:gd name="T41" fmla="*/ 171 h 312"/>
                <a:gd name="T42" fmla="*/ 266 w 273"/>
                <a:gd name="T43" fmla="*/ 182 h 312"/>
                <a:gd name="T44" fmla="*/ 263 w 273"/>
                <a:gd name="T45" fmla="*/ 197 h 312"/>
                <a:gd name="T46" fmla="*/ 251 w 273"/>
                <a:gd name="T47" fmla="*/ 215 h 312"/>
                <a:gd name="T48" fmla="*/ 232 w 273"/>
                <a:gd name="T49" fmla="*/ 220 h 312"/>
                <a:gd name="T50" fmla="*/ 227 w 273"/>
                <a:gd name="T51" fmla="*/ 231 h 312"/>
                <a:gd name="T52" fmla="*/ 217 w 273"/>
                <a:gd name="T53" fmla="*/ 240 h 312"/>
                <a:gd name="T54" fmla="*/ 215 w 273"/>
                <a:gd name="T55" fmla="*/ 251 h 312"/>
                <a:gd name="T56" fmla="*/ 215 w 273"/>
                <a:gd name="T57" fmla="*/ 262 h 312"/>
                <a:gd name="T58" fmla="*/ 208 w 273"/>
                <a:gd name="T59" fmla="*/ 259 h 312"/>
                <a:gd name="T60" fmla="*/ 198 w 273"/>
                <a:gd name="T61" fmla="*/ 262 h 312"/>
                <a:gd name="T62" fmla="*/ 197 w 273"/>
                <a:gd name="T63" fmla="*/ 273 h 312"/>
                <a:gd name="T64" fmla="*/ 194 w 273"/>
                <a:gd name="T65" fmla="*/ 281 h 312"/>
                <a:gd name="T66" fmla="*/ 197 w 273"/>
                <a:gd name="T67" fmla="*/ 293 h 312"/>
                <a:gd name="T68" fmla="*/ 191 w 273"/>
                <a:gd name="T69" fmla="*/ 303 h 312"/>
                <a:gd name="T70" fmla="*/ 179 w 273"/>
                <a:gd name="T71" fmla="*/ 311 h 312"/>
                <a:gd name="T72" fmla="*/ 174 w 273"/>
                <a:gd name="T73" fmla="*/ 312 h 312"/>
                <a:gd name="T74" fmla="*/ 164 w 273"/>
                <a:gd name="T75" fmla="*/ 303 h 312"/>
                <a:gd name="T76" fmla="*/ 155 w 273"/>
                <a:gd name="T77" fmla="*/ 297 h 312"/>
                <a:gd name="T78" fmla="*/ 145 w 273"/>
                <a:gd name="T79" fmla="*/ 291 h 312"/>
                <a:gd name="T80" fmla="*/ 136 w 273"/>
                <a:gd name="T81" fmla="*/ 301 h 312"/>
                <a:gd name="T82" fmla="*/ 126 w 273"/>
                <a:gd name="T83" fmla="*/ 304 h 312"/>
                <a:gd name="T84" fmla="*/ 114 w 273"/>
                <a:gd name="T85" fmla="*/ 297 h 312"/>
                <a:gd name="T86" fmla="*/ 106 w 273"/>
                <a:gd name="T87" fmla="*/ 304 h 312"/>
                <a:gd name="T88" fmla="*/ 90 w 273"/>
                <a:gd name="T89" fmla="*/ 296 h 312"/>
                <a:gd name="T90" fmla="*/ 76 w 273"/>
                <a:gd name="T91" fmla="*/ 296 h 312"/>
                <a:gd name="T92" fmla="*/ 63 w 273"/>
                <a:gd name="T93" fmla="*/ 284 h 312"/>
                <a:gd name="T94" fmla="*/ 46 w 273"/>
                <a:gd name="T95" fmla="*/ 273 h 312"/>
                <a:gd name="T96" fmla="*/ 33 w 273"/>
                <a:gd name="T97" fmla="*/ 272 h 312"/>
                <a:gd name="T98" fmla="*/ 10 w 273"/>
                <a:gd name="T99" fmla="*/ 1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grpFill/>
            <a:ln w="4763">
              <a:solidFill>
                <a:srgbClr val="91E5B3"/>
              </a:solidFill>
              <a:prstDash val="solid"/>
              <a:round/>
              <a:headEnd/>
              <a:tailEnd/>
            </a:ln>
          </p:spPr>
          <p:txBody>
            <a:bodyPr/>
            <a:lstStyle/>
            <a:p>
              <a:endParaRPr lang="en-US"/>
            </a:p>
          </p:txBody>
        </p:sp>
        <p:sp>
          <p:nvSpPr>
            <p:cNvPr id="51" name="Freeform 150"/>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grpFill/>
            <a:ln>
              <a:solidFill>
                <a:srgbClr val="91E5B3"/>
              </a:solidFill>
            </a:ln>
          </p:spPr>
          <p:txBody>
            <a:bodyPr/>
            <a:lstStyle/>
            <a:p>
              <a:endParaRPr lang="en-US"/>
            </a:p>
          </p:txBody>
        </p:sp>
        <p:sp>
          <p:nvSpPr>
            <p:cNvPr id="52" name="Freeform 151"/>
            <p:cNvSpPr>
              <a:spLocks/>
            </p:cNvSpPr>
            <p:nvPr/>
          </p:nvSpPr>
          <p:spPr bwMode="auto">
            <a:xfrm>
              <a:off x="6711141" y="4308598"/>
              <a:ext cx="666615" cy="689272"/>
            </a:xfrm>
            <a:custGeom>
              <a:avLst/>
              <a:gdLst>
                <a:gd name="T0" fmla="*/ 85 w 355"/>
                <a:gd name="T1" fmla="*/ 12 h 367"/>
                <a:gd name="T2" fmla="*/ 154 w 355"/>
                <a:gd name="T3" fmla="*/ 19 h 367"/>
                <a:gd name="T4" fmla="*/ 161 w 355"/>
                <a:gd name="T5" fmla="*/ 32 h 367"/>
                <a:gd name="T6" fmla="*/ 184 w 355"/>
                <a:gd name="T7" fmla="*/ 40 h 367"/>
                <a:gd name="T8" fmla="*/ 198 w 355"/>
                <a:gd name="T9" fmla="*/ 55 h 367"/>
                <a:gd name="T10" fmla="*/ 223 w 355"/>
                <a:gd name="T11" fmla="*/ 85 h 367"/>
                <a:gd name="T12" fmla="*/ 242 w 355"/>
                <a:gd name="T13" fmla="*/ 101 h 367"/>
                <a:gd name="T14" fmla="*/ 259 w 355"/>
                <a:gd name="T15" fmla="*/ 111 h 367"/>
                <a:gd name="T16" fmla="*/ 264 w 355"/>
                <a:gd name="T17" fmla="*/ 123 h 367"/>
                <a:gd name="T18" fmla="*/ 276 w 355"/>
                <a:gd name="T19" fmla="*/ 133 h 367"/>
                <a:gd name="T20" fmla="*/ 287 w 355"/>
                <a:gd name="T21" fmla="*/ 141 h 367"/>
                <a:gd name="T22" fmla="*/ 305 w 355"/>
                <a:gd name="T23" fmla="*/ 160 h 367"/>
                <a:gd name="T24" fmla="*/ 309 w 355"/>
                <a:gd name="T25" fmla="*/ 176 h 367"/>
                <a:gd name="T26" fmla="*/ 325 w 355"/>
                <a:gd name="T27" fmla="*/ 188 h 367"/>
                <a:gd name="T28" fmla="*/ 332 w 355"/>
                <a:gd name="T29" fmla="*/ 204 h 367"/>
                <a:gd name="T30" fmla="*/ 347 w 355"/>
                <a:gd name="T31" fmla="*/ 217 h 367"/>
                <a:gd name="T32" fmla="*/ 355 w 355"/>
                <a:gd name="T33" fmla="*/ 219 h 367"/>
                <a:gd name="T34" fmla="*/ 348 w 355"/>
                <a:gd name="T35" fmla="*/ 233 h 367"/>
                <a:gd name="T36" fmla="*/ 339 w 355"/>
                <a:gd name="T37" fmla="*/ 236 h 367"/>
                <a:gd name="T38" fmla="*/ 333 w 355"/>
                <a:gd name="T39" fmla="*/ 246 h 367"/>
                <a:gd name="T40" fmla="*/ 340 w 355"/>
                <a:gd name="T41" fmla="*/ 252 h 367"/>
                <a:gd name="T42" fmla="*/ 336 w 355"/>
                <a:gd name="T43" fmla="*/ 260 h 367"/>
                <a:gd name="T44" fmla="*/ 337 w 355"/>
                <a:gd name="T45" fmla="*/ 265 h 367"/>
                <a:gd name="T46" fmla="*/ 332 w 355"/>
                <a:gd name="T47" fmla="*/ 280 h 367"/>
                <a:gd name="T48" fmla="*/ 320 w 355"/>
                <a:gd name="T49" fmla="*/ 279 h 367"/>
                <a:gd name="T50" fmla="*/ 336 w 355"/>
                <a:gd name="T51" fmla="*/ 283 h 367"/>
                <a:gd name="T52" fmla="*/ 324 w 355"/>
                <a:gd name="T53" fmla="*/ 294 h 367"/>
                <a:gd name="T54" fmla="*/ 326 w 355"/>
                <a:gd name="T55" fmla="*/ 305 h 367"/>
                <a:gd name="T56" fmla="*/ 324 w 355"/>
                <a:gd name="T57" fmla="*/ 312 h 367"/>
                <a:gd name="T58" fmla="*/ 324 w 355"/>
                <a:gd name="T59" fmla="*/ 321 h 367"/>
                <a:gd name="T60" fmla="*/ 324 w 355"/>
                <a:gd name="T61" fmla="*/ 333 h 367"/>
                <a:gd name="T62" fmla="*/ 303 w 355"/>
                <a:gd name="T63" fmla="*/ 329 h 367"/>
                <a:gd name="T64" fmla="*/ 291 w 355"/>
                <a:gd name="T65" fmla="*/ 332 h 367"/>
                <a:gd name="T66" fmla="*/ 292 w 355"/>
                <a:gd name="T67" fmla="*/ 347 h 367"/>
                <a:gd name="T68" fmla="*/ 288 w 355"/>
                <a:gd name="T69" fmla="*/ 367 h 367"/>
                <a:gd name="T70" fmla="*/ 274 w 355"/>
                <a:gd name="T71" fmla="*/ 352 h 367"/>
                <a:gd name="T72" fmla="*/ 88 w 355"/>
                <a:gd name="T73" fmla="*/ 355 h 367"/>
                <a:gd name="T74" fmla="*/ 77 w 355"/>
                <a:gd name="T75" fmla="*/ 333 h 367"/>
                <a:gd name="T76" fmla="*/ 73 w 355"/>
                <a:gd name="T77" fmla="*/ 312 h 367"/>
                <a:gd name="T78" fmla="*/ 70 w 355"/>
                <a:gd name="T79" fmla="*/ 294 h 367"/>
                <a:gd name="T80" fmla="*/ 65 w 355"/>
                <a:gd name="T81" fmla="*/ 268 h 367"/>
                <a:gd name="T82" fmla="*/ 69 w 355"/>
                <a:gd name="T83" fmla="*/ 246 h 367"/>
                <a:gd name="T84" fmla="*/ 69 w 355"/>
                <a:gd name="T85" fmla="*/ 236 h 367"/>
                <a:gd name="T86" fmla="*/ 66 w 355"/>
                <a:gd name="T87" fmla="*/ 219 h 367"/>
                <a:gd name="T88" fmla="*/ 51 w 355"/>
                <a:gd name="T89" fmla="*/ 198 h 367"/>
                <a:gd name="T90" fmla="*/ 24 w 355"/>
                <a:gd name="T91"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grpFill/>
            <a:ln w="4763">
              <a:solidFill>
                <a:srgbClr val="91E5B3"/>
              </a:solidFill>
              <a:prstDash val="solid"/>
              <a:round/>
              <a:headEnd/>
              <a:tailEnd/>
            </a:ln>
          </p:spPr>
          <p:txBody>
            <a:bodyPr/>
            <a:lstStyle/>
            <a:p>
              <a:endParaRPr lang="en-US"/>
            </a:p>
          </p:txBody>
        </p:sp>
        <p:sp>
          <p:nvSpPr>
            <p:cNvPr id="53" name="Freeform 152"/>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grpFill/>
            <a:ln>
              <a:solidFill>
                <a:srgbClr val="91E5B3"/>
              </a:solidFill>
            </a:ln>
          </p:spPr>
          <p:txBody>
            <a:bodyPr/>
            <a:lstStyle/>
            <a:p>
              <a:endParaRPr lang="en-US"/>
            </a:p>
          </p:txBody>
        </p:sp>
        <p:sp>
          <p:nvSpPr>
            <p:cNvPr id="54" name="Freeform 153"/>
            <p:cNvSpPr>
              <a:spLocks/>
            </p:cNvSpPr>
            <p:nvPr/>
          </p:nvSpPr>
          <p:spPr bwMode="auto">
            <a:xfrm>
              <a:off x="7005954" y="3395828"/>
              <a:ext cx="542681" cy="544657"/>
            </a:xfrm>
            <a:custGeom>
              <a:avLst/>
              <a:gdLst>
                <a:gd name="T0" fmla="*/ 5 w 289"/>
                <a:gd name="T1" fmla="*/ 201 h 290"/>
                <a:gd name="T2" fmla="*/ 17 w 289"/>
                <a:gd name="T3" fmla="*/ 187 h 290"/>
                <a:gd name="T4" fmla="*/ 20 w 289"/>
                <a:gd name="T5" fmla="*/ 171 h 290"/>
                <a:gd name="T6" fmla="*/ 23 w 289"/>
                <a:gd name="T7" fmla="*/ 157 h 290"/>
                <a:gd name="T8" fmla="*/ 34 w 289"/>
                <a:gd name="T9" fmla="*/ 149 h 290"/>
                <a:gd name="T10" fmla="*/ 45 w 289"/>
                <a:gd name="T11" fmla="*/ 147 h 290"/>
                <a:gd name="T12" fmla="*/ 43 w 289"/>
                <a:gd name="T13" fmla="*/ 130 h 290"/>
                <a:gd name="T14" fmla="*/ 53 w 289"/>
                <a:gd name="T15" fmla="*/ 117 h 290"/>
                <a:gd name="T16" fmla="*/ 77 w 289"/>
                <a:gd name="T17" fmla="*/ 105 h 290"/>
                <a:gd name="T18" fmla="*/ 92 w 289"/>
                <a:gd name="T19" fmla="*/ 77 h 290"/>
                <a:gd name="T20" fmla="*/ 92 w 289"/>
                <a:gd name="T21" fmla="*/ 61 h 290"/>
                <a:gd name="T22" fmla="*/ 93 w 289"/>
                <a:gd name="T23" fmla="*/ 49 h 290"/>
                <a:gd name="T24" fmla="*/ 95 w 289"/>
                <a:gd name="T25" fmla="*/ 12 h 290"/>
                <a:gd name="T26" fmla="*/ 95 w 289"/>
                <a:gd name="T27" fmla="*/ 3 h 290"/>
                <a:gd name="T28" fmla="*/ 176 w 289"/>
                <a:gd name="T29" fmla="*/ 63 h 290"/>
                <a:gd name="T30" fmla="*/ 192 w 289"/>
                <a:gd name="T31" fmla="*/ 95 h 290"/>
                <a:gd name="T32" fmla="*/ 202 w 289"/>
                <a:gd name="T33" fmla="*/ 80 h 290"/>
                <a:gd name="T34" fmla="*/ 220 w 289"/>
                <a:gd name="T35" fmla="*/ 68 h 290"/>
                <a:gd name="T36" fmla="*/ 226 w 289"/>
                <a:gd name="T37" fmla="*/ 68 h 290"/>
                <a:gd name="T38" fmla="*/ 241 w 289"/>
                <a:gd name="T39" fmla="*/ 63 h 290"/>
                <a:gd name="T40" fmla="*/ 253 w 289"/>
                <a:gd name="T41" fmla="*/ 52 h 290"/>
                <a:gd name="T42" fmla="*/ 268 w 289"/>
                <a:gd name="T43" fmla="*/ 54 h 290"/>
                <a:gd name="T44" fmla="*/ 278 w 289"/>
                <a:gd name="T45" fmla="*/ 60 h 290"/>
                <a:gd name="T46" fmla="*/ 287 w 289"/>
                <a:gd name="T47" fmla="*/ 71 h 290"/>
                <a:gd name="T48" fmla="*/ 283 w 289"/>
                <a:gd name="T49" fmla="*/ 90 h 290"/>
                <a:gd name="T50" fmla="*/ 251 w 289"/>
                <a:gd name="T51" fmla="*/ 82 h 290"/>
                <a:gd name="T52" fmla="*/ 245 w 289"/>
                <a:gd name="T53" fmla="*/ 103 h 290"/>
                <a:gd name="T54" fmla="*/ 233 w 289"/>
                <a:gd name="T55" fmla="*/ 118 h 290"/>
                <a:gd name="T56" fmla="*/ 218 w 289"/>
                <a:gd name="T57" fmla="*/ 130 h 290"/>
                <a:gd name="T58" fmla="*/ 213 w 289"/>
                <a:gd name="T59" fmla="*/ 148 h 290"/>
                <a:gd name="T60" fmla="*/ 203 w 289"/>
                <a:gd name="T61" fmla="*/ 166 h 290"/>
                <a:gd name="T62" fmla="*/ 187 w 289"/>
                <a:gd name="T63" fmla="*/ 157 h 290"/>
                <a:gd name="T64" fmla="*/ 180 w 289"/>
                <a:gd name="T65" fmla="*/ 175 h 290"/>
                <a:gd name="T66" fmla="*/ 172 w 289"/>
                <a:gd name="T67" fmla="*/ 193 h 290"/>
                <a:gd name="T68" fmla="*/ 164 w 289"/>
                <a:gd name="T69" fmla="*/ 216 h 290"/>
                <a:gd name="T70" fmla="*/ 160 w 289"/>
                <a:gd name="T71" fmla="*/ 242 h 290"/>
                <a:gd name="T72" fmla="*/ 157 w 289"/>
                <a:gd name="T73" fmla="*/ 252 h 290"/>
                <a:gd name="T74" fmla="*/ 131 w 289"/>
                <a:gd name="T75" fmla="*/ 267 h 290"/>
                <a:gd name="T76" fmla="*/ 122 w 289"/>
                <a:gd name="T77" fmla="*/ 274 h 290"/>
                <a:gd name="T78" fmla="*/ 99 w 289"/>
                <a:gd name="T79" fmla="*/ 282 h 290"/>
                <a:gd name="T80" fmla="*/ 79 w 289"/>
                <a:gd name="T81" fmla="*/ 290 h 290"/>
                <a:gd name="T82" fmla="*/ 54 w 289"/>
                <a:gd name="T83" fmla="*/ 278 h 290"/>
                <a:gd name="T84" fmla="*/ 41 w 289"/>
                <a:gd name="T85" fmla="*/ 267 h 290"/>
                <a:gd name="T86" fmla="*/ 13 w 289"/>
                <a:gd name="T87" fmla="*/ 240 h 290"/>
                <a:gd name="T88" fmla="*/ 3 w 289"/>
                <a:gd name="T89" fmla="*/ 213 h 290"/>
                <a:gd name="T90" fmla="*/ 0 w 289"/>
                <a:gd name="T91" fmla="*/ 20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grpFill/>
            <a:ln w="4763">
              <a:solidFill>
                <a:srgbClr val="91E5B3"/>
              </a:solidFill>
              <a:prstDash val="solid"/>
              <a:round/>
              <a:headEnd/>
              <a:tailEnd/>
            </a:ln>
          </p:spPr>
          <p:txBody>
            <a:bodyPr/>
            <a:lstStyle/>
            <a:p>
              <a:endParaRPr lang="en-US"/>
            </a:p>
          </p:txBody>
        </p:sp>
        <p:sp>
          <p:nvSpPr>
            <p:cNvPr id="55" name="Freeform 154"/>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grpFill/>
            <a:ln>
              <a:solidFill>
                <a:srgbClr val="91E5B3"/>
              </a:solidFill>
            </a:ln>
          </p:spPr>
          <p:txBody>
            <a:bodyPr/>
            <a:lstStyle/>
            <a:p>
              <a:endParaRPr lang="en-US"/>
            </a:p>
          </p:txBody>
        </p:sp>
        <p:sp>
          <p:nvSpPr>
            <p:cNvPr id="56" name="Freeform 155"/>
            <p:cNvSpPr>
              <a:spLocks/>
            </p:cNvSpPr>
            <p:nvPr/>
          </p:nvSpPr>
          <p:spPr bwMode="auto">
            <a:xfrm>
              <a:off x="6998442" y="4246620"/>
              <a:ext cx="614037" cy="471410"/>
            </a:xfrm>
            <a:custGeom>
              <a:avLst/>
              <a:gdLst>
                <a:gd name="T0" fmla="*/ 35 w 327"/>
                <a:gd name="T1" fmla="*/ 23 h 251"/>
                <a:gd name="T2" fmla="*/ 58 w 327"/>
                <a:gd name="T3" fmla="*/ 10 h 251"/>
                <a:gd name="T4" fmla="*/ 145 w 327"/>
                <a:gd name="T5" fmla="*/ 0 h 251"/>
                <a:gd name="T6" fmla="*/ 164 w 327"/>
                <a:gd name="T7" fmla="*/ 11 h 251"/>
                <a:gd name="T8" fmla="*/ 168 w 327"/>
                <a:gd name="T9" fmla="*/ 23 h 251"/>
                <a:gd name="T10" fmla="*/ 327 w 327"/>
                <a:gd name="T11" fmla="*/ 73 h 251"/>
                <a:gd name="T12" fmla="*/ 310 w 327"/>
                <a:gd name="T13" fmla="*/ 91 h 251"/>
                <a:gd name="T14" fmla="*/ 297 w 327"/>
                <a:gd name="T15" fmla="*/ 134 h 251"/>
                <a:gd name="T16" fmla="*/ 293 w 327"/>
                <a:gd name="T17" fmla="*/ 117 h 251"/>
                <a:gd name="T18" fmla="*/ 287 w 327"/>
                <a:gd name="T19" fmla="*/ 130 h 251"/>
                <a:gd name="T20" fmla="*/ 293 w 327"/>
                <a:gd name="T21" fmla="*/ 144 h 251"/>
                <a:gd name="T22" fmla="*/ 287 w 327"/>
                <a:gd name="T23" fmla="*/ 149 h 251"/>
                <a:gd name="T24" fmla="*/ 275 w 327"/>
                <a:gd name="T25" fmla="*/ 155 h 251"/>
                <a:gd name="T26" fmla="*/ 270 w 327"/>
                <a:gd name="T27" fmla="*/ 168 h 251"/>
                <a:gd name="T28" fmla="*/ 257 w 327"/>
                <a:gd name="T29" fmla="*/ 179 h 251"/>
                <a:gd name="T30" fmla="*/ 253 w 327"/>
                <a:gd name="T31" fmla="*/ 182 h 251"/>
                <a:gd name="T32" fmla="*/ 251 w 327"/>
                <a:gd name="T33" fmla="*/ 191 h 251"/>
                <a:gd name="T34" fmla="*/ 240 w 327"/>
                <a:gd name="T35" fmla="*/ 199 h 251"/>
                <a:gd name="T36" fmla="*/ 233 w 327"/>
                <a:gd name="T37" fmla="*/ 205 h 251"/>
                <a:gd name="T38" fmla="*/ 217 w 327"/>
                <a:gd name="T39" fmla="*/ 206 h 251"/>
                <a:gd name="T40" fmla="*/ 215 w 327"/>
                <a:gd name="T41" fmla="*/ 213 h 251"/>
                <a:gd name="T42" fmla="*/ 220 w 327"/>
                <a:gd name="T43" fmla="*/ 221 h 251"/>
                <a:gd name="T44" fmla="*/ 217 w 327"/>
                <a:gd name="T45" fmla="*/ 228 h 251"/>
                <a:gd name="T46" fmla="*/ 207 w 327"/>
                <a:gd name="T47" fmla="*/ 227 h 251"/>
                <a:gd name="T48" fmla="*/ 196 w 327"/>
                <a:gd name="T49" fmla="*/ 213 h 251"/>
                <a:gd name="T50" fmla="*/ 205 w 327"/>
                <a:gd name="T51" fmla="*/ 232 h 251"/>
                <a:gd name="T52" fmla="*/ 203 w 327"/>
                <a:gd name="T53" fmla="*/ 241 h 251"/>
                <a:gd name="T54" fmla="*/ 199 w 327"/>
                <a:gd name="T55" fmla="*/ 251 h 251"/>
                <a:gd name="T56" fmla="*/ 183 w 327"/>
                <a:gd name="T57" fmla="*/ 247 h 251"/>
                <a:gd name="T58" fmla="*/ 179 w 327"/>
                <a:gd name="T59" fmla="*/ 232 h 251"/>
                <a:gd name="T60" fmla="*/ 168 w 327"/>
                <a:gd name="T61" fmla="*/ 216 h 251"/>
                <a:gd name="T62" fmla="*/ 154 w 327"/>
                <a:gd name="T63" fmla="*/ 204 h 251"/>
                <a:gd name="T64" fmla="*/ 145 w 327"/>
                <a:gd name="T65" fmla="*/ 185 h 251"/>
                <a:gd name="T66" fmla="*/ 129 w 327"/>
                <a:gd name="T67" fmla="*/ 172 h 251"/>
                <a:gd name="T68" fmla="*/ 118 w 327"/>
                <a:gd name="T69" fmla="*/ 164 h 251"/>
                <a:gd name="T70" fmla="*/ 110 w 327"/>
                <a:gd name="T71" fmla="*/ 151 h 251"/>
                <a:gd name="T72" fmla="*/ 97 w 327"/>
                <a:gd name="T73" fmla="*/ 138 h 251"/>
                <a:gd name="T74" fmla="*/ 85 w 327"/>
                <a:gd name="T75" fmla="*/ 129 h 251"/>
                <a:gd name="T76" fmla="*/ 59 w 327"/>
                <a:gd name="T77" fmla="*/ 111 h 251"/>
                <a:gd name="T78" fmla="*/ 39 w 327"/>
                <a:gd name="T79" fmla="*/ 83 h 251"/>
                <a:gd name="T80" fmla="*/ 23 w 327"/>
                <a:gd name="T81" fmla="*/ 75 h 251"/>
                <a:gd name="T82" fmla="*/ 3 w 327"/>
                <a:gd name="T83" fmla="*/ 62 h 251"/>
                <a:gd name="T84" fmla="*/ 12 w 327"/>
                <a:gd name="T85" fmla="*/ 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grpFill/>
            <a:ln w="4763">
              <a:solidFill>
                <a:srgbClr val="91E5B3"/>
              </a:solidFill>
              <a:prstDash val="solid"/>
              <a:round/>
              <a:headEnd/>
              <a:tailEnd/>
            </a:ln>
          </p:spPr>
          <p:txBody>
            <a:bodyPr/>
            <a:lstStyle/>
            <a:p>
              <a:endParaRPr lang="en-US"/>
            </a:p>
          </p:txBody>
        </p:sp>
        <p:sp>
          <p:nvSpPr>
            <p:cNvPr id="57" name="Freeform 156"/>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grpFill/>
            <a:ln>
              <a:solidFill>
                <a:srgbClr val="91E5B3"/>
              </a:solidFill>
            </a:ln>
          </p:spPr>
          <p:txBody>
            <a:bodyPr/>
            <a:lstStyle/>
            <a:p>
              <a:endParaRPr lang="en-US"/>
            </a:p>
          </p:txBody>
        </p:sp>
        <p:sp>
          <p:nvSpPr>
            <p:cNvPr id="58" name="Freeform 157"/>
            <p:cNvSpPr>
              <a:spLocks/>
            </p:cNvSpPr>
            <p:nvPr/>
          </p:nvSpPr>
          <p:spPr bwMode="auto">
            <a:xfrm>
              <a:off x="7156177" y="3072791"/>
              <a:ext cx="707926" cy="463897"/>
            </a:xfrm>
            <a:custGeom>
              <a:avLst/>
              <a:gdLst>
                <a:gd name="T0" fmla="*/ 7 w 377"/>
                <a:gd name="T1" fmla="*/ 58 h 247"/>
                <a:gd name="T2" fmla="*/ 23 w 377"/>
                <a:gd name="T3" fmla="*/ 45 h 247"/>
                <a:gd name="T4" fmla="*/ 41 w 377"/>
                <a:gd name="T5" fmla="*/ 32 h 247"/>
                <a:gd name="T6" fmla="*/ 45 w 377"/>
                <a:gd name="T7" fmla="*/ 53 h 247"/>
                <a:gd name="T8" fmla="*/ 168 w 377"/>
                <a:gd name="T9" fmla="*/ 30 h 247"/>
                <a:gd name="T10" fmla="*/ 306 w 377"/>
                <a:gd name="T11" fmla="*/ 0 h 247"/>
                <a:gd name="T12" fmla="*/ 313 w 377"/>
                <a:gd name="T13" fmla="*/ 3 h 247"/>
                <a:gd name="T14" fmla="*/ 320 w 377"/>
                <a:gd name="T15" fmla="*/ 7 h 247"/>
                <a:gd name="T16" fmla="*/ 331 w 377"/>
                <a:gd name="T17" fmla="*/ 23 h 247"/>
                <a:gd name="T18" fmla="*/ 336 w 377"/>
                <a:gd name="T19" fmla="*/ 34 h 247"/>
                <a:gd name="T20" fmla="*/ 351 w 377"/>
                <a:gd name="T21" fmla="*/ 38 h 247"/>
                <a:gd name="T22" fmla="*/ 357 w 377"/>
                <a:gd name="T23" fmla="*/ 43 h 247"/>
                <a:gd name="T24" fmla="*/ 350 w 377"/>
                <a:gd name="T25" fmla="*/ 54 h 247"/>
                <a:gd name="T26" fmla="*/ 343 w 377"/>
                <a:gd name="T27" fmla="*/ 73 h 247"/>
                <a:gd name="T28" fmla="*/ 340 w 377"/>
                <a:gd name="T29" fmla="*/ 83 h 247"/>
                <a:gd name="T30" fmla="*/ 344 w 377"/>
                <a:gd name="T31" fmla="*/ 88 h 247"/>
                <a:gd name="T32" fmla="*/ 339 w 377"/>
                <a:gd name="T33" fmla="*/ 98 h 247"/>
                <a:gd name="T34" fmla="*/ 346 w 377"/>
                <a:gd name="T35" fmla="*/ 112 h 247"/>
                <a:gd name="T36" fmla="*/ 353 w 377"/>
                <a:gd name="T37" fmla="*/ 119 h 247"/>
                <a:gd name="T38" fmla="*/ 361 w 377"/>
                <a:gd name="T39" fmla="*/ 123 h 247"/>
                <a:gd name="T40" fmla="*/ 377 w 377"/>
                <a:gd name="T41" fmla="*/ 138 h 247"/>
                <a:gd name="T42" fmla="*/ 367 w 377"/>
                <a:gd name="T43" fmla="*/ 149 h 247"/>
                <a:gd name="T44" fmla="*/ 362 w 377"/>
                <a:gd name="T45" fmla="*/ 155 h 247"/>
                <a:gd name="T46" fmla="*/ 362 w 377"/>
                <a:gd name="T47" fmla="*/ 156 h 247"/>
                <a:gd name="T48" fmla="*/ 358 w 377"/>
                <a:gd name="T49" fmla="*/ 165 h 247"/>
                <a:gd name="T50" fmla="*/ 348 w 377"/>
                <a:gd name="T51" fmla="*/ 171 h 247"/>
                <a:gd name="T52" fmla="*/ 340 w 377"/>
                <a:gd name="T53" fmla="*/ 175 h 247"/>
                <a:gd name="T54" fmla="*/ 332 w 377"/>
                <a:gd name="T55" fmla="*/ 176 h 247"/>
                <a:gd name="T56" fmla="*/ 324 w 377"/>
                <a:gd name="T57" fmla="*/ 184 h 247"/>
                <a:gd name="T58" fmla="*/ 202 w 377"/>
                <a:gd name="T59" fmla="*/ 216 h 247"/>
                <a:gd name="T60" fmla="*/ 31 w 377"/>
                <a:gd name="T61" fmla="*/ 247 h 247"/>
                <a:gd name="T62" fmla="*/ 0 w 377"/>
                <a:gd name="T63" fmla="*/ 6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grpFill/>
            <a:ln w="4763">
              <a:solidFill>
                <a:srgbClr val="91E5B3"/>
              </a:solidFill>
              <a:prstDash val="solid"/>
              <a:round/>
              <a:headEnd/>
              <a:tailEnd/>
            </a:ln>
          </p:spPr>
          <p:txBody>
            <a:bodyPr/>
            <a:lstStyle/>
            <a:p>
              <a:endParaRPr lang="en-US"/>
            </a:p>
          </p:txBody>
        </p:sp>
        <p:sp>
          <p:nvSpPr>
            <p:cNvPr id="59" name="Freeform 158"/>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grpFill/>
            <a:ln>
              <a:solidFill>
                <a:srgbClr val="91E5B3"/>
              </a:solidFill>
            </a:ln>
          </p:spPr>
          <p:txBody>
            <a:bodyPr/>
            <a:lstStyle/>
            <a:p>
              <a:endParaRPr lang="en-US"/>
            </a:p>
          </p:txBody>
        </p:sp>
        <p:sp>
          <p:nvSpPr>
            <p:cNvPr id="60" name="Freeform 159"/>
            <p:cNvSpPr>
              <a:spLocks/>
            </p:cNvSpPr>
            <p:nvPr/>
          </p:nvSpPr>
          <p:spPr bwMode="auto">
            <a:xfrm>
              <a:off x="7762702" y="3401463"/>
              <a:ext cx="129567" cy="215985"/>
            </a:xfrm>
            <a:custGeom>
              <a:avLst/>
              <a:gdLst>
                <a:gd name="T0" fmla="*/ 0 w 69"/>
                <a:gd name="T1" fmla="*/ 15 h 115"/>
                <a:gd name="T2" fmla="*/ 1 w 69"/>
                <a:gd name="T3" fmla="*/ 9 h 115"/>
                <a:gd name="T4" fmla="*/ 4 w 69"/>
                <a:gd name="T5" fmla="*/ 4 h 115"/>
                <a:gd name="T6" fmla="*/ 9 w 69"/>
                <a:gd name="T7" fmla="*/ 1 h 115"/>
                <a:gd name="T8" fmla="*/ 13 w 69"/>
                <a:gd name="T9" fmla="*/ 0 h 115"/>
                <a:gd name="T10" fmla="*/ 17 w 69"/>
                <a:gd name="T11" fmla="*/ 0 h 115"/>
                <a:gd name="T12" fmla="*/ 20 w 69"/>
                <a:gd name="T13" fmla="*/ 3 h 115"/>
                <a:gd name="T14" fmla="*/ 17 w 69"/>
                <a:gd name="T15" fmla="*/ 4 h 115"/>
                <a:gd name="T16" fmla="*/ 17 w 69"/>
                <a:gd name="T17" fmla="*/ 9 h 115"/>
                <a:gd name="T18" fmla="*/ 15 w 69"/>
                <a:gd name="T19" fmla="*/ 15 h 115"/>
                <a:gd name="T20" fmla="*/ 12 w 69"/>
                <a:gd name="T21" fmla="*/ 19 h 115"/>
                <a:gd name="T22" fmla="*/ 16 w 69"/>
                <a:gd name="T23" fmla="*/ 24 h 115"/>
                <a:gd name="T24" fmla="*/ 16 w 69"/>
                <a:gd name="T25" fmla="*/ 28 h 115"/>
                <a:gd name="T26" fmla="*/ 19 w 69"/>
                <a:gd name="T27" fmla="*/ 34 h 115"/>
                <a:gd name="T28" fmla="*/ 23 w 69"/>
                <a:gd name="T29" fmla="*/ 39 h 115"/>
                <a:gd name="T30" fmla="*/ 28 w 69"/>
                <a:gd name="T31" fmla="*/ 43 h 115"/>
                <a:gd name="T32" fmla="*/ 32 w 69"/>
                <a:gd name="T33" fmla="*/ 47 h 115"/>
                <a:gd name="T34" fmla="*/ 32 w 69"/>
                <a:gd name="T35" fmla="*/ 54 h 115"/>
                <a:gd name="T36" fmla="*/ 35 w 69"/>
                <a:gd name="T37" fmla="*/ 62 h 115"/>
                <a:gd name="T38" fmla="*/ 42 w 69"/>
                <a:gd name="T39" fmla="*/ 66 h 115"/>
                <a:gd name="T40" fmla="*/ 43 w 69"/>
                <a:gd name="T41" fmla="*/ 72 h 115"/>
                <a:gd name="T42" fmla="*/ 53 w 69"/>
                <a:gd name="T43" fmla="*/ 80 h 115"/>
                <a:gd name="T44" fmla="*/ 59 w 69"/>
                <a:gd name="T45" fmla="*/ 79 h 115"/>
                <a:gd name="T46" fmla="*/ 61 w 69"/>
                <a:gd name="T47" fmla="*/ 81 h 115"/>
                <a:gd name="T48" fmla="*/ 59 w 69"/>
                <a:gd name="T49" fmla="*/ 87 h 115"/>
                <a:gd name="T50" fmla="*/ 59 w 69"/>
                <a:gd name="T51" fmla="*/ 92 h 115"/>
                <a:gd name="T52" fmla="*/ 61 w 69"/>
                <a:gd name="T53" fmla="*/ 92 h 115"/>
                <a:gd name="T54" fmla="*/ 57 w 69"/>
                <a:gd name="T55" fmla="*/ 98 h 115"/>
                <a:gd name="T56" fmla="*/ 59 w 69"/>
                <a:gd name="T57" fmla="*/ 96 h 115"/>
                <a:gd name="T58" fmla="*/ 65 w 69"/>
                <a:gd name="T59" fmla="*/ 95 h 115"/>
                <a:gd name="T60" fmla="*/ 69 w 69"/>
                <a:gd name="T61" fmla="*/ 106 h 115"/>
                <a:gd name="T62" fmla="*/ 68 w 69"/>
                <a:gd name="T63" fmla="*/ 106 h 115"/>
                <a:gd name="T64" fmla="*/ 65 w 69"/>
                <a:gd name="T65" fmla="*/ 107 h 115"/>
                <a:gd name="T66" fmla="*/ 28 w 69"/>
                <a:gd name="T67" fmla="*/ 115 h 115"/>
                <a:gd name="T68" fmla="*/ 25 w 69"/>
                <a:gd name="T69" fmla="*/ 110 h 115"/>
                <a:gd name="T70" fmla="*/ 16 w 69"/>
                <a:gd name="T71" fmla="*/ 73 h 115"/>
                <a:gd name="T72" fmla="*/ 0 w 69"/>
                <a:gd name="T73"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grpFill/>
            <a:ln w="4763">
              <a:solidFill>
                <a:srgbClr val="91E5B3"/>
              </a:solidFill>
              <a:prstDash val="solid"/>
              <a:round/>
              <a:headEnd/>
              <a:tailEnd/>
            </a:ln>
          </p:spPr>
          <p:txBody>
            <a:bodyPr/>
            <a:lstStyle/>
            <a:p>
              <a:endParaRPr lang="en-US"/>
            </a:p>
          </p:txBody>
        </p:sp>
        <p:sp>
          <p:nvSpPr>
            <p:cNvPr id="61" name="Freeform 160"/>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grpFill/>
            <a:ln>
              <a:solidFill>
                <a:srgbClr val="91E5B3"/>
              </a:solidFill>
            </a:ln>
          </p:spPr>
          <p:txBody>
            <a:bodyPr/>
            <a:lstStyle/>
            <a:p>
              <a:endParaRPr lang="en-US"/>
            </a:p>
          </p:txBody>
        </p:sp>
        <p:sp>
          <p:nvSpPr>
            <p:cNvPr id="62" name="Freeform 161"/>
            <p:cNvSpPr>
              <a:spLocks/>
            </p:cNvSpPr>
            <p:nvPr/>
          </p:nvSpPr>
          <p:spPr bwMode="auto">
            <a:xfrm>
              <a:off x="7841569" y="2516865"/>
              <a:ext cx="202801" cy="386894"/>
            </a:xfrm>
            <a:custGeom>
              <a:avLst/>
              <a:gdLst>
                <a:gd name="T0" fmla="*/ 0 w 108"/>
                <a:gd name="T1" fmla="*/ 27 h 206"/>
                <a:gd name="T2" fmla="*/ 19 w 108"/>
                <a:gd name="T3" fmla="*/ 22 h 206"/>
                <a:gd name="T4" fmla="*/ 103 w 108"/>
                <a:gd name="T5" fmla="*/ 0 h 206"/>
                <a:gd name="T6" fmla="*/ 101 w 108"/>
                <a:gd name="T7" fmla="*/ 2 h 206"/>
                <a:gd name="T8" fmla="*/ 104 w 108"/>
                <a:gd name="T9" fmla="*/ 10 h 206"/>
                <a:gd name="T10" fmla="*/ 101 w 108"/>
                <a:gd name="T11" fmla="*/ 21 h 206"/>
                <a:gd name="T12" fmla="*/ 103 w 108"/>
                <a:gd name="T13" fmla="*/ 26 h 206"/>
                <a:gd name="T14" fmla="*/ 107 w 108"/>
                <a:gd name="T15" fmla="*/ 31 h 206"/>
                <a:gd name="T16" fmla="*/ 108 w 108"/>
                <a:gd name="T17" fmla="*/ 36 h 206"/>
                <a:gd name="T18" fmla="*/ 108 w 108"/>
                <a:gd name="T19" fmla="*/ 41 h 206"/>
                <a:gd name="T20" fmla="*/ 104 w 108"/>
                <a:gd name="T21" fmla="*/ 49 h 206"/>
                <a:gd name="T22" fmla="*/ 95 w 108"/>
                <a:gd name="T23" fmla="*/ 59 h 206"/>
                <a:gd name="T24" fmla="*/ 93 w 108"/>
                <a:gd name="T25" fmla="*/ 60 h 206"/>
                <a:gd name="T26" fmla="*/ 88 w 108"/>
                <a:gd name="T27" fmla="*/ 64 h 206"/>
                <a:gd name="T28" fmla="*/ 88 w 108"/>
                <a:gd name="T29" fmla="*/ 69 h 206"/>
                <a:gd name="T30" fmla="*/ 92 w 108"/>
                <a:gd name="T31" fmla="*/ 80 h 206"/>
                <a:gd name="T32" fmla="*/ 89 w 108"/>
                <a:gd name="T33" fmla="*/ 90 h 206"/>
                <a:gd name="T34" fmla="*/ 91 w 108"/>
                <a:gd name="T35" fmla="*/ 95 h 206"/>
                <a:gd name="T36" fmla="*/ 88 w 108"/>
                <a:gd name="T37" fmla="*/ 101 h 206"/>
                <a:gd name="T38" fmla="*/ 89 w 108"/>
                <a:gd name="T39" fmla="*/ 106 h 206"/>
                <a:gd name="T40" fmla="*/ 88 w 108"/>
                <a:gd name="T41" fmla="*/ 111 h 206"/>
                <a:gd name="T42" fmla="*/ 84 w 108"/>
                <a:gd name="T43" fmla="*/ 117 h 206"/>
                <a:gd name="T44" fmla="*/ 85 w 108"/>
                <a:gd name="T45" fmla="*/ 125 h 206"/>
                <a:gd name="T46" fmla="*/ 82 w 108"/>
                <a:gd name="T47" fmla="*/ 129 h 206"/>
                <a:gd name="T48" fmla="*/ 88 w 108"/>
                <a:gd name="T49" fmla="*/ 148 h 206"/>
                <a:gd name="T50" fmla="*/ 88 w 108"/>
                <a:gd name="T51" fmla="*/ 159 h 206"/>
                <a:gd name="T52" fmla="*/ 91 w 108"/>
                <a:gd name="T53" fmla="*/ 174 h 206"/>
                <a:gd name="T54" fmla="*/ 88 w 108"/>
                <a:gd name="T55" fmla="*/ 179 h 206"/>
                <a:gd name="T56" fmla="*/ 88 w 108"/>
                <a:gd name="T57" fmla="*/ 185 h 206"/>
                <a:gd name="T58" fmla="*/ 91 w 108"/>
                <a:gd name="T59" fmla="*/ 191 h 206"/>
                <a:gd name="T60" fmla="*/ 96 w 108"/>
                <a:gd name="T61" fmla="*/ 196 h 206"/>
                <a:gd name="T62" fmla="*/ 50 w 108"/>
                <a:gd name="T63" fmla="*/ 206 h 206"/>
                <a:gd name="T64" fmla="*/ 47 w 108"/>
                <a:gd name="T65" fmla="*/ 201 h 206"/>
                <a:gd name="T66" fmla="*/ 47 w 108"/>
                <a:gd name="T67" fmla="*/ 197 h 206"/>
                <a:gd name="T68" fmla="*/ 35 w 108"/>
                <a:gd name="T69" fmla="*/ 144 h 206"/>
                <a:gd name="T70" fmla="*/ 27 w 108"/>
                <a:gd name="T71" fmla="*/ 137 h 206"/>
                <a:gd name="T72" fmla="*/ 26 w 108"/>
                <a:gd name="T73" fmla="*/ 143 h 206"/>
                <a:gd name="T74" fmla="*/ 23 w 108"/>
                <a:gd name="T75" fmla="*/ 137 h 206"/>
                <a:gd name="T76" fmla="*/ 23 w 108"/>
                <a:gd name="T77" fmla="*/ 129 h 206"/>
                <a:gd name="T78" fmla="*/ 20 w 108"/>
                <a:gd name="T79" fmla="*/ 118 h 206"/>
                <a:gd name="T80" fmla="*/ 17 w 108"/>
                <a:gd name="T81" fmla="*/ 113 h 206"/>
                <a:gd name="T82" fmla="*/ 13 w 108"/>
                <a:gd name="T83" fmla="*/ 102 h 206"/>
                <a:gd name="T84" fmla="*/ 13 w 108"/>
                <a:gd name="T85" fmla="*/ 91 h 206"/>
                <a:gd name="T86" fmla="*/ 16 w 108"/>
                <a:gd name="T87" fmla="*/ 90 h 206"/>
                <a:gd name="T88" fmla="*/ 15 w 108"/>
                <a:gd name="T89" fmla="*/ 84 h 206"/>
                <a:gd name="T90" fmla="*/ 13 w 108"/>
                <a:gd name="T91" fmla="*/ 79 h 206"/>
                <a:gd name="T92" fmla="*/ 13 w 108"/>
                <a:gd name="T93" fmla="*/ 74 h 206"/>
                <a:gd name="T94" fmla="*/ 12 w 108"/>
                <a:gd name="T95" fmla="*/ 68 h 206"/>
                <a:gd name="T96" fmla="*/ 7 w 108"/>
                <a:gd name="T97" fmla="*/ 63 h 206"/>
                <a:gd name="T98" fmla="*/ 5 w 108"/>
                <a:gd name="T99" fmla="*/ 57 h 206"/>
                <a:gd name="T100" fmla="*/ 5 w 108"/>
                <a:gd name="T101" fmla="*/ 45 h 206"/>
                <a:gd name="T102" fmla="*/ 1 w 108"/>
                <a:gd name="T103" fmla="*/ 40 h 206"/>
                <a:gd name="T104" fmla="*/ 1 w 108"/>
                <a:gd name="T105" fmla="*/ 34 h 206"/>
                <a:gd name="T106" fmla="*/ 0 w 108"/>
                <a:gd name="T107" fmla="*/ 30 h 206"/>
                <a:gd name="T108" fmla="*/ 0 w 108"/>
                <a:gd name="T109" fmla="*/ 2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grpFill/>
            <a:ln w="4763">
              <a:solidFill>
                <a:srgbClr val="91E5B3"/>
              </a:solidFill>
              <a:prstDash val="solid"/>
              <a:round/>
              <a:headEnd/>
              <a:tailEnd/>
            </a:ln>
          </p:spPr>
          <p:txBody>
            <a:bodyPr/>
            <a:lstStyle/>
            <a:p>
              <a:endParaRPr lang="en-US"/>
            </a:p>
          </p:txBody>
        </p:sp>
        <p:sp>
          <p:nvSpPr>
            <p:cNvPr id="63" name="Freeform 162"/>
            <p:cNvSpPr>
              <a:spLocks noEditPoints="1"/>
            </p:cNvSpPr>
            <p:nvPr/>
          </p:nvSpPr>
          <p:spPr bwMode="auto">
            <a:xfrm>
              <a:off x="6915820" y="3532932"/>
              <a:ext cx="968939" cy="539022"/>
            </a:xfrm>
            <a:custGeom>
              <a:avLst/>
              <a:gdLst>
                <a:gd name="T0" fmla="*/ 491 w 516"/>
                <a:gd name="T1" fmla="*/ 93 h 287"/>
                <a:gd name="T2" fmla="*/ 481 w 516"/>
                <a:gd name="T3" fmla="*/ 118 h 287"/>
                <a:gd name="T4" fmla="*/ 481 w 516"/>
                <a:gd name="T5" fmla="*/ 147 h 287"/>
                <a:gd name="T6" fmla="*/ 490 w 516"/>
                <a:gd name="T7" fmla="*/ 128 h 287"/>
                <a:gd name="T8" fmla="*/ 500 w 516"/>
                <a:gd name="T9" fmla="*/ 121 h 287"/>
                <a:gd name="T10" fmla="*/ 506 w 516"/>
                <a:gd name="T11" fmla="*/ 87 h 287"/>
                <a:gd name="T12" fmla="*/ 489 w 516"/>
                <a:gd name="T13" fmla="*/ 174 h 287"/>
                <a:gd name="T14" fmla="*/ 470 w 516"/>
                <a:gd name="T15" fmla="*/ 183 h 287"/>
                <a:gd name="T16" fmla="*/ 456 w 516"/>
                <a:gd name="T17" fmla="*/ 179 h 287"/>
                <a:gd name="T18" fmla="*/ 443 w 516"/>
                <a:gd name="T19" fmla="*/ 166 h 287"/>
                <a:gd name="T20" fmla="*/ 425 w 516"/>
                <a:gd name="T21" fmla="*/ 162 h 287"/>
                <a:gd name="T22" fmla="*/ 406 w 516"/>
                <a:gd name="T23" fmla="*/ 156 h 287"/>
                <a:gd name="T24" fmla="*/ 425 w 516"/>
                <a:gd name="T25" fmla="*/ 154 h 287"/>
                <a:gd name="T26" fmla="*/ 444 w 516"/>
                <a:gd name="T27" fmla="*/ 163 h 287"/>
                <a:gd name="T28" fmla="*/ 463 w 516"/>
                <a:gd name="T29" fmla="*/ 171 h 287"/>
                <a:gd name="T30" fmla="*/ 460 w 516"/>
                <a:gd name="T31" fmla="*/ 158 h 287"/>
                <a:gd name="T32" fmla="*/ 437 w 516"/>
                <a:gd name="T33" fmla="*/ 145 h 287"/>
                <a:gd name="T34" fmla="*/ 452 w 516"/>
                <a:gd name="T35" fmla="*/ 152 h 287"/>
                <a:gd name="T36" fmla="*/ 457 w 516"/>
                <a:gd name="T37" fmla="*/ 140 h 287"/>
                <a:gd name="T38" fmla="*/ 456 w 516"/>
                <a:gd name="T39" fmla="*/ 131 h 287"/>
                <a:gd name="T40" fmla="*/ 443 w 516"/>
                <a:gd name="T41" fmla="*/ 124 h 287"/>
                <a:gd name="T42" fmla="*/ 421 w 516"/>
                <a:gd name="T43" fmla="*/ 106 h 287"/>
                <a:gd name="T44" fmla="*/ 399 w 516"/>
                <a:gd name="T45" fmla="*/ 89 h 287"/>
                <a:gd name="T46" fmla="*/ 411 w 516"/>
                <a:gd name="T47" fmla="*/ 95 h 287"/>
                <a:gd name="T48" fmla="*/ 429 w 516"/>
                <a:gd name="T49" fmla="*/ 109 h 287"/>
                <a:gd name="T50" fmla="*/ 451 w 516"/>
                <a:gd name="T51" fmla="*/ 121 h 287"/>
                <a:gd name="T52" fmla="*/ 455 w 516"/>
                <a:gd name="T53" fmla="*/ 103 h 287"/>
                <a:gd name="T54" fmla="*/ 438 w 516"/>
                <a:gd name="T55" fmla="*/ 91 h 287"/>
                <a:gd name="T56" fmla="*/ 428 w 516"/>
                <a:gd name="T57" fmla="*/ 82 h 287"/>
                <a:gd name="T58" fmla="*/ 407 w 516"/>
                <a:gd name="T59" fmla="*/ 83 h 287"/>
                <a:gd name="T60" fmla="*/ 387 w 516"/>
                <a:gd name="T61" fmla="*/ 75 h 287"/>
                <a:gd name="T62" fmla="*/ 379 w 516"/>
                <a:gd name="T63" fmla="*/ 70 h 287"/>
                <a:gd name="T64" fmla="*/ 384 w 516"/>
                <a:gd name="T65" fmla="*/ 51 h 287"/>
                <a:gd name="T66" fmla="*/ 390 w 516"/>
                <a:gd name="T67" fmla="*/ 36 h 287"/>
                <a:gd name="T68" fmla="*/ 377 w 516"/>
                <a:gd name="T69" fmla="*/ 23 h 287"/>
                <a:gd name="T70" fmla="*/ 354 w 516"/>
                <a:gd name="T71" fmla="*/ 15 h 287"/>
                <a:gd name="T72" fmla="*/ 337 w 516"/>
                <a:gd name="T73" fmla="*/ 2 h 287"/>
                <a:gd name="T74" fmla="*/ 297 w 516"/>
                <a:gd name="T75" fmla="*/ 3 h 287"/>
                <a:gd name="T76" fmla="*/ 293 w 516"/>
                <a:gd name="T77" fmla="*/ 30 h 287"/>
                <a:gd name="T78" fmla="*/ 277 w 516"/>
                <a:gd name="T79" fmla="*/ 56 h 287"/>
                <a:gd name="T80" fmla="*/ 264 w 516"/>
                <a:gd name="T81" fmla="*/ 70 h 287"/>
                <a:gd name="T82" fmla="*/ 251 w 516"/>
                <a:gd name="T83" fmla="*/ 93 h 287"/>
                <a:gd name="T84" fmla="*/ 230 w 516"/>
                <a:gd name="T85" fmla="*/ 86 h 287"/>
                <a:gd name="T86" fmla="*/ 223 w 516"/>
                <a:gd name="T87" fmla="*/ 114 h 287"/>
                <a:gd name="T88" fmla="*/ 212 w 516"/>
                <a:gd name="T89" fmla="*/ 143 h 287"/>
                <a:gd name="T90" fmla="*/ 204 w 516"/>
                <a:gd name="T91" fmla="*/ 174 h 287"/>
                <a:gd name="T92" fmla="*/ 189 w 516"/>
                <a:gd name="T93" fmla="*/ 186 h 287"/>
                <a:gd name="T94" fmla="*/ 170 w 516"/>
                <a:gd name="T95" fmla="*/ 201 h 287"/>
                <a:gd name="T96" fmla="*/ 139 w 516"/>
                <a:gd name="T97" fmla="*/ 205 h 287"/>
                <a:gd name="T98" fmla="*/ 108 w 516"/>
                <a:gd name="T99" fmla="*/ 211 h 287"/>
                <a:gd name="T100" fmla="*/ 78 w 516"/>
                <a:gd name="T101" fmla="*/ 219 h 287"/>
                <a:gd name="T102" fmla="*/ 51 w 516"/>
                <a:gd name="T103" fmla="*/ 247 h 287"/>
                <a:gd name="T104" fmla="*/ 36 w 516"/>
                <a:gd name="T105" fmla="*/ 265 h 287"/>
                <a:gd name="T106" fmla="*/ 11 w 516"/>
                <a:gd name="T107" fmla="*/ 280 h 287"/>
                <a:gd name="T108" fmla="*/ 76 w 516"/>
                <a:gd name="T109" fmla="*/ 277 h 287"/>
                <a:gd name="T110" fmla="*/ 141 w 516"/>
                <a:gd name="T111" fmla="*/ 268 h 287"/>
                <a:gd name="T112" fmla="*/ 428 w 516"/>
                <a:gd name="T113" fmla="*/ 217 h 287"/>
                <a:gd name="T114" fmla="*/ 495 w 516"/>
                <a:gd name="T115" fmla="*/ 202 h 287"/>
                <a:gd name="T116" fmla="*/ 501 w 516"/>
                <a:gd name="T117" fmla="*/ 201 h 287"/>
                <a:gd name="T118" fmla="*/ 514 w 516"/>
                <a:gd name="T119" fmla="*/ 72 h 287"/>
                <a:gd name="T120" fmla="*/ 512 w 516"/>
                <a:gd name="T121" fmla="*/ 8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grpFill/>
            <a:ln w="4763">
              <a:solidFill>
                <a:srgbClr val="91E5B3"/>
              </a:solidFill>
              <a:prstDash val="solid"/>
              <a:round/>
              <a:headEnd/>
              <a:tailEnd/>
            </a:ln>
          </p:spPr>
          <p:txBody>
            <a:bodyPr/>
            <a:lstStyle/>
            <a:p>
              <a:endParaRPr lang="en-US"/>
            </a:p>
          </p:txBody>
        </p:sp>
        <p:sp>
          <p:nvSpPr>
            <p:cNvPr id="64" name="Freeform 163"/>
            <p:cNvSpPr>
              <a:spLocks noEditPoints="1"/>
            </p:cNvSpPr>
            <p:nvPr/>
          </p:nvSpPr>
          <p:spPr bwMode="auto">
            <a:xfrm>
              <a:off x="7336444" y="3429635"/>
              <a:ext cx="553948" cy="266694"/>
            </a:xfrm>
            <a:custGeom>
              <a:avLst/>
              <a:gdLst>
                <a:gd name="T0" fmla="*/ 292 w 295"/>
                <a:gd name="T1" fmla="*/ 92 h 142"/>
                <a:gd name="T2" fmla="*/ 227 w 295"/>
                <a:gd name="T3" fmla="*/ 0 h 142"/>
                <a:gd name="T4" fmla="*/ 11 w 295"/>
                <a:gd name="T5" fmla="*/ 83 h 142"/>
                <a:gd name="T6" fmla="*/ 26 w 295"/>
                <a:gd name="T7" fmla="*/ 62 h 142"/>
                <a:gd name="T8" fmla="*/ 44 w 295"/>
                <a:gd name="T9" fmla="*/ 45 h 142"/>
                <a:gd name="T10" fmla="*/ 64 w 295"/>
                <a:gd name="T11" fmla="*/ 50 h 142"/>
                <a:gd name="T12" fmla="*/ 77 w 295"/>
                <a:gd name="T13" fmla="*/ 34 h 142"/>
                <a:gd name="T14" fmla="*/ 103 w 295"/>
                <a:gd name="T15" fmla="*/ 36 h 142"/>
                <a:gd name="T16" fmla="*/ 107 w 295"/>
                <a:gd name="T17" fmla="*/ 49 h 142"/>
                <a:gd name="T18" fmla="*/ 129 w 295"/>
                <a:gd name="T19" fmla="*/ 59 h 142"/>
                <a:gd name="T20" fmla="*/ 144 w 295"/>
                <a:gd name="T21" fmla="*/ 73 h 142"/>
                <a:gd name="T22" fmla="*/ 164 w 295"/>
                <a:gd name="T23" fmla="*/ 76 h 142"/>
                <a:gd name="T24" fmla="*/ 167 w 295"/>
                <a:gd name="T25" fmla="*/ 96 h 142"/>
                <a:gd name="T26" fmla="*/ 159 w 295"/>
                <a:gd name="T27" fmla="*/ 112 h 142"/>
                <a:gd name="T28" fmla="*/ 167 w 295"/>
                <a:gd name="T29" fmla="*/ 122 h 142"/>
                <a:gd name="T30" fmla="*/ 179 w 295"/>
                <a:gd name="T31" fmla="*/ 127 h 142"/>
                <a:gd name="T32" fmla="*/ 187 w 295"/>
                <a:gd name="T33" fmla="*/ 127 h 142"/>
                <a:gd name="T34" fmla="*/ 208 w 295"/>
                <a:gd name="T35" fmla="*/ 135 h 142"/>
                <a:gd name="T36" fmla="*/ 221 w 295"/>
                <a:gd name="T37" fmla="*/ 135 h 142"/>
                <a:gd name="T38" fmla="*/ 197 w 295"/>
                <a:gd name="T39" fmla="*/ 114 h 142"/>
                <a:gd name="T40" fmla="*/ 191 w 295"/>
                <a:gd name="T41" fmla="*/ 100 h 142"/>
                <a:gd name="T42" fmla="*/ 210 w 295"/>
                <a:gd name="T43" fmla="*/ 120 h 142"/>
                <a:gd name="T44" fmla="*/ 197 w 295"/>
                <a:gd name="T45" fmla="*/ 88 h 142"/>
                <a:gd name="T46" fmla="*/ 193 w 295"/>
                <a:gd name="T47" fmla="*/ 65 h 142"/>
                <a:gd name="T48" fmla="*/ 197 w 295"/>
                <a:gd name="T49" fmla="*/ 62 h 142"/>
                <a:gd name="T50" fmla="*/ 191 w 295"/>
                <a:gd name="T51" fmla="*/ 49 h 142"/>
                <a:gd name="T52" fmla="*/ 197 w 295"/>
                <a:gd name="T53" fmla="*/ 38 h 142"/>
                <a:gd name="T54" fmla="*/ 202 w 295"/>
                <a:gd name="T55" fmla="*/ 30 h 142"/>
                <a:gd name="T56" fmla="*/ 214 w 295"/>
                <a:gd name="T57" fmla="*/ 26 h 142"/>
                <a:gd name="T58" fmla="*/ 219 w 295"/>
                <a:gd name="T59" fmla="*/ 13 h 142"/>
                <a:gd name="T60" fmla="*/ 217 w 295"/>
                <a:gd name="T61" fmla="*/ 27 h 142"/>
                <a:gd name="T62" fmla="*/ 210 w 295"/>
                <a:gd name="T63" fmla="*/ 36 h 142"/>
                <a:gd name="T64" fmla="*/ 214 w 295"/>
                <a:gd name="T65" fmla="*/ 53 h 142"/>
                <a:gd name="T66" fmla="*/ 206 w 295"/>
                <a:gd name="T67" fmla="*/ 66 h 142"/>
                <a:gd name="T68" fmla="*/ 213 w 295"/>
                <a:gd name="T69" fmla="*/ 66 h 142"/>
                <a:gd name="T70" fmla="*/ 220 w 295"/>
                <a:gd name="T71" fmla="*/ 81 h 142"/>
                <a:gd name="T72" fmla="*/ 212 w 295"/>
                <a:gd name="T73" fmla="*/ 91 h 142"/>
                <a:gd name="T74" fmla="*/ 223 w 295"/>
                <a:gd name="T75" fmla="*/ 91 h 142"/>
                <a:gd name="T76" fmla="*/ 219 w 295"/>
                <a:gd name="T77" fmla="*/ 95 h 142"/>
                <a:gd name="T78" fmla="*/ 220 w 295"/>
                <a:gd name="T79" fmla="*/ 112 h 142"/>
                <a:gd name="T80" fmla="*/ 233 w 295"/>
                <a:gd name="T81" fmla="*/ 119 h 142"/>
                <a:gd name="T82" fmla="*/ 239 w 295"/>
                <a:gd name="T83" fmla="*/ 116 h 142"/>
                <a:gd name="T84" fmla="*/ 248 w 295"/>
                <a:gd name="T85" fmla="*/ 119 h 142"/>
                <a:gd name="T86" fmla="*/ 252 w 295"/>
                <a:gd name="T87" fmla="*/ 130 h 142"/>
                <a:gd name="T88" fmla="*/ 252 w 295"/>
                <a:gd name="T89" fmla="*/ 142 h 142"/>
                <a:gd name="T90" fmla="*/ 282 w 295"/>
                <a:gd name="T91" fmla="*/ 130 h 142"/>
                <a:gd name="T92" fmla="*/ 292 w 295"/>
                <a:gd name="T93" fmla="*/ 111 h 142"/>
                <a:gd name="T94" fmla="*/ 292 w 295"/>
                <a:gd name="T95"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grpFill/>
            <a:ln w="4763">
              <a:solidFill>
                <a:srgbClr val="91E5B3"/>
              </a:solidFill>
              <a:prstDash val="solid"/>
              <a:round/>
              <a:headEnd/>
              <a:tailEnd/>
            </a:ln>
          </p:spPr>
          <p:txBody>
            <a:bodyPr/>
            <a:lstStyle/>
            <a:p>
              <a:endParaRPr lang="en-US"/>
            </a:p>
          </p:txBody>
        </p:sp>
        <p:sp>
          <p:nvSpPr>
            <p:cNvPr id="65" name="Freeform 164"/>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grpFill/>
            <a:ln>
              <a:solidFill>
                <a:srgbClr val="91E5B3"/>
              </a:solidFill>
            </a:ln>
          </p:spPr>
          <p:txBody>
            <a:bodyPr/>
            <a:lstStyle/>
            <a:p>
              <a:endParaRPr lang="en-US"/>
            </a:p>
          </p:txBody>
        </p:sp>
        <p:sp>
          <p:nvSpPr>
            <p:cNvPr id="66" name="Freeform 165"/>
            <p:cNvSpPr>
              <a:spLocks/>
            </p:cNvSpPr>
            <p:nvPr/>
          </p:nvSpPr>
          <p:spPr bwMode="auto">
            <a:xfrm>
              <a:off x="7937337" y="2973250"/>
              <a:ext cx="208435" cy="204716"/>
            </a:xfrm>
            <a:custGeom>
              <a:avLst/>
              <a:gdLst>
                <a:gd name="T0" fmla="*/ 0 w 111"/>
                <a:gd name="T1" fmla="*/ 22 h 109"/>
                <a:gd name="T2" fmla="*/ 34 w 111"/>
                <a:gd name="T3" fmla="*/ 15 h 109"/>
                <a:gd name="T4" fmla="*/ 40 w 111"/>
                <a:gd name="T5" fmla="*/ 15 h 109"/>
                <a:gd name="T6" fmla="*/ 49 w 111"/>
                <a:gd name="T7" fmla="*/ 11 h 109"/>
                <a:gd name="T8" fmla="*/ 53 w 111"/>
                <a:gd name="T9" fmla="*/ 11 h 109"/>
                <a:gd name="T10" fmla="*/ 59 w 111"/>
                <a:gd name="T11" fmla="*/ 8 h 109"/>
                <a:gd name="T12" fmla="*/ 88 w 111"/>
                <a:gd name="T13" fmla="*/ 1 h 109"/>
                <a:gd name="T14" fmla="*/ 95 w 111"/>
                <a:gd name="T15" fmla="*/ 0 h 109"/>
                <a:gd name="T16" fmla="*/ 99 w 111"/>
                <a:gd name="T17" fmla="*/ 0 h 109"/>
                <a:gd name="T18" fmla="*/ 110 w 111"/>
                <a:gd name="T19" fmla="*/ 42 h 109"/>
                <a:gd name="T20" fmla="*/ 111 w 111"/>
                <a:gd name="T21" fmla="*/ 47 h 109"/>
                <a:gd name="T22" fmla="*/ 110 w 111"/>
                <a:gd name="T23" fmla="*/ 52 h 109"/>
                <a:gd name="T24" fmla="*/ 110 w 111"/>
                <a:gd name="T25" fmla="*/ 53 h 109"/>
                <a:gd name="T26" fmla="*/ 111 w 111"/>
                <a:gd name="T27" fmla="*/ 56 h 109"/>
                <a:gd name="T28" fmla="*/ 109 w 111"/>
                <a:gd name="T29" fmla="*/ 54 h 109"/>
                <a:gd name="T30" fmla="*/ 98 w 111"/>
                <a:gd name="T31" fmla="*/ 58 h 109"/>
                <a:gd name="T32" fmla="*/ 87 w 111"/>
                <a:gd name="T33" fmla="*/ 65 h 109"/>
                <a:gd name="T34" fmla="*/ 82 w 111"/>
                <a:gd name="T35" fmla="*/ 64 h 109"/>
                <a:gd name="T36" fmla="*/ 82 w 111"/>
                <a:gd name="T37" fmla="*/ 62 h 109"/>
                <a:gd name="T38" fmla="*/ 79 w 111"/>
                <a:gd name="T39" fmla="*/ 61 h 109"/>
                <a:gd name="T40" fmla="*/ 80 w 111"/>
                <a:gd name="T41" fmla="*/ 65 h 109"/>
                <a:gd name="T42" fmla="*/ 80 w 111"/>
                <a:gd name="T43" fmla="*/ 68 h 109"/>
                <a:gd name="T44" fmla="*/ 65 w 111"/>
                <a:gd name="T45" fmla="*/ 72 h 109"/>
                <a:gd name="T46" fmla="*/ 63 w 111"/>
                <a:gd name="T47" fmla="*/ 75 h 109"/>
                <a:gd name="T48" fmla="*/ 57 w 111"/>
                <a:gd name="T49" fmla="*/ 75 h 109"/>
                <a:gd name="T50" fmla="*/ 52 w 111"/>
                <a:gd name="T51" fmla="*/ 77 h 109"/>
                <a:gd name="T52" fmla="*/ 46 w 111"/>
                <a:gd name="T53" fmla="*/ 79 h 109"/>
                <a:gd name="T54" fmla="*/ 38 w 111"/>
                <a:gd name="T55" fmla="*/ 90 h 109"/>
                <a:gd name="T56" fmla="*/ 36 w 111"/>
                <a:gd name="T57" fmla="*/ 87 h 109"/>
                <a:gd name="T58" fmla="*/ 31 w 111"/>
                <a:gd name="T59" fmla="*/ 92 h 109"/>
                <a:gd name="T60" fmla="*/ 26 w 111"/>
                <a:gd name="T61" fmla="*/ 96 h 109"/>
                <a:gd name="T62" fmla="*/ 15 w 111"/>
                <a:gd name="T63" fmla="*/ 106 h 109"/>
                <a:gd name="T64" fmla="*/ 11 w 111"/>
                <a:gd name="T65" fmla="*/ 109 h 109"/>
                <a:gd name="T66" fmla="*/ 6 w 111"/>
                <a:gd name="T67" fmla="*/ 103 h 109"/>
                <a:gd name="T68" fmla="*/ 6 w 111"/>
                <a:gd name="T69" fmla="*/ 100 h 109"/>
                <a:gd name="T70" fmla="*/ 14 w 111"/>
                <a:gd name="T71" fmla="*/ 92 h 109"/>
                <a:gd name="T72" fmla="*/ 14 w 111"/>
                <a:gd name="T73" fmla="*/ 87 h 109"/>
                <a:gd name="T74" fmla="*/ 10 w 111"/>
                <a:gd name="T75" fmla="*/ 81 h 109"/>
                <a:gd name="T76" fmla="*/ 0 w 111"/>
                <a:gd name="T77"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grpFill/>
            <a:ln w="4763">
              <a:solidFill>
                <a:srgbClr val="91E5B3"/>
              </a:solidFill>
              <a:prstDash val="solid"/>
              <a:round/>
              <a:headEnd/>
              <a:tailEnd/>
            </a:ln>
          </p:spPr>
          <p:txBody>
            <a:bodyPr/>
            <a:lstStyle/>
            <a:p>
              <a:endParaRPr lang="en-US"/>
            </a:p>
          </p:txBody>
        </p:sp>
        <p:sp>
          <p:nvSpPr>
            <p:cNvPr id="67" name="Freeform 166"/>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grpFill/>
            <a:ln>
              <a:solidFill>
                <a:srgbClr val="91E5B3"/>
              </a:solidFill>
            </a:ln>
          </p:spPr>
          <p:txBody>
            <a:bodyPr/>
            <a:lstStyle/>
            <a:p>
              <a:endParaRPr lang="en-US"/>
            </a:p>
          </p:txBody>
        </p:sp>
        <p:sp>
          <p:nvSpPr>
            <p:cNvPr id="68" name="Freeform 167"/>
            <p:cNvSpPr>
              <a:spLocks/>
            </p:cNvSpPr>
            <p:nvPr/>
          </p:nvSpPr>
          <p:spPr bwMode="auto">
            <a:xfrm>
              <a:off x="7995548" y="2460521"/>
              <a:ext cx="204679" cy="424457"/>
            </a:xfrm>
            <a:custGeom>
              <a:avLst/>
              <a:gdLst>
                <a:gd name="T0" fmla="*/ 14 w 109"/>
                <a:gd name="T1" fmla="*/ 226 h 226"/>
                <a:gd name="T2" fmla="*/ 9 w 109"/>
                <a:gd name="T3" fmla="*/ 221 h 226"/>
                <a:gd name="T4" fmla="*/ 6 w 109"/>
                <a:gd name="T5" fmla="*/ 215 h 226"/>
                <a:gd name="T6" fmla="*/ 6 w 109"/>
                <a:gd name="T7" fmla="*/ 209 h 226"/>
                <a:gd name="T8" fmla="*/ 9 w 109"/>
                <a:gd name="T9" fmla="*/ 204 h 226"/>
                <a:gd name="T10" fmla="*/ 6 w 109"/>
                <a:gd name="T11" fmla="*/ 189 h 226"/>
                <a:gd name="T12" fmla="*/ 6 w 109"/>
                <a:gd name="T13" fmla="*/ 178 h 226"/>
                <a:gd name="T14" fmla="*/ 0 w 109"/>
                <a:gd name="T15" fmla="*/ 159 h 226"/>
                <a:gd name="T16" fmla="*/ 3 w 109"/>
                <a:gd name="T17" fmla="*/ 155 h 226"/>
                <a:gd name="T18" fmla="*/ 2 w 109"/>
                <a:gd name="T19" fmla="*/ 147 h 226"/>
                <a:gd name="T20" fmla="*/ 6 w 109"/>
                <a:gd name="T21" fmla="*/ 141 h 226"/>
                <a:gd name="T22" fmla="*/ 7 w 109"/>
                <a:gd name="T23" fmla="*/ 136 h 226"/>
                <a:gd name="T24" fmla="*/ 6 w 109"/>
                <a:gd name="T25" fmla="*/ 131 h 226"/>
                <a:gd name="T26" fmla="*/ 9 w 109"/>
                <a:gd name="T27" fmla="*/ 125 h 226"/>
                <a:gd name="T28" fmla="*/ 7 w 109"/>
                <a:gd name="T29" fmla="*/ 120 h 226"/>
                <a:gd name="T30" fmla="*/ 10 w 109"/>
                <a:gd name="T31" fmla="*/ 110 h 226"/>
                <a:gd name="T32" fmla="*/ 6 w 109"/>
                <a:gd name="T33" fmla="*/ 99 h 226"/>
                <a:gd name="T34" fmla="*/ 6 w 109"/>
                <a:gd name="T35" fmla="*/ 94 h 226"/>
                <a:gd name="T36" fmla="*/ 11 w 109"/>
                <a:gd name="T37" fmla="*/ 90 h 226"/>
                <a:gd name="T38" fmla="*/ 13 w 109"/>
                <a:gd name="T39" fmla="*/ 89 h 226"/>
                <a:gd name="T40" fmla="*/ 22 w 109"/>
                <a:gd name="T41" fmla="*/ 79 h 226"/>
                <a:gd name="T42" fmla="*/ 26 w 109"/>
                <a:gd name="T43" fmla="*/ 71 h 226"/>
                <a:gd name="T44" fmla="*/ 26 w 109"/>
                <a:gd name="T45" fmla="*/ 66 h 226"/>
                <a:gd name="T46" fmla="*/ 25 w 109"/>
                <a:gd name="T47" fmla="*/ 61 h 226"/>
                <a:gd name="T48" fmla="*/ 21 w 109"/>
                <a:gd name="T49" fmla="*/ 56 h 226"/>
                <a:gd name="T50" fmla="*/ 19 w 109"/>
                <a:gd name="T51" fmla="*/ 51 h 226"/>
                <a:gd name="T52" fmla="*/ 22 w 109"/>
                <a:gd name="T53" fmla="*/ 40 h 226"/>
                <a:gd name="T54" fmla="*/ 19 w 109"/>
                <a:gd name="T55" fmla="*/ 32 h 226"/>
                <a:gd name="T56" fmla="*/ 21 w 109"/>
                <a:gd name="T57" fmla="*/ 30 h 226"/>
                <a:gd name="T58" fmla="*/ 21 w 109"/>
                <a:gd name="T59" fmla="*/ 29 h 226"/>
                <a:gd name="T60" fmla="*/ 19 w 109"/>
                <a:gd name="T61" fmla="*/ 23 h 226"/>
                <a:gd name="T62" fmla="*/ 22 w 109"/>
                <a:gd name="T63" fmla="*/ 14 h 226"/>
                <a:gd name="T64" fmla="*/ 22 w 109"/>
                <a:gd name="T65" fmla="*/ 9 h 226"/>
                <a:gd name="T66" fmla="*/ 28 w 109"/>
                <a:gd name="T67" fmla="*/ 5 h 226"/>
                <a:gd name="T68" fmla="*/ 33 w 109"/>
                <a:gd name="T69" fmla="*/ 6 h 226"/>
                <a:gd name="T70" fmla="*/ 38 w 109"/>
                <a:gd name="T71" fmla="*/ 0 h 226"/>
                <a:gd name="T72" fmla="*/ 38 w 109"/>
                <a:gd name="T73" fmla="*/ 3 h 226"/>
                <a:gd name="T74" fmla="*/ 78 w 109"/>
                <a:gd name="T75" fmla="*/ 121 h 226"/>
                <a:gd name="T76" fmla="*/ 83 w 109"/>
                <a:gd name="T77" fmla="*/ 137 h 226"/>
                <a:gd name="T78" fmla="*/ 83 w 109"/>
                <a:gd name="T79" fmla="*/ 143 h 226"/>
                <a:gd name="T80" fmla="*/ 86 w 109"/>
                <a:gd name="T81" fmla="*/ 147 h 226"/>
                <a:gd name="T82" fmla="*/ 87 w 109"/>
                <a:gd name="T83" fmla="*/ 152 h 226"/>
                <a:gd name="T84" fmla="*/ 93 w 109"/>
                <a:gd name="T85" fmla="*/ 156 h 226"/>
                <a:gd name="T86" fmla="*/ 98 w 109"/>
                <a:gd name="T87" fmla="*/ 159 h 226"/>
                <a:gd name="T88" fmla="*/ 99 w 109"/>
                <a:gd name="T89" fmla="*/ 165 h 226"/>
                <a:gd name="T90" fmla="*/ 104 w 109"/>
                <a:gd name="T91" fmla="*/ 170 h 226"/>
                <a:gd name="T92" fmla="*/ 106 w 109"/>
                <a:gd name="T93" fmla="*/ 171 h 226"/>
                <a:gd name="T94" fmla="*/ 109 w 109"/>
                <a:gd name="T95" fmla="*/ 173 h 226"/>
                <a:gd name="T96" fmla="*/ 106 w 109"/>
                <a:gd name="T97" fmla="*/ 184 h 226"/>
                <a:gd name="T98" fmla="*/ 106 w 109"/>
                <a:gd name="T99" fmla="*/ 189 h 226"/>
                <a:gd name="T100" fmla="*/ 104 w 109"/>
                <a:gd name="T101" fmla="*/ 189 h 226"/>
                <a:gd name="T102" fmla="*/ 101 w 109"/>
                <a:gd name="T103" fmla="*/ 189 h 226"/>
                <a:gd name="T104" fmla="*/ 95 w 109"/>
                <a:gd name="T105" fmla="*/ 193 h 226"/>
                <a:gd name="T106" fmla="*/ 93 w 109"/>
                <a:gd name="T107" fmla="*/ 198 h 226"/>
                <a:gd name="T108" fmla="*/ 91 w 109"/>
                <a:gd name="T109" fmla="*/ 197 h 226"/>
                <a:gd name="T110" fmla="*/ 87 w 109"/>
                <a:gd name="T111" fmla="*/ 203 h 226"/>
                <a:gd name="T112" fmla="*/ 82 w 109"/>
                <a:gd name="T113" fmla="*/ 211 h 226"/>
                <a:gd name="T114" fmla="*/ 14 w 109"/>
                <a:gd name="T11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grpFill/>
            <a:ln w="4763">
              <a:solidFill>
                <a:srgbClr val="91E5B3"/>
              </a:solidFill>
              <a:prstDash val="solid"/>
              <a:round/>
              <a:headEnd/>
              <a:tailEnd/>
            </a:ln>
          </p:spPr>
          <p:txBody>
            <a:bodyPr/>
            <a:lstStyle/>
            <a:p>
              <a:endParaRPr lang="en-US"/>
            </a:p>
          </p:txBody>
        </p:sp>
        <p:sp>
          <p:nvSpPr>
            <p:cNvPr id="69" name="Freeform 168"/>
            <p:cNvSpPr>
              <a:spLocks noEditPoints="1"/>
            </p:cNvSpPr>
            <p:nvPr/>
          </p:nvSpPr>
          <p:spPr bwMode="auto">
            <a:xfrm>
              <a:off x="8123238" y="2963859"/>
              <a:ext cx="93889" cy="114566"/>
            </a:xfrm>
            <a:custGeom>
              <a:avLst/>
              <a:gdLst>
                <a:gd name="T0" fmla="*/ 31 w 50"/>
                <a:gd name="T1" fmla="*/ 13 h 61"/>
                <a:gd name="T2" fmla="*/ 30 w 50"/>
                <a:gd name="T3" fmla="*/ 9 h 61"/>
                <a:gd name="T4" fmla="*/ 27 w 50"/>
                <a:gd name="T5" fmla="*/ 8 h 61"/>
                <a:gd name="T6" fmla="*/ 25 w 50"/>
                <a:gd name="T7" fmla="*/ 2 h 61"/>
                <a:gd name="T8" fmla="*/ 21 w 50"/>
                <a:gd name="T9" fmla="*/ 0 h 61"/>
                <a:gd name="T10" fmla="*/ 0 w 50"/>
                <a:gd name="T11" fmla="*/ 5 h 61"/>
                <a:gd name="T12" fmla="*/ 11 w 50"/>
                <a:gd name="T13" fmla="*/ 47 h 61"/>
                <a:gd name="T14" fmla="*/ 12 w 50"/>
                <a:gd name="T15" fmla="*/ 52 h 61"/>
                <a:gd name="T16" fmla="*/ 11 w 50"/>
                <a:gd name="T17" fmla="*/ 57 h 61"/>
                <a:gd name="T18" fmla="*/ 11 w 50"/>
                <a:gd name="T19" fmla="*/ 58 h 61"/>
                <a:gd name="T20" fmla="*/ 12 w 50"/>
                <a:gd name="T21" fmla="*/ 61 h 61"/>
                <a:gd name="T22" fmla="*/ 18 w 50"/>
                <a:gd name="T23" fmla="*/ 58 h 61"/>
                <a:gd name="T24" fmla="*/ 33 w 50"/>
                <a:gd name="T25" fmla="*/ 48 h 61"/>
                <a:gd name="T26" fmla="*/ 33 w 50"/>
                <a:gd name="T27" fmla="*/ 43 h 61"/>
                <a:gd name="T28" fmla="*/ 31 w 50"/>
                <a:gd name="T29" fmla="*/ 35 h 61"/>
                <a:gd name="T30" fmla="*/ 31 w 50"/>
                <a:gd name="T31" fmla="*/ 31 h 61"/>
                <a:gd name="T32" fmla="*/ 27 w 50"/>
                <a:gd name="T33" fmla="*/ 25 h 61"/>
                <a:gd name="T34" fmla="*/ 30 w 50"/>
                <a:gd name="T35" fmla="*/ 20 h 61"/>
                <a:gd name="T36" fmla="*/ 29 w 50"/>
                <a:gd name="T37" fmla="*/ 15 h 61"/>
                <a:gd name="T38" fmla="*/ 33 w 50"/>
                <a:gd name="T39" fmla="*/ 20 h 61"/>
                <a:gd name="T40" fmla="*/ 36 w 50"/>
                <a:gd name="T41" fmla="*/ 17 h 61"/>
                <a:gd name="T42" fmla="*/ 34 w 50"/>
                <a:gd name="T43" fmla="*/ 17 h 61"/>
                <a:gd name="T44" fmla="*/ 31 w 50"/>
                <a:gd name="T45" fmla="*/ 13 h 61"/>
                <a:gd name="T46" fmla="*/ 36 w 50"/>
                <a:gd name="T47" fmla="*/ 23 h 61"/>
                <a:gd name="T48" fmla="*/ 40 w 50"/>
                <a:gd name="T49" fmla="*/ 20 h 61"/>
                <a:gd name="T50" fmla="*/ 36 w 50"/>
                <a:gd name="T51" fmla="*/ 17 h 61"/>
                <a:gd name="T52" fmla="*/ 36 w 50"/>
                <a:gd name="T53" fmla="*/ 23 h 61"/>
                <a:gd name="T54" fmla="*/ 49 w 50"/>
                <a:gd name="T55" fmla="*/ 31 h 61"/>
                <a:gd name="T56" fmla="*/ 48 w 50"/>
                <a:gd name="T57" fmla="*/ 24 h 61"/>
                <a:gd name="T58" fmla="*/ 42 w 50"/>
                <a:gd name="T59" fmla="*/ 23 h 61"/>
                <a:gd name="T60" fmla="*/ 45 w 50"/>
                <a:gd name="T61" fmla="*/ 34 h 61"/>
                <a:gd name="T62" fmla="*/ 48 w 50"/>
                <a:gd name="T63" fmla="*/ 39 h 61"/>
                <a:gd name="T64" fmla="*/ 50 w 50"/>
                <a:gd name="T65" fmla="*/ 35 h 61"/>
                <a:gd name="T66" fmla="*/ 49 w 50"/>
                <a:gd name="T67"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grpFill/>
            <a:ln w="4763">
              <a:solidFill>
                <a:srgbClr val="91E5B3"/>
              </a:solidFill>
              <a:prstDash val="solid"/>
              <a:round/>
              <a:headEnd/>
              <a:tailEnd/>
            </a:ln>
          </p:spPr>
          <p:txBody>
            <a:bodyPr/>
            <a:lstStyle/>
            <a:p>
              <a:endParaRPr lang="en-US"/>
            </a:p>
          </p:txBody>
        </p:sp>
        <p:sp>
          <p:nvSpPr>
            <p:cNvPr id="70" name="Freeform 169"/>
            <p:cNvSpPr>
              <a:spLocks noEditPoints="1"/>
            </p:cNvSpPr>
            <p:nvPr/>
          </p:nvSpPr>
          <p:spPr bwMode="auto">
            <a:xfrm>
              <a:off x="2148115" y="2915028"/>
              <a:ext cx="993350" cy="1665898"/>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grpFill/>
            <a:ln w="4763">
              <a:solidFill>
                <a:srgbClr val="91E5B3"/>
              </a:solidFill>
              <a:prstDash val="solid"/>
              <a:round/>
              <a:headEnd/>
              <a:tailEnd/>
            </a:ln>
          </p:spPr>
          <p:txBody>
            <a:bodyPr/>
            <a:lstStyle/>
            <a:p>
              <a:endParaRPr lang="en-US"/>
            </a:p>
          </p:txBody>
        </p:sp>
        <p:sp>
          <p:nvSpPr>
            <p:cNvPr id="71" name="Freeform 170"/>
            <p:cNvSpPr>
              <a:spLocks noEditPoints="1"/>
            </p:cNvSpPr>
            <p:nvPr/>
          </p:nvSpPr>
          <p:spPr bwMode="auto">
            <a:xfrm>
              <a:off x="2439172" y="1921499"/>
              <a:ext cx="813082" cy="587854"/>
            </a:xfrm>
            <a:custGeom>
              <a:avLst/>
              <a:gdLst>
                <a:gd name="T0" fmla="*/ 129 w 433"/>
                <a:gd name="T1" fmla="*/ 0 h 313"/>
                <a:gd name="T2" fmla="*/ 127 w 433"/>
                <a:gd name="T3" fmla="*/ 16 h 313"/>
                <a:gd name="T4" fmla="*/ 136 w 433"/>
                <a:gd name="T5" fmla="*/ 34 h 313"/>
                <a:gd name="T6" fmla="*/ 132 w 433"/>
                <a:gd name="T7" fmla="*/ 47 h 313"/>
                <a:gd name="T8" fmla="*/ 127 w 433"/>
                <a:gd name="T9" fmla="*/ 47 h 313"/>
                <a:gd name="T10" fmla="*/ 132 w 433"/>
                <a:gd name="T11" fmla="*/ 66 h 313"/>
                <a:gd name="T12" fmla="*/ 129 w 433"/>
                <a:gd name="T13" fmla="*/ 92 h 313"/>
                <a:gd name="T14" fmla="*/ 122 w 433"/>
                <a:gd name="T15" fmla="*/ 114 h 313"/>
                <a:gd name="T16" fmla="*/ 103 w 433"/>
                <a:gd name="T17" fmla="*/ 138 h 313"/>
                <a:gd name="T18" fmla="*/ 87 w 433"/>
                <a:gd name="T19" fmla="*/ 141 h 313"/>
                <a:gd name="T20" fmla="*/ 77 w 433"/>
                <a:gd name="T21" fmla="*/ 141 h 313"/>
                <a:gd name="T22" fmla="*/ 92 w 433"/>
                <a:gd name="T23" fmla="*/ 126 h 313"/>
                <a:gd name="T24" fmla="*/ 92 w 433"/>
                <a:gd name="T25" fmla="*/ 140 h 313"/>
                <a:gd name="T26" fmla="*/ 96 w 433"/>
                <a:gd name="T27" fmla="*/ 134 h 313"/>
                <a:gd name="T28" fmla="*/ 103 w 433"/>
                <a:gd name="T29" fmla="*/ 114 h 313"/>
                <a:gd name="T30" fmla="*/ 107 w 433"/>
                <a:gd name="T31" fmla="*/ 99 h 313"/>
                <a:gd name="T32" fmla="*/ 115 w 433"/>
                <a:gd name="T33" fmla="*/ 87 h 313"/>
                <a:gd name="T34" fmla="*/ 77 w 433"/>
                <a:gd name="T35" fmla="*/ 117 h 313"/>
                <a:gd name="T36" fmla="*/ 79 w 433"/>
                <a:gd name="T37" fmla="*/ 123 h 313"/>
                <a:gd name="T38" fmla="*/ 92 w 433"/>
                <a:gd name="T39" fmla="*/ 102 h 313"/>
                <a:gd name="T40" fmla="*/ 103 w 433"/>
                <a:gd name="T41" fmla="*/ 95 h 313"/>
                <a:gd name="T42" fmla="*/ 110 w 433"/>
                <a:gd name="T43" fmla="*/ 65 h 313"/>
                <a:gd name="T44" fmla="*/ 94 w 433"/>
                <a:gd name="T45" fmla="*/ 69 h 313"/>
                <a:gd name="T46" fmla="*/ 81 w 433"/>
                <a:gd name="T47" fmla="*/ 60 h 313"/>
                <a:gd name="T48" fmla="*/ 49 w 433"/>
                <a:gd name="T49" fmla="*/ 47 h 313"/>
                <a:gd name="T50" fmla="*/ 27 w 433"/>
                <a:gd name="T51" fmla="*/ 30 h 313"/>
                <a:gd name="T52" fmla="*/ 12 w 433"/>
                <a:gd name="T53" fmla="*/ 26 h 313"/>
                <a:gd name="T54" fmla="*/ 5 w 433"/>
                <a:gd name="T55" fmla="*/ 46 h 313"/>
                <a:gd name="T56" fmla="*/ 14 w 433"/>
                <a:gd name="T57" fmla="*/ 73 h 313"/>
                <a:gd name="T58" fmla="*/ 12 w 433"/>
                <a:gd name="T59" fmla="*/ 129 h 313"/>
                <a:gd name="T60" fmla="*/ 19 w 433"/>
                <a:gd name="T61" fmla="*/ 136 h 313"/>
                <a:gd name="T62" fmla="*/ 12 w 433"/>
                <a:gd name="T63" fmla="*/ 148 h 313"/>
                <a:gd name="T64" fmla="*/ 11 w 433"/>
                <a:gd name="T65" fmla="*/ 157 h 313"/>
                <a:gd name="T66" fmla="*/ 16 w 433"/>
                <a:gd name="T67" fmla="*/ 163 h 313"/>
                <a:gd name="T68" fmla="*/ 15 w 433"/>
                <a:gd name="T69" fmla="*/ 184 h 313"/>
                <a:gd name="T70" fmla="*/ 8 w 433"/>
                <a:gd name="T71" fmla="*/ 172 h 313"/>
                <a:gd name="T72" fmla="*/ 9 w 433"/>
                <a:gd name="T73" fmla="*/ 198 h 313"/>
                <a:gd name="T74" fmla="*/ 30 w 433"/>
                <a:gd name="T75" fmla="*/ 202 h 313"/>
                <a:gd name="T76" fmla="*/ 41 w 433"/>
                <a:gd name="T77" fmla="*/ 214 h 313"/>
                <a:gd name="T78" fmla="*/ 58 w 433"/>
                <a:gd name="T79" fmla="*/ 225 h 313"/>
                <a:gd name="T80" fmla="*/ 68 w 433"/>
                <a:gd name="T81" fmla="*/ 270 h 313"/>
                <a:gd name="T82" fmla="*/ 87 w 433"/>
                <a:gd name="T83" fmla="*/ 278 h 313"/>
                <a:gd name="T84" fmla="*/ 113 w 433"/>
                <a:gd name="T85" fmla="*/ 273 h 313"/>
                <a:gd name="T86" fmla="*/ 137 w 433"/>
                <a:gd name="T87" fmla="*/ 279 h 313"/>
                <a:gd name="T88" fmla="*/ 160 w 433"/>
                <a:gd name="T89" fmla="*/ 289 h 313"/>
                <a:gd name="T90" fmla="*/ 191 w 433"/>
                <a:gd name="T91" fmla="*/ 293 h 313"/>
                <a:gd name="T92" fmla="*/ 235 w 433"/>
                <a:gd name="T93" fmla="*/ 289 h 313"/>
                <a:gd name="T94" fmla="*/ 262 w 433"/>
                <a:gd name="T95" fmla="*/ 290 h 313"/>
                <a:gd name="T96" fmla="*/ 391 w 433"/>
                <a:gd name="T97" fmla="*/ 313 h 313"/>
                <a:gd name="T98" fmla="*/ 391 w 433"/>
                <a:gd name="T99" fmla="*/ 277 h 313"/>
                <a:gd name="T100" fmla="*/ 381 w 433"/>
                <a:gd name="T101" fmla="*/ 62 h 313"/>
                <a:gd name="T102" fmla="*/ 99 w 433"/>
                <a:gd name="T103" fmla="*/ 24 h 313"/>
                <a:gd name="T104" fmla="*/ 115 w 433"/>
                <a:gd name="T105" fmla="*/ 24 h 313"/>
                <a:gd name="T106" fmla="*/ 113 w 433"/>
                <a:gd name="T107" fmla="*/ 20 h 313"/>
                <a:gd name="T108" fmla="*/ 126 w 433"/>
                <a:gd name="T109" fmla="*/ 56 h 313"/>
                <a:gd name="T110" fmla="*/ 111 w 433"/>
                <a:gd name="T111" fmla="*/ 60 h 313"/>
                <a:gd name="T112" fmla="*/ 119 w 433"/>
                <a:gd name="T113" fmla="*/ 81 h 313"/>
                <a:gd name="T114" fmla="*/ 129 w 433"/>
                <a:gd name="T115" fmla="*/ 81 h 313"/>
                <a:gd name="T116" fmla="*/ 115 w 433"/>
                <a:gd name="T117"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grpFill/>
            <a:ln w="4763">
              <a:solidFill>
                <a:srgbClr val="91E5B3"/>
              </a:solidFill>
              <a:prstDash val="solid"/>
              <a:round/>
              <a:headEnd/>
              <a:tailEnd/>
            </a:ln>
          </p:spPr>
          <p:txBody>
            <a:bodyPr/>
            <a:lstStyle/>
            <a:p>
              <a:endParaRPr lang="en-US"/>
            </a:p>
          </p:txBody>
        </p:sp>
        <p:sp>
          <p:nvSpPr>
            <p:cNvPr id="72" name="Freeform 172"/>
            <p:cNvSpPr>
              <a:spLocks noEditPoints="1"/>
            </p:cNvSpPr>
            <p:nvPr/>
          </p:nvSpPr>
          <p:spPr bwMode="auto">
            <a:xfrm>
              <a:off x="4039048" y="4177129"/>
              <a:ext cx="1705032" cy="1664020"/>
            </a:xfrm>
            <a:custGeom>
              <a:avLst/>
              <a:gdLst>
                <a:gd name="T0" fmla="*/ 649 w 908"/>
                <a:gd name="T1" fmla="*/ 837 h 886"/>
                <a:gd name="T2" fmla="*/ 640 w 908"/>
                <a:gd name="T3" fmla="*/ 817 h 886"/>
                <a:gd name="T4" fmla="*/ 898 w 908"/>
                <a:gd name="T5" fmla="*/ 429 h 886"/>
                <a:gd name="T6" fmla="*/ 871 w 908"/>
                <a:gd name="T7" fmla="*/ 382 h 886"/>
                <a:gd name="T8" fmla="*/ 822 w 908"/>
                <a:gd name="T9" fmla="*/ 243 h 886"/>
                <a:gd name="T10" fmla="*/ 773 w 908"/>
                <a:gd name="T11" fmla="*/ 230 h 886"/>
                <a:gd name="T12" fmla="*/ 727 w 908"/>
                <a:gd name="T13" fmla="*/ 232 h 886"/>
                <a:gd name="T14" fmla="*/ 689 w 908"/>
                <a:gd name="T15" fmla="*/ 228 h 886"/>
                <a:gd name="T16" fmla="*/ 660 w 908"/>
                <a:gd name="T17" fmla="*/ 241 h 886"/>
                <a:gd name="T18" fmla="*/ 635 w 908"/>
                <a:gd name="T19" fmla="*/ 227 h 886"/>
                <a:gd name="T20" fmla="*/ 602 w 908"/>
                <a:gd name="T21" fmla="*/ 219 h 886"/>
                <a:gd name="T22" fmla="*/ 563 w 908"/>
                <a:gd name="T23" fmla="*/ 209 h 886"/>
                <a:gd name="T24" fmla="*/ 521 w 908"/>
                <a:gd name="T25" fmla="*/ 200 h 886"/>
                <a:gd name="T26" fmla="*/ 495 w 908"/>
                <a:gd name="T27" fmla="*/ 184 h 886"/>
                <a:gd name="T28" fmla="*/ 465 w 908"/>
                <a:gd name="T29" fmla="*/ 10 h 886"/>
                <a:gd name="T30" fmla="*/ 253 w 908"/>
                <a:gd name="T31" fmla="*/ 280 h 886"/>
                <a:gd name="T32" fmla="*/ 0 w 908"/>
                <a:gd name="T33" fmla="*/ 353 h 886"/>
                <a:gd name="T34" fmla="*/ 21 w 908"/>
                <a:gd name="T35" fmla="*/ 382 h 886"/>
                <a:gd name="T36" fmla="*/ 69 w 908"/>
                <a:gd name="T37" fmla="*/ 441 h 886"/>
                <a:gd name="T38" fmla="*/ 112 w 908"/>
                <a:gd name="T39" fmla="*/ 482 h 886"/>
                <a:gd name="T40" fmla="*/ 134 w 908"/>
                <a:gd name="T41" fmla="*/ 558 h 886"/>
                <a:gd name="T42" fmla="*/ 184 w 908"/>
                <a:gd name="T43" fmla="*/ 596 h 886"/>
                <a:gd name="T44" fmla="*/ 230 w 908"/>
                <a:gd name="T45" fmla="*/ 611 h 886"/>
                <a:gd name="T46" fmla="*/ 263 w 908"/>
                <a:gd name="T47" fmla="*/ 561 h 886"/>
                <a:gd name="T48" fmla="*/ 304 w 908"/>
                <a:gd name="T49" fmla="*/ 554 h 886"/>
                <a:gd name="T50" fmla="*/ 354 w 908"/>
                <a:gd name="T51" fmla="*/ 562 h 886"/>
                <a:gd name="T52" fmla="*/ 380 w 908"/>
                <a:gd name="T53" fmla="*/ 592 h 886"/>
                <a:gd name="T54" fmla="*/ 419 w 908"/>
                <a:gd name="T55" fmla="*/ 654 h 886"/>
                <a:gd name="T56" fmla="*/ 447 w 908"/>
                <a:gd name="T57" fmla="*/ 702 h 886"/>
                <a:gd name="T58" fmla="*/ 484 w 908"/>
                <a:gd name="T59" fmla="*/ 745 h 886"/>
                <a:gd name="T60" fmla="*/ 488 w 908"/>
                <a:gd name="T61" fmla="*/ 786 h 886"/>
                <a:gd name="T62" fmla="*/ 514 w 908"/>
                <a:gd name="T63" fmla="*/ 840 h 886"/>
                <a:gd name="T64" fmla="*/ 554 w 908"/>
                <a:gd name="T65" fmla="*/ 855 h 886"/>
                <a:gd name="T66" fmla="*/ 629 w 908"/>
                <a:gd name="T67" fmla="*/ 882 h 886"/>
                <a:gd name="T68" fmla="*/ 649 w 908"/>
                <a:gd name="T69" fmla="*/ 877 h 886"/>
                <a:gd name="T70" fmla="*/ 635 w 908"/>
                <a:gd name="T71" fmla="*/ 830 h 886"/>
                <a:gd name="T72" fmla="*/ 632 w 908"/>
                <a:gd name="T73" fmla="*/ 787 h 886"/>
                <a:gd name="T74" fmla="*/ 610 w 908"/>
                <a:gd name="T75" fmla="*/ 756 h 886"/>
                <a:gd name="T76" fmla="*/ 645 w 908"/>
                <a:gd name="T77" fmla="*/ 740 h 886"/>
                <a:gd name="T78" fmla="*/ 647 w 908"/>
                <a:gd name="T79" fmla="*/ 722 h 886"/>
                <a:gd name="T80" fmla="*/ 655 w 908"/>
                <a:gd name="T81" fmla="*/ 702 h 886"/>
                <a:gd name="T82" fmla="*/ 671 w 908"/>
                <a:gd name="T83" fmla="*/ 700 h 886"/>
                <a:gd name="T84" fmla="*/ 693 w 908"/>
                <a:gd name="T85" fmla="*/ 685 h 886"/>
                <a:gd name="T86" fmla="*/ 697 w 908"/>
                <a:gd name="T87" fmla="*/ 653 h 886"/>
                <a:gd name="T88" fmla="*/ 721 w 908"/>
                <a:gd name="T89" fmla="*/ 656 h 886"/>
                <a:gd name="T90" fmla="*/ 739 w 908"/>
                <a:gd name="T91" fmla="*/ 662 h 886"/>
                <a:gd name="T92" fmla="*/ 774 w 908"/>
                <a:gd name="T93" fmla="*/ 643 h 886"/>
                <a:gd name="T94" fmla="*/ 818 w 908"/>
                <a:gd name="T95" fmla="*/ 596 h 886"/>
                <a:gd name="T96" fmla="*/ 819 w 908"/>
                <a:gd name="T97" fmla="*/ 569 h 886"/>
                <a:gd name="T98" fmla="*/ 839 w 908"/>
                <a:gd name="T99" fmla="*/ 585 h 886"/>
                <a:gd name="T100" fmla="*/ 875 w 908"/>
                <a:gd name="T101" fmla="*/ 571 h 886"/>
                <a:gd name="T102" fmla="*/ 898 w 908"/>
                <a:gd name="T103" fmla="*/ 520 h 886"/>
                <a:gd name="T104" fmla="*/ 907 w 908"/>
                <a:gd name="T105" fmla="*/ 471 h 886"/>
                <a:gd name="T106" fmla="*/ 648 w 908"/>
                <a:gd name="T107" fmla="*/ 749 h 886"/>
                <a:gd name="T108" fmla="*/ 667 w 908"/>
                <a:gd name="T109" fmla="*/ 718 h 886"/>
                <a:gd name="T110" fmla="*/ 683 w 908"/>
                <a:gd name="T111" fmla="*/ 696 h 886"/>
                <a:gd name="T112" fmla="*/ 812 w 908"/>
                <a:gd name="T113" fmla="*/ 61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grpFill/>
            <a:ln w="4763">
              <a:solidFill>
                <a:srgbClr val="91E5B3"/>
              </a:solidFill>
              <a:prstDash val="solid"/>
              <a:round/>
              <a:headEnd/>
              <a:tailEnd/>
            </a:ln>
          </p:spPr>
          <p:txBody>
            <a:bodyPr/>
            <a:lstStyle/>
            <a:p>
              <a:endParaRPr lang="en-US"/>
            </a:p>
          </p:txBody>
        </p:sp>
        <p:sp>
          <p:nvSpPr>
            <p:cNvPr id="73" name="Freeform 173"/>
            <p:cNvSpPr>
              <a:spLocks noEditPoints="1"/>
            </p:cNvSpPr>
            <p:nvPr/>
          </p:nvSpPr>
          <p:spPr bwMode="auto">
            <a:xfrm>
              <a:off x="5668968" y="4718029"/>
              <a:ext cx="692904" cy="614147"/>
            </a:xfrm>
            <a:custGeom>
              <a:avLst/>
              <a:gdLst>
                <a:gd name="T0" fmla="*/ 347 w 369"/>
                <a:gd name="T1" fmla="*/ 228 h 327"/>
                <a:gd name="T2" fmla="*/ 357 w 369"/>
                <a:gd name="T3" fmla="*/ 293 h 327"/>
                <a:gd name="T4" fmla="*/ 325 w 369"/>
                <a:gd name="T5" fmla="*/ 281 h 327"/>
                <a:gd name="T6" fmla="*/ 327 w 369"/>
                <a:gd name="T7" fmla="*/ 267 h 327"/>
                <a:gd name="T8" fmla="*/ 336 w 369"/>
                <a:gd name="T9" fmla="*/ 256 h 327"/>
                <a:gd name="T10" fmla="*/ 335 w 369"/>
                <a:gd name="T11" fmla="*/ 239 h 327"/>
                <a:gd name="T12" fmla="*/ 317 w 369"/>
                <a:gd name="T13" fmla="*/ 250 h 327"/>
                <a:gd name="T14" fmla="*/ 316 w 369"/>
                <a:gd name="T15" fmla="*/ 235 h 327"/>
                <a:gd name="T16" fmla="*/ 308 w 369"/>
                <a:gd name="T17" fmla="*/ 232 h 327"/>
                <a:gd name="T18" fmla="*/ 270 w 369"/>
                <a:gd name="T19" fmla="*/ 237 h 327"/>
                <a:gd name="T20" fmla="*/ 279 w 369"/>
                <a:gd name="T21" fmla="*/ 212 h 327"/>
                <a:gd name="T22" fmla="*/ 306 w 369"/>
                <a:gd name="T23" fmla="*/ 222 h 327"/>
                <a:gd name="T24" fmla="*/ 320 w 369"/>
                <a:gd name="T25" fmla="*/ 226 h 327"/>
                <a:gd name="T26" fmla="*/ 319 w 369"/>
                <a:gd name="T27" fmla="*/ 213 h 327"/>
                <a:gd name="T28" fmla="*/ 301 w 369"/>
                <a:gd name="T29" fmla="*/ 184 h 327"/>
                <a:gd name="T30" fmla="*/ 241 w 369"/>
                <a:gd name="T31" fmla="*/ 164 h 327"/>
                <a:gd name="T32" fmla="*/ 172 w 369"/>
                <a:gd name="T33" fmla="*/ 146 h 327"/>
                <a:gd name="T34" fmla="*/ 180 w 369"/>
                <a:gd name="T35" fmla="*/ 125 h 327"/>
                <a:gd name="T36" fmla="*/ 187 w 369"/>
                <a:gd name="T37" fmla="*/ 110 h 327"/>
                <a:gd name="T38" fmla="*/ 207 w 369"/>
                <a:gd name="T39" fmla="*/ 81 h 327"/>
                <a:gd name="T40" fmla="*/ 211 w 369"/>
                <a:gd name="T41" fmla="*/ 69 h 327"/>
                <a:gd name="T42" fmla="*/ 214 w 369"/>
                <a:gd name="T43" fmla="*/ 58 h 327"/>
                <a:gd name="T44" fmla="*/ 210 w 369"/>
                <a:gd name="T45" fmla="*/ 50 h 327"/>
                <a:gd name="T46" fmla="*/ 205 w 369"/>
                <a:gd name="T47" fmla="*/ 38 h 327"/>
                <a:gd name="T48" fmla="*/ 198 w 369"/>
                <a:gd name="T49" fmla="*/ 20 h 327"/>
                <a:gd name="T50" fmla="*/ 192 w 369"/>
                <a:gd name="T51" fmla="*/ 8 h 327"/>
                <a:gd name="T52" fmla="*/ 3 w 369"/>
                <a:gd name="T53" fmla="*/ 94 h 327"/>
                <a:gd name="T54" fmla="*/ 23 w 369"/>
                <a:gd name="T55" fmla="*/ 130 h 327"/>
                <a:gd name="T56" fmla="*/ 38 w 369"/>
                <a:gd name="T57" fmla="*/ 157 h 327"/>
                <a:gd name="T58" fmla="*/ 40 w 369"/>
                <a:gd name="T59" fmla="*/ 178 h 327"/>
                <a:gd name="T60" fmla="*/ 31 w 369"/>
                <a:gd name="T61" fmla="*/ 205 h 327"/>
                <a:gd name="T62" fmla="*/ 32 w 369"/>
                <a:gd name="T63" fmla="*/ 244 h 327"/>
                <a:gd name="T64" fmla="*/ 27 w 369"/>
                <a:gd name="T65" fmla="*/ 262 h 327"/>
                <a:gd name="T66" fmla="*/ 30 w 369"/>
                <a:gd name="T67" fmla="*/ 277 h 327"/>
                <a:gd name="T68" fmla="*/ 58 w 369"/>
                <a:gd name="T69" fmla="*/ 250 h 327"/>
                <a:gd name="T70" fmla="*/ 58 w 369"/>
                <a:gd name="T71" fmla="*/ 270 h 327"/>
                <a:gd name="T72" fmla="*/ 95 w 369"/>
                <a:gd name="T73" fmla="*/ 282 h 327"/>
                <a:gd name="T74" fmla="*/ 148 w 369"/>
                <a:gd name="T75" fmla="*/ 285 h 327"/>
                <a:gd name="T76" fmla="*/ 153 w 369"/>
                <a:gd name="T77" fmla="*/ 267 h 327"/>
                <a:gd name="T78" fmla="*/ 179 w 369"/>
                <a:gd name="T79" fmla="*/ 270 h 327"/>
                <a:gd name="T80" fmla="*/ 203 w 369"/>
                <a:gd name="T81" fmla="*/ 289 h 327"/>
                <a:gd name="T82" fmla="*/ 207 w 369"/>
                <a:gd name="T83" fmla="*/ 285 h 327"/>
                <a:gd name="T84" fmla="*/ 217 w 369"/>
                <a:gd name="T85" fmla="*/ 311 h 327"/>
                <a:gd name="T86" fmla="*/ 244 w 369"/>
                <a:gd name="T87" fmla="*/ 315 h 327"/>
                <a:gd name="T88" fmla="*/ 260 w 369"/>
                <a:gd name="T89" fmla="*/ 302 h 327"/>
                <a:gd name="T90" fmla="*/ 281 w 369"/>
                <a:gd name="T91" fmla="*/ 304 h 327"/>
                <a:gd name="T92" fmla="*/ 294 w 369"/>
                <a:gd name="T93" fmla="*/ 306 h 327"/>
                <a:gd name="T94" fmla="*/ 283 w 369"/>
                <a:gd name="T95" fmla="*/ 278 h 327"/>
                <a:gd name="T96" fmla="*/ 314 w 369"/>
                <a:gd name="T97" fmla="*/ 292 h 327"/>
                <a:gd name="T98" fmla="*/ 332 w 369"/>
                <a:gd name="T99" fmla="*/ 301 h 327"/>
                <a:gd name="T100" fmla="*/ 347 w 369"/>
                <a:gd name="T101" fmla="*/ 305 h 327"/>
                <a:gd name="T102" fmla="*/ 350 w 369"/>
                <a:gd name="T103" fmla="*/ 316 h 327"/>
                <a:gd name="T104" fmla="*/ 363 w 369"/>
                <a:gd name="T105" fmla="*/ 305 h 327"/>
                <a:gd name="T106" fmla="*/ 160 w 369"/>
                <a:gd name="T107" fmla="*/ 289 h 327"/>
                <a:gd name="T108" fmla="*/ 173 w 369"/>
                <a:gd name="T109" fmla="*/ 285 h 327"/>
                <a:gd name="T110" fmla="*/ 210 w 369"/>
                <a:gd name="T111" fmla="*/ 3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grpFill/>
            <a:ln w="4763">
              <a:solidFill>
                <a:srgbClr val="91E5B3"/>
              </a:solidFill>
              <a:prstDash val="solid"/>
              <a:round/>
              <a:headEnd/>
              <a:tailEnd/>
            </a:ln>
          </p:spPr>
          <p:txBody>
            <a:bodyPr/>
            <a:lstStyle/>
            <a:p>
              <a:endParaRPr lang="en-US"/>
            </a:p>
          </p:txBody>
        </p:sp>
        <p:sp>
          <p:nvSpPr>
            <p:cNvPr id="74" name="Freeform 174"/>
            <p:cNvSpPr>
              <a:spLocks noEditPoints="1"/>
            </p:cNvSpPr>
            <p:nvPr/>
          </p:nvSpPr>
          <p:spPr bwMode="auto">
            <a:xfrm>
              <a:off x="5732813" y="2359102"/>
              <a:ext cx="640326" cy="886476"/>
            </a:xfrm>
            <a:custGeom>
              <a:avLst/>
              <a:gdLst>
                <a:gd name="T0" fmla="*/ 223 w 341"/>
                <a:gd name="T1" fmla="*/ 15 h 472"/>
                <a:gd name="T2" fmla="*/ 233 w 341"/>
                <a:gd name="T3" fmla="*/ 0 h 472"/>
                <a:gd name="T4" fmla="*/ 198 w 341"/>
                <a:gd name="T5" fmla="*/ 23 h 472"/>
                <a:gd name="T6" fmla="*/ 134 w 341"/>
                <a:gd name="T7" fmla="*/ 99 h 472"/>
                <a:gd name="T8" fmla="*/ 129 w 341"/>
                <a:gd name="T9" fmla="*/ 107 h 472"/>
                <a:gd name="T10" fmla="*/ 318 w 341"/>
                <a:gd name="T11" fmla="*/ 262 h 472"/>
                <a:gd name="T12" fmla="*/ 304 w 341"/>
                <a:gd name="T13" fmla="*/ 278 h 472"/>
                <a:gd name="T14" fmla="*/ 289 w 341"/>
                <a:gd name="T15" fmla="*/ 292 h 472"/>
                <a:gd name="T16" fmla="*/ 295 w 341"/>
                <a:gd name="T17" fmla="*/ 265 h 472"/>
                <a:gd name="T18" fmla="*/ 306 w 341"/>
                <a:gd name="T19" fmla="*/ 250 h 472"/>
                <a:gd name="T20" fmla="*/ 301 w 341"/>
                <a:gd name="T21" fmla="*/ 239 h 472"/>
                <a:gd name="T22" fmla="*/ 293 w 341"/>
                <a:gd name="T23" fmla="*/ 225 h 472"/>
                <a:gd name="T24" fmla="*/ 290 w 341"/>
                <a:gd name="T25" fmla="*/ 201 h 472"/>
                <a:gd name="T26" fmla="*/ 274 w 341"/>
                <a:gd name="T27" fmla="*/ 191 h 472"/>
                <a:gd name="T28" fmla="*/ 248 w 341"/>
                <a:gd name="T29" fmla="*/ 175 h 472"/>
                <a:gd name="T30" fmla="*/ 213 w 341"/>
                <a:gd name="T31" fmla="*/ 167 h 472"/>
                <a:gd name="T32" fmla="*/ 139 w 341"/>
                <a:gd name="T33" fmla="*/ 140 h 472"/>
                <a:gd name="T34" fmla="*/ 118 w 341"/>
                <a:gd name="T35" fmla="*/ 133 h 472"/>
                <a:gd name="T36" fmla="*/ 111 w 341"/>
                <a:gd name="T37" fmla="*/ 128 h 472"/>
                <a:gd name="T38" fmla="*/ 110 w 341"/>
                <a:gd name="T39" fmla="*/ 107 h 472"/>
                <a:gd name="T40" fmla="*/ 87 w 341"/>
                <a:gd name="T41" fmla="*/ 120 h 472"/>
                <a:gd name="T42" fmla="*/ 46 w 341"/>
                <a:gd name="T43" fmla="*/ 133 h 472"/>
                <a:gd name="T44" fmla="*/ 35 w 341"/>
                <a:gd name="T45" fmla="*/ 137 h 472"/>
                <a:gd name="T46" fmla="*/ 30 w 341"/>
                <a:gd name="T47" fmla="*/ 190 h 472"/>
                <a:gd name="T48" fmla="*/ 4 w 341"/>
                <a:gd name="T49" fmla="*/ 213 h 472"/>
                <a:gd name="T50" fmla="*/ 9 w 341"/>
                <a:gd name="T51" fmla="*/ 229 h 472"/>
                <a:gd name="T52" fmla="*/ 8 w 341"/>
                <a:gd name="T53" fmla="*/ 269 h 472"/>
                <a:gd name="T54" fmla="*/ 16 w 341"/>
                <a:gd name="T55" fmla="*/ 301 h 472"/>
                <a:gd name="T56" fmla="*/ 39 w 341"/>
                <a:gd name="T57" fmla="*/ 316 h 472"/>
                <a:gd name="T58" fmla="*/ 66 w 341"/>
                <a:gd name="T59" fmla="*/ 338 h 472"/>
                <a:gd name="T60" fmla="*/ 92 w 341"/>
                <a:gd name="T61" fmla="*/ 354 h 472"/>
                <a:gd name="T62" fmla="*/ 105 w 341"/>
                <a:gd name="T63" fmla="*/ 385 h 472"/>
                <a:gd name="T64" fmla="*/ 108 w 341"/>
                <a:gd name="T65" fmla="*/ 399 h 472"/>
                <a:gd name="T66" fmla="*/ 111 w 341"/>
                <a:gd name="T67" fmla="*/ 422 h 472"/>
                <a:gd name="T68" fmla="*/ 119 w 341"/>
                <a:gd name="T69" fmla="*/ 450 h 472"/>
                <a:gd name="T70" fmla="*/ 146 w 341"/>
                <a:gd name="T71" fmla="*/ 472 h 472"/>
                <a:gd name="T72" fmla="*/ 316 w 341"/>
                <a:gd name="T73" fmla="*/ 448 h 472"/>
                <a:gd name="T74" fmla="*/ 312 w 341"/>
                <a:gd name="T75" fmla="*/ 427 h 472"/>
                <a:gd name="T76" fmla="*/ 305 w 341"/>
                <a:gd name="T77" fmla="*/ 400 h 472"/>
                <a:gd name="T78" fmla="*/ 310 w 341"/>
                <a:gd name="T79" fmla="*/ 369 h 472"/>
                <a:gd name="T80" fmla="*/ 310 w 341"/>
                <a:gd name="T81" fmla="*/ 342 h 472"/>
                <a:gd name="T82" fmla="*/ 321 w 341"/>
                <a:gd name="T83" fmla="*/ 319 h 472"/>
                <a:gd name="T84" fmla="*/ 325 w 341"/>
                <a:gd name="T85" fmla="*/ 277 h 472"/>
                <a:gd name="T86" fmla="*/ 126 w 341"/>
                <a:gd name="T87" fmla="*/ 115 h 472"/>
                <a:gd name="T88" fmla="*/ 126 w 341"/>
                <a:gd name="T89" fmla="*/ 115 h 472"/>
                <a:gd name="T90" fmla="*/ 332 w 341"/>
                <a:gd name="T91" fmla="*/ 236 h 472"/>
                <a:gd name="T92" fmla="*/ 320 w 341"/>
                <a:gd name="T93" fmla="*/ 261 h 472"/>
                <a:gd name="T94" fmla="*/ 333 w 341"/>
                <a:gd name="T95" fmla="*/ 257 h 472"/>
                <a:gd name="T96" fmla="*/ 341 w 341"/>
                <a:gd name="T97" fmla="*/ 22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grpFill/>
            <a:ln w="4763">
              <a:solidFill>
                <a:srgbClr val="91E5B3"/>
              </a:solidFill>
              <a:prstDash val="solid"/>
              <a:round/>
              <a:headEnd/>
              <a:tailEnd/>
            </a:ln>
          </p:spPr>
          <p:txBody>
            <a:bodyPr/>
            <a:lstStyle/>
            <a:p>
              <a:endParaRPr lang="en-US"/>
            </a:p>
          </p:txBody>
        </p:sp>
        <p:sp>
          <p:nvSpPr>
            <p:cNvPr id="75" name="Freeform 175"/>
            <p:cNvSpPr>
              <a:spLocks noEditPoints="1"/>
            </p:cNvSpPr>
            <p:nvPr/>
          </p:nvSpPr>
          <p:spPr bwMode="auto">
            <a:xfrm>
              <a:off x="5991948" y="4383723"/>
              <a:ext cx="435647" cy="755007"/>
            </a:xfrm>
            <a:custGeom>
              <a:avLst/>
              <a:gdLst>
                <a:gd name="T0" fmla="*/ 220 w 232"/>
                <a:gd name="T1" fmla="*/ 7 h 402"/>
                <a:gd name="T2" fmla="*/ 212 w 232"/>
                <a:gd name="T3" fmla="*/ 0 h 402"/>
                <a:gd name="T4" fmla="*/ 73 w 232"/>
                <a:gd name="T5" fmla="*/ 13 h 402"/>
                <a:gd name="T6" fmla="*/ 64 w 232"/>
                <a:gd name="T7" fmla="*/ 26 h 402"/>
                <a:gd name="T8" fmla="*/ 58 w 232"/>
                <a:gd name="T9" fmla="*/ 34 h 402"/>
                <a:gd name="T10" fmla="*/ 62 w 232"/>
                <a:gd name="T11" fmla="*/ 40 h 402"/>
                <a:gd name="T12" fmla="*/ 56 w 232"/>
                <a:gd name="T13" fmla="*/ 45 h 402"/>
                <a:gd name="T14" fmla="*/ 57 w 232"/>
                <a:gd name="T15" fmla="*/ 57 h 402"/>
                <a:gd name="T16" fmla="*/ 45 w 232"/>
                <a:gd name="T17" fmla="*/ 65 h 402"/>
                <a:gd name="T18" fmla="*/ 39 w 232"/>
                <a:gd name="T19" fmla="*/ 78 h 402"/>
                <a:gd name="T20" fmla="*/ 35 w 232"/>
                <a:gd name="T21" fmla="*/ 82 h 402"/>
                <a:gd name="T22" fmla="*/ 24 w 232"/>
                <a:gd name="T23" fmla="*/ 98 h 402"/>
                <a:gd name="T24" fmla="*/ 29 w 232"/>
                <a:gd name="T25" fmla="*/ 112 h 402"/>
                <a:gd name="T26" fmla="*/ 22 w 232"/>
                <a:gd name="T27" fmla="*/ 118 h 402"/>
                <a:gd name="T28" fmla="*/ 20 w 232"/>
                <a:gd name="T29" fmla="*/ 121 h 402"/>
                <a:gd name="T30" fmla="*/ 16 w 232"/>
                <a:gd name="T31" fmla="*/ 132 h 402"/>
                <a:gd name="T32" fmla="*/ 22 w 232"/>
                <a:gd name="T33" fmla="*/ 137 h 402"/>
                <a:gd name="T34" fmla="*/ 24 w 232"/>
                <a:gd name="T35" fmla="*/ 147 h 402"/>
                <a:gd name="T36" fmla="*/ 26 w 232"/>
                <a:gd name="T37" fmla="*/ 156 h 402"/>
                <a:gd name="T38" fmla="*/ 29 w 232"/>
                <a:gd name="T39" fmla="*/ 167 h 402"/>
                <a:gd name="T40" fmla="*/ 23 w 232"/>
                <a:gd name="T41" fmla="*/ 178 h 402"/>
                <a:gd name="T42" fmla="*/ 26 w 232"/>
                <a:gd name="T43" fmla="*/ 182 h 402"/>
                <a:gd name="T44" fmla="*/ 26 w 232"/>
                <a:gd name="T45" fmla="*/ 193 h 402"/>
                <a:gd name="T46" fmla="*/ 26 w 232"/>
                <a:gd name="T47" fmla="*/ 208 h 402"/>
                <a:gd name="T48" fmla="*/ 33 w 232"/>
                <a:gd name="T49" fmla="*/ 216 h 402"/>
                <a:gd name="T50" fmla="*/ 31 w 232"/>
                <a:gd name="T51" fmla="*/ 220 h 402"/>
                <a:gd name="T52" fmla="*/ 39 w 232"/>
                <a:gd name="T53" fmla="*/ 232 h 402"/>
                <a:gd name="T54" fmla="*/ 45 w 232"/>
                <a:gd name="T55" fmla="*/ 236 h 402"/>
                <a:gd name="T56" fmla="*/ 31 w 232"/>
                <a:gd name="T57" fmla="*/ 243 h 402"/>
                <a:gd name="T58" fmla="*/ 39 w 232"/>
                <a:gd name="T59" fmla="*/ 247 h 402"/>
                <a:gd name="T60" fmla="*/ 30 w 232"/>
                <a:gd name="T61" fmla="*/ 257 h 402"/>
                <a:gd name="T62" fmla="*/ 23 w 232"/>
                <a:gd name="T63" fmla="*/ 273 h 402"/>
                <a:gd name="T64" fmla="*/ 20 w 232"/>
                <a:gd name="T65" fmla="*/ 282 h 402"/>
                <a:gd name="T66" fmla="*/ 8 w 232"/>
                <a:gd name="T67" fmla="*/ 296 h 402"/>
                <a:gd name="T68" fmla="*/ 8 w 232"/>
                <a:gd name="T69" fmla="*/ 303 h 402"/>
                <a:gd name="T70" fmla="*/ 8 w 232"/>
                <a:gd name="T71" fmla="*/ 319 h 402"/>
                <a:gd name="T72" fmla="*/ 3 w 232"/>
                <a:gd name="T73" fmla="*/ 330 h 402"/>
                <a:gd name="T74" fmla="*/ 0 w 232"/>
                <a:gd name="T75" fmla="*/ 346 h 402"/>
                <a:gd name="T76" fmla="*/ 136 w 232"/>
                <a:gd name="T77" fmla="*/ 338 h 402"/>
                <a:gd name="T78" fmla="*/ 129 w 232"/>
                <a:gd name="T79" fmla="*/ 362 h 402"/>
                <a:gd name="T80" fmla="*/ 141 w 232"/>
                <a:gd name="T81" fmla="*/ 380 h 402"/>
                <a:gd name="T82" fmla="*/ 145 w 232"/>
                <a:gd name="T83" fmla="*/ 394 h 402"/>
                <a:gd name="T84" fmla="*/ 155 w 232"/>
                <a:gd name="T85" fmla="*/ 402 h 402"/>
                <a:gd name="T86" fmla="*/ 167 w 232"/>
                <a:gd name="T87" fmla="*/ 392 h 402"/>
                <a:gd name="T88" fmla="*/ 172 w 232"/>
                <a:gd name="T89" fmla="*/ 388 h 402"/>
                <a:gd name="T90" fmla="*/ 187 w 232"/>
                <a:gd name="T91" fmla="*/ 384 h 402"/>
                <a:gd name="T92" fmla="*/ 193 w 232"/>
                <a:gd name="T93" fmla="*/ 380 h 402"/>
                <a:gd name="T94" fmla="*/ 212 w 232"/>
                <a:gd name="T95" fmla="*/ 384 h 402"/>
                <a:gd name="T96" fmla="*/ 229 w 232"/>
                <a:gd name="T97" fmla="*/ 384 h 402"/>
                <a:gd name="T98" fmla="*/ 212 w 232"/>
                <a:gd name="T99" fmla="*/ 394 h 402"/>
                <a:gd name="T100" fmla="*/ 212 w 232"/>
                <a:gd name="T101" fmla="*/ 39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grpFill/>
            <a:ln w="4763">
              <a:solidFill>
                <a:srgbClr val="91E5B3"/>
              </a:solidFill>
              <a:prstDash val="solid"/>
              <a:round/>
              <a:headEnd/>
              <a:tailEnd/>
            </a:ln>
          </p:spPr>
          <p:txBody>
            <a:bodyPr/>
            <a:lstStyle/>
            <a:p>
              <a:endParaRPr lang="en-US"/>
            </a:p>
          </p:txBody>
        </p:sp>
        <p:sp>
          <p:nvSpPr>
            <p:cNvPr id="76" name="Freeform 176"/>
            <p:cNvSpPr>
              <a:spLocks noEditPoints="1"/>
            </p:cNvSpPr>
            <p:nvPr/>
          </p:nvSpPr>
          <p:spPr bwMode="auto">
            <a:xfrm>
              <a:off x="6444495" y="2678384"/>
              <a:ext cx="476958" cy="646076"/>
            </a:xfrm>
            <a:custGeom>
              <a:avLst/>
              <a:gdLst>
                <a:gd name="T0" fmla="*/ 253 w 254"/>
                <a:gd name="T1" fmla="*/ 207 h 344"/>
                <a:gd name="T2" fmla="*/ 245 w 254"/>
                <a:gd name="T3" fmla="*/ 192 h 344"/>
                <a:gd name="T4" fmla="*/ 236 w 254"/>
                <a:gd name="T5" fmla="*/ 165 h 344"/>
                <a:gd name="T6" fmla="*/ 219 w 254"/>
                <a:gd name="T7" fmla="*/ 130 h 344"/>
                <a:gd name="T8" fmla="*/ 200 w 254"/>
                <a:gd name="T9" fmla="*/ 133 h 344"/>
                <a:gd name="T10" fmla="*/ 185 w 254"/>
                <a:gd name="T11" fmla="*/ 142 h 344"/>
                <a:gd name="T12" fmla="*/ 178 w 254"/>
                <a:gd name="T13" fmla="*/ 160 h 344"/>
                <a:gd name="T14" fmla="*/ 167 w 254"/>
                <a:gd name="T15" fmla="*/ 168 h 344"/>
                <a:gd name="T16" fmla="*/ 154 w 254"/>
                <a:gd name="T17" fmla="*/ 154 h 344"/>
                <a:gd name="T18" fmla="*/ 166 w 254"/>
                <a:gd name="T19" fmla="*/ 138 h 344"/>
                <a:gd name="T20" fmla="*/ 173 w 254"/>
                <a:gd name="T21" fmla="*/ 114 h 344"/>
                <a:gd name="T22" fmla="*/ 181 w 254"/>
                <a:gd name="T23" fmla="*/ 89 h 344"/>
                <a:gd name="T24" fmla="*/ 177 w 254"/>
                <a:gd name="T25" fmla="*/ 63 h 344"/>
                <a:gd name="T26" fmla="*/ 170 w 254"/>
                <a:gd name="T27" fmla="*/ 49 h 344"/>
                <a:gd name="T28" fmla="*/ 173 w 254"/>
                <a:gd name="T29" fmla="*/ 40 h 344"/>
                <a:gd name="T30" fmla="*/ 161 w 254"/>
                <a:gd name="T31" fmla="*/ 27 h 344"/>
                <a:gd name="T32" fmla="*/ 139 w 254"/>
                <a:gd name="T33" fmla="*/ 21 h 344"/>
                <a:gd name="T34" fmla="*/ 124 w 254"/>
                <a:gd name="T35" fmla="*/ 17 h 344"/>
                <a:gd name="T36" fmla="*/ 110 w 254"/>
                <a:gd name="T37" fmla="*/ 6 h 344"/>
                <a:gd name="T38" fmla="*/ 95 w 254"/>
                <a:gd name="T39" fmla="*/ 4 h 344"/>
                <a:gd name="T40" fmla="*/ 80 w 254"/>
                <a:gd name="T41" fmla="*/ 4 h 344"/>
                <a:gd name="T42" fmla="*/ 68 w 254"/>
                <a:gd name="T43" fmla="*/ 17 h 344"/>
                <a:gd name="T44" fmla="*/ 75 w 254"/>
                <a:gd name="T45" fmla="*/ 31 h 344"/>
                <a:gd name="T46" fmla="*/ 63 w 254"/>
                <a:gd name="T47" fmla="*/ 39 h 344"/>
                <a:gd name="T48" fmla="*/ 57 w 254"/>
                <a:gd name="T49" fmla="*/ 65 h 344"/>
                <a:gd name="T50" fmla="*/ 55 w 254"/>
                <a:gd name="T51" fmla="*/ 81 h 344"/>
                <a:gd name="T52" fmla="*/ 52 w 254"/>
                <a:gd name="T53" fmla="*/ 70 h 344"/>
                <a:gd name="T54" fmla="*/ 44 w 254"/>
                <a:gd name="T55" fmla="*/ 87 h 344"/>
                <a:gd name="T56" fmla="*/ 43 w 254"/>
                <a:gd name="T57" fmla="*/ 70 h 344"/>
                <a:gd name="T58" fmla="*/ 41 w 254"/>
                <a:gd name="T59" fmla="*/ 57 h 344"/>
                <a:gd name="T60" fmla="*/ 34 w 254"/>
                <a:gd name="T61" fmla="*/ 72 h 344"/>
                <a:gd name="T62" fmla="*/ 18 w 254"/>
                <a:gd name="T63" fmla="*/ 85 h 344"/>
                <a:gd name="T64" fmla="*/ 10 w 254"/>
                <a:gd name="T65" fmla="*/ 99 h 344"/>
                <a:gd name="T66" fmla="*/ 13 w 254"/>
                <a:gd name="T67" fmla="*/ 123 h 344"/>
                <a:gd name="T68" fmla="*/ 2 w 254"/>
                <a:gd name="T69" fmla="*/ 150 h 344"/>
                <a:gd name="T70" fmla="*/ 9 w 254"/>
                <a:gd name="T71" fmla="*/ 176 h 344"/>
                <a:gd name="T72" fmla="*/ 3 w 254"/>
                <a:gd name="T73" fmla="*/ 191 h 344"/>
                <a:gd name="T74" fmla="*/ 21 w 254"/>
                <a:gd name="T75" fmla="*/ 222 h 344"/>
                <a:gd name="T76" fmla="*/ 30 w 254"/>
                <a:gd name="T77" fmla="*/ 275 h 344"/>
                <a:gd name="T78" fmla="*/ 19 w 254"/>
                <a:gd name="T79" fmla="*/ 310 h 344"/>
                <a:gd name="T80" fmla="*/ 9 w 254"/>
                <a:gd name="T81" fmla="*/ 337 h 344"/>
                <a:gd name="T82" fmla="*/ 5 w 254"/>
                <a:gd name="T83" fmla="*/ 344 h 344"/>
                <a:gd name="T84" fmla="*/ 125 w 254"/>
                <a:gd name="T85" fmla="*/ 335 h 344"/>
                <a:gd name="T86" fmla="*/ 209 w 254"/>
                <a:gd name="T87" fmla="*/ 310 h 344"/>
                <a:gd name="T88" fmla="*/ 220 w 254"/>
                <a:gd name="T89" fmla="*/ 274 h 344"/>
                <a:gd name="T90" fmla="*/ 228 w 254"/>
                <a:gd name="T91" fmla="*/ 266 h 344"/>
                <a:gd name="T92" fmla="*/ 235 w 254"/>
                <a:gd name="T93" fmla="*/ 244 h 344"/>
                <a:gd name="T94" fmla="*/ 245 w 254"/>
                <a:gd name="T95" fmla="*/ 240 h 344"/>
                <a:gd name="T96" fmla="*/ 249 w 254"/>
                <a:gd name="T97" fmla="*/ 245 h 344"/>
                <a:gd name="T98" fmla="*/ 251 w 254"/>
                <a:gd name="T99" fmla="*/ 223 h 344"/>
                <a:gd name="T100" fmla="*/ 44 w 254"/>
                <a:gd name="T101" fmla="*/ 9 h 344"/>
                <a:gd name="T102" fmla="*/ 38 w 254"/>
                <a:gd name="T103" fmla="*/ 2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grpFill/>
            <a:ln w="4763">
              <a:solidFill>
                <a:srgbClr val="91E5B3"/>
              </a:solidFill>
              <a:prstDash val="solid"/>
              <a:round/>
              <a:headEnd/>
              <a:tailEnd/>
            </a:ln>
          </p:spPr>
          <p:txBody>
            <a:bodyPr/>
            <a:lstStyle/>
            <a:p>
              <a:endParaRPr lang="en-US"/>
            </a:p>
          </p:txBody>
        </p:sp>
        <p:sp>
          <p:nvSpPr>
            <p:cNvPr id="77" name="Freeform 177"/>
            <p:cNvSpPr>
              <a:spLocks noEditPoints="1"/>
            </p:cNvSpPr>
            <p:nvPr/>
          </p:nvSpPr>
          <p:spPr bwMode="auto">
            <a:xfrm>
              <a:off x="5991948" y="2458643"/>
              <a:ext cx="743604" cy="358722"/>
            </a:xfrm>
            <a:custGeom>
              <a:avLst/>
              <a:gdLst>
                <a:gd name="T0" fmla="*/ 358 w 396"/>
                <a:gd name="T1" fmla="*/ 81 h 191"/>
                <a:gd name="T2" fmla="*/ 351 w 396"/>
                <a:gd name="T3" fmla="*/ 72 h 191"/>
                <a:gd name="T4" fmla="*/ 342 w 396"/>
                <a:gd name="T5" fmla="*/ 57 h 191"/>
                <a:gd name="T6" fmla="*/ 335 w 396"/>
                <a:gd name="T7" fmla="*/ 62 h 191"/>
                <a:gd name="T8" fmla="*/ 316 w 396"/>
                <a:gd name="T9" fmla="*/ 64 h 191"/>
                <a:gd name="T10" fmla="*/ 303 w 396"/>
                <a:gd name="T11" fmla="*/ 39 h 191"/>
                <a:gd name="T12" fmla="*/ 277 w 396"/>
                <a:gd name="T13" fmla="*/ 49 h 191"/>
                <a:gd name="T14" fmla="*/ 246 w 396"/>
                <a:gd name="T15" fmla="*/ 54 h 191"/>
                <a:gd name="T16" fmla="*/ 221 w 396"/>
                <a:gd name="T17" fmla="*/ 68 h 191"/>
                <a:gd name="T18" fmla="*/ 203 w 396"/>
                <a:gd name="T19" fmla="*/ 76 h 191"/>
                <a:gd name="T20" fmla="*/ 180 w 396"/>
                <a:gd name="T21" fmla="*/ 76 h 191"/>
                <a:gd name="T22" fmla="*/ 167 w 396"/>
                <a:gd name="T23" fmla="*/ 68 h 191"/>
                <a:gd name="T24" fmla="*/ 149 w 396"/>
                <a:gd name="T25" fmla="*/ 52 h 191"/>
                <a:gd name="T26" fmla="*/ 129 w 396"/>
                <a:gd name="T27" fmla="*/ 46 h 191"/>
                <a:gd name="T28" fmla="*/ 117 w 396"/>
                <a:gd name="T29" fmla="*/ 54 h 191"/>
                <a:gd name="T30" fmla="*/ 111 w 396"/>
                <a:gd name="T31" fmla="*/ 52 h 191"/>
                <a:gd name="T32" fmla="*/ 107 w 396"/>
                <a:gd name="T33" fmla="*/ 54 h 191"/>
                <a:gd name="T34" fmla="*/ 95 w 396"/>
                <a:gd name="T35" fmla="*/ 31 h 191"/>
                <a:gd name="T36" fmla="*/ 77 w 396"/>
                <a:gd name="T37" fmla="*/ 43 h 191"/>
                <a:gd name="T38" fmla="*/ 57 w 396"/>
                <a:gd name="T39" fmla="*/ 57 h 191"/>
                <a:gd name="T40" fmla="*/ 41 w 396"/>
                <a:gd name="T41" fmla="*/ 61 h 191"/>
                <a:gd name="T42" fmla="*/ 20 w 396"/>
                <a:gd name="T43" fmla="*/ 75 h 191"/>
                <a:gd name="T44" fmla="*/ 1 w 396"/>
                <a:gd name="T45" fmla="*/ 87 h 191"/>
                <a:gd name="T46" fmla="*/ 19 w 396"/>
                <a:gd name="T47" fmla="*/ 103 h 191"/>
                <a:gd name="T48" fmla="*/ 95 w 396"/>
                <a:gd name="T49" fmla="*/ 122 h 191"/>
                <a:gd name="T50" fmla="*/ 115 w 396"/>
                <a:gd name="T51" fmla="*/ 123 h 191"/>
                <a:gd name="T52" fmla="*/ 136 w 396"/>
                <a:gd name="T53" fmla="*/ 138 h 191"/>
                <a:gd name="T54" fmla="*/ 155 w 396"/>
                <a:gd name="T55" fmla="*/ 147 h 191"/>
                <a:gd name="T56" fmla="*/ 155 w 396"/>
                <a:gd name="T57" fmla="*/ 163 h 191"/>
                <a:gd name="T58" fmla="*/ 159 w 396"/>
                <a:gd name="T59" fmla="*/ 171 h 191"/>
                <a:gd name="T60" fmla="*/ 163 w 396"/>
                <a:gd name="T61" fmla="*/ 186 h 191"/>
                <a:gd name="T62" fmla="*/ 170 w 396"/>
                <a:gd name="T63" fmla="*/ 191 h 191"/>
                <a:gd name="T64" fmla="*/ 183 w 396"/>
                <a:gd name="T65" fmla="*/ 163 h 191"/>
                <a:gd name="T66" fmla="*/ 194 w 396"/>
                <a:gd name="T67" fmla="*/ 141 h 191"/>
                <a:gd name="T68" fmla="*/ 198 w 396"/>
                <a:gd name="T69" fmla="*/ 128 h 191"/>
                <a:gd name="T70" fmla="*/ 208 w 396"/>
                <a:gd name="T71" fmla="*/ 134 h 191"/>
                <a:gd name="T72" fmla="*/ 220 w 396"/>
                <a:gd name="T73" fmla="*/ 123 h 191"/>
                <a:gd name="T74" fmla="*/ 218 w 396"/>
                <a:gd name="T75" fmla="*/ 134 h 191"/>
                <a:gd name="T76" fmla="*/ 225 w 396"/>
                <a:gd name="T77" fmla="*/ 136 h 191"/>
                <a:gd name="T78" fmla="*/ 236 w 396"/>
                <a:gd name="T79" fmla="*/ 121 h 191"/>
                <a:gd name="T80" fmla="*/ 248 w 396"/>
                <a:gd name="T81" fmla="*/ 113 h 191"/>
                <a:gd name="T82" fmla="*/ 269 w 396"/>
                <a:gd name="T83" fmla="*/ 110 h 191"/>
                <a:gd name="T84" fmla="*/ 289 w 396"/>
                <a:gd name="T85" fmla="*/ 96 h 191"/>
                <a:gd name="T86" fmla="*/ 311 w 396"/>
                <a:gd name="T87" fmla="*/ 102 h 191"/>
                <a:gd name="T88" fmla="*/ 327 w 396"/>
                <a:gd name="T89" fmla="*/ 103 h 191"/>
                <a:gd name="T90" fmla="*/ 338 w 396"/>
                <a:gd name="T91" fmla="*/ 99 h 191"/>
                <a:gd name="T92" fmla="*/ 373 w 396"/>
                <a:gd name="T93" fmla="*/ 96 h 191"/>
                <a:gd name="T94" fmla="*/ 109 w 396"/>
                <a:gd name="T95" fmla="*/ 31 h 191"/>
                <a:gd name="T96" fmla="*/ 104 w 396"/>
                <a:gd name="T97" fmla="*/ 37 h 191"/>
                <a:gd name="T98" fmla="*/ 126 w 396"/>
                <a:gd name="T99" fmla="*/ 18 h 191"/>
                <a:gd name="T100" fmla="*/ 140 w 396"/>
                <a:gd name="T101" fmla="*/ 7 h 191"/>
                <a:gd name="T102" fmla="*/ 129 w 396"/>
                <a:gd name="T103" fmla="*/ 0 h 191"/>
                <a:gd name="T104" fmla="*/ 99 w 396"/>
                <a:gd name="T105" fmla="*/ 22 h 191"/>
                <a:gd name="T106" fmla="*/ 109 w 396"/>
                <a:gd name="T107" fmla="*/ 31 h 191"/>
                <a:gd name="T108" fmla="*/ 383 w 396"/>
                <a:gd name="T109" fmla="*/ 84 h 191"/>
                <a:gd name="T110" fmla="*/ 374 w 396"/>
                <a:gd name="T111" fmla="*/ 95 h 191"/>
                <a:gd name="T112" fmla="*/ 389 w 396"/>
                <a:gd name="T113"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grpFill/>
            <a:ln w="4763">
              <a:solidFill>
                <a:srgbClr val="91E5B3"/>
              </a:solidFill>
              <a:prstDash val="solid"/>
              <a:round/>
              <a:headEnd/>
              <a:tailEnd/>
            </a:ln>
          </p:spPr>
          <p:txBody>
            <a:bodyPr/>
            <a:lstStyle/>
            <a:p>
              <a:endParaRPr lang="en-US"/>
            </a:p>
          </p:txBody>
        </p:sp>
        <p:sp>
          <p:nvSpPr>
            <p:cNvPr id="78" name="Freeform 178"/>
            <p:cNvSpPr>
              <a:spLocks noEditPoints="1"/>
            </p:cNvSpPr>
            <p:nvPr/>
          </p:nvSpPr>
          <p:spPr bwMode="auto">
            <a:xfrm>
              <a:off x="6521484" y="4924623"/>
              <a:ext cx="1113529" cy="946576"/>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0354A0"/>
            </a:solidFill>
            <a:ln w="4763">
              <a:solidFill>
                <a:srgbClr val="91E5B3"/>
              </a:solidFill>
              <a:prstDash val="solid"/>
              <a:round/>
              <a:headEnd/>
              <a:tailEnd/>
            </a:ln>
          </p:spPr>
          <p:txBody>
            <a:bodyPr/>
            <a:lstStyle/>
            <a:p>
              <a:endParaRPr lang="en-US"/>
            </a:p>
          </p:txBody>
        </p:sp>
        <p:sp>
          <p:nvSpPr>
            <p:cNvPr id="79" name="Freeform 179"/>
            <p:cNvSpPr>
              <a:spLocks noEditPoints="1"/>
            </p:cNvSpPr>
            <p:nvPr/>
          </p:nvSpPr>
          <p:spPr bwMode="auto">
            <a:xfrm>
              <a:off x="7792747" y="3153550"/>
              <a:ext cx="159612" cy="369991"/>
            </a:xfrm>
            <a:custGeom>
              <a:avLst/>
              <a:gdLst>
                <a:gd name="T0" fmla="*/ 83 w 85"/>
                <a:gd name="T1" fmla="*/ 88 h 197"/>
                <a:gd name="T2" fmla="*/ 81 w 85"/>
                <a:gd name="T3" fmla="*/ 65 h 197"/>
                <a:gd name="T4" fmla="*/ 65 w 85"/>
                <a:gd name="T5" fmla="*/ 65 h 197"/>
                <a:gd name="T6" fmla="*/ 61 w 85"/>
                <a:gd name="T7" fmla="*/ 50 h 197"/>
                <a:gd name="T8" fmla="*/ 66 w 85"/>
                <a:gd name="T9" fmla="*/ 45 h 197"/>
                <a:gd name="T10" fmla="*/ 70 w 85"/>
                <a:gd name="T11" fmla="*/ 36 h 197"/>
                <a:gd name="T12" fmla="*/ 73 w 85"/>
                <a:gd name="T13" fmla="*/ 23 h 197"/>
                <a:gd name="T14" fmla="*/ 18 w 85"/>
                <a:gd name="T15" fmla="*/ 0 h 197"/>
                <a:gd name="T16" fmla="*/ 11 w 85"/>
                <a:gd name="T17" fmla="*/ 11 h 197"/>
                <a:gd name="T18" fmla="*/ 4 w 85"/>
                <a:gd name="T19" fmla="*/ 30 h 197"/>
                <a:gd name="T20" fmla="*/ 1 w 85"/>
                <a:gd name="T21" fmla="*/ 40 h 197"/>
                <a:gd name="T22" fmla="*/ 5 w 85"/>
                <a:gd name="T23" fmla="*/ 45 h 197"/>
                <a:gd name="T24" fmla="*/ 0 w 85"/>
                <a:gd name="T25" fmla="*/ 55 h 197"/>
                <a:gd name="T26" fmla="*/ 7 w 85"/>
                <a:gd name="T27" fmla="*/ 69 h 197"/>
                <a:gd name="T28" fmla="*/ 14 w 85"/>
                <a:gd name="T29" fmla="*/ 76 h 197"/>
                <a:gd name="T30" fmla="*/ 22 w 85"/>
                <a:gd name="T31" fmla="*/ 80 h 197"/>
                <a:gd name="T32" fmla="*/ 38 w 85"/>
                <a:gd name="T33" fmla="*/ 95 h 197"/>
                <a:gd name="T34" fmla="*/ 28 w 85"/>
                <a:gd name="T35" fmla="*/ 106 h 197"/>
                <a:gd name="T36" fmla="*/ 23 w 85"/>
                <a:gd name="T37" fmla="*/ 112 h 197"/>
                <a:gd name="T38" fmla="*/ 23 w 85"/>
                <a:gd name="T39" fmla="*/ 113 h 197"/>
                <a:gd name="T40" fmla="*/ 20 w 85"/>
                <a:gd name="T41" fmla="*/ 124 h 197"/>
                <a:gd name="T42" fmla="*/ 14 w 85"/>
                <a:gd name="T43" fmla="*/ 128 h 197"/>
                <a:gd name="T44" fmla="*/ 5 w 85"/>
                <a:gd name="T45" fmla="*/ 135 h 197"/>
                <a:gd name="T46" fmla="*/ 1 w 85"/>
                <a:gd name="T47" fmla="*/ 147 h 197"/>
                <a:gd name="T48" fmla="*/ 0 w 85"/>
                <a:gd name="T49" fmla="*/ 152 h 197"/>
                <a:gd name="T50" fmla="*/ 3 w 85"/>
                <a:gd name="T51" fmla="*/ 158 h 197"/>
                <a:gd name="T52" fmla="*/ 12 w 85"/>
                <a:gd name="T53" fmla="*/ 168 h 197"/>
                <a:gd name="T54" fmla="*/ 23 w 85"/>
                <a:gd name="T55" fmla="*/ 173 h 197"/>
                <a:gd name="T56" fmla="*/ 37 w 85"/>
                <a:gd name="T57" fmla="*/ 178 h 197"/>
                <a:gd name="T58" fmla="*/ 49 w 85"/>
                <a:gd name="T59" fmla="*/ 183 h 197"/>
                <a:gd name="T60" fmla="*/ 47 w 85"/>
                <a:gd name="T61" fmla="*/ 197 h 197"/>
                <a:gd name="T62" fmla="*/ 56 w 85"/>
                <a:gd name="T63" fmla="*/ 193 h 197"/>
                <a:gd name="T64" fmla="*/ 61 w 85"/>
                <a:gd name="T65" fmla="*/ 182 h 197"/>
                <a:gd name="T66" fmla="*/ 65 w 85"/>
                <a:gd name="T67" fmla="*/ 166 h 197"/>
                <a:gd name="T68" fmla="*/ 62 w 85"/>
                <a:gd name="T69" fmla="*/ 163 h 197"/>
                <a:gd name="T70" fmla="*/ 72 w 85"/>
                <a:gd name="T71" fmla="*/ 158 h 197"/>
                <a:gd name="T72" fmla="*/ 73 w 85"/>
                <a:gd name="T73" fmla="*/ 148 h 197"/>
                <a:gd name="T74" fmla="*/ 76 w 85"/>
                <a:gd name="T75" fmla="*/ 140 h 197"/>
                <a:gd name="T76" fmla="*/ 80 w 85"/>
                <a:gd name="T77" fmla="*/ 129 h 197"/>
                <a:gd name="T78" fmla="*/ 80 w 85"/>
                <a:gd name="T79" fmla="*/ 118 h 197"/>
                <a:gd name="T80" fmla="*/ 80 w 85"/>
                <a:gd name="T81" fmla="*/ 106 h 197"/>
                <a:gd name="T82" fmla="*/ 80 w 85"/>
                <a:gd name="T83" fmla="*/ 99 h 197"/>
                <a:gd name="T84" fmla="*/ 84 w 85"/>
                <a:gd name="T85" fmla="*/ 99 h 197"/>
                <a:gd name="T86" fmla="*/ 84 w 85"/>
                <a:gd name="T87" fmla="*/ 114 h 197"/>
                <a:gd name="T88" fmla="*/ 84 w 85"/>
                <a:gd name="T89" fmla="*/ 94 h 197"/>
                <a:gd name="T90" fmla="*/ 84 w 85"/>
                <a:gd name="T91" fmla="*/ 122 h 197"/>
                <a:gd name="T92" fmla="*/ 84 w 85"/>
                <a:gd name="T93" fmla="*/ 1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grpFill/>
            <a:ln w="4763">
              <a:solidFill>
                <a:srgbClr val="91E5B3"/>
              </a:solidFill>
              <a:prstDash val="solid"/>
              <a:round/>
              <a:headEnd/>
              <a:tailEnd/>
            </a:ln>
          </p:spPr>
          <p:txBody>
            <a:bodyPr/>
            <a:lstStyle/>
            <a:p>
              <a:endParaRPr lang="en-US"/>
            </a:p>
          </p:txBody>
        </p:sp>
        <p:sp>
          <p:nvSpPr>
            <p:cNvPr id="80" name="Freeform 180"/>
            <p:cNvSpPr>
              <a:spLocks noEditPoints="1"/>
            </p:cNvSpPr>
            <p:nvPr/>
          </p:nvSpPr>
          <p:spPr bwMode="auto">
            <a:xfrm>
              <a:off x="6870753" y="3910435"/>
              <a:ext cx="1074095" cy="473288"/>
            </a:xfrm>
            <a:custGeom>
              <a:avLst/>
              <a:gdLst>
                <a:gd name="T0" fmla="*/ 540 w 572"/>
                <a:gd name="T1" fmla="*/ 46 h 252"/>
                <a:gd name="T2" fmla="*/ 533 w 572"/>
                <a:gd name="T3" fmla="*/ 69 h 252"/>
                <a:gd name="T4" fmla="*/ 526 w 572"/>
                <a:gd name="T5" fmla="*/ 60 h 252"/>
                <a:gd name="T6" fmla="*/ 511 w 572"/>
                <a:gd name="T7" fmla="*/ 57 h 252"/>
                <a:gd name="T8" fmla="*/ 483 w 572"/>
                <a:gd name="T9" fmla="*/ 56 h 252"/>
                <a:gd name="T10" fmla="*/ 475 w 572"/>
                <a:gd name="T11" fmla="*/ 31 h 252"/>
                <a:gd name="T12" fmla="*/ 483 w 572"/>
                <a:gd name="T13" fmla="*/ 52 h 252"/>
                <a:gd name="T14" fmla="*/ 505 w 572"/>
                <a:gd name="T15" fmla="*/ 41 h 252"/>
                <a:gd name="T16" fmla="*/ 518 w 572"/>
                <a:gd name="T17" fmla="*/ 33 h 252"/>
                <a:gd name="T18" fmla="*/ 530 w 572"/>
                <a:gd name="T19" fmla="*/ 31 h 252"/>
                <a:gd name="T20" fmla="*/ 536 w 572"/>
                <a:gd name="T21" fmla="*/ 31 h 252"/>
                <a:gd name="T22" fmla="*/ 515 w 572"/>
                <a:gd name="T23" fmla="*/ 3 h 252"/>
                <a:gd name="T24" fmla="*/ 165 w 572"/>
                <a:gd name="T25" fmla="*/ 67 h 252"/>
                <a:gd name="T26" fmla="*/ 145 w 572"/>
                <a:gd name="T27" fmla="*/ 91 h 252"/>
                <a:gd name="T28" fmla="*/ 118 w 572"/>
                <a:gd name="T29" fmla="*/ 113 h 252"/>
                <a:gd name="T30" fmla="*/ 96 w 572"/>
                <a:gd name="T31" fmla="*/ 122 h 252"/>
                <a:gd name="T32" fmla="*/ 81 w 572"/>
                <a:gd name="T33" fmla="*/ 142 h 252"/>
                <a:gd name="T34" fmla="*/ 43 w 572"/>
                <a:gd name="T35" fmla="*/ 171 h 252"/>
                <a:gd name="T36" fmla="*/ 15 w 572"/>
                <a:gd name="T37" fmla="*/ 195 h 252"/>
                <a:gd name="T38" fmla="*/ 98 w 572"/>
                <a:gd name="T39" fmla="*/ 204 h 252"/>
                <a:gd name="T40" fmla="*/ 132 w 572"/>
                <a:gd name="T41" fmla="*/ 187 h 252"/>
                <a:gd name="T42" fmla="*/ 232 w 572"/>
                <a:gd name="T43" fmla="*/ 190 h 252"/>
                <a:gd name="T44" fmla="*/ 393 w 572"/>
                <a:gd name="T45" fmla="*/ 250 h 252"/>
                <a:gd name="T46" fmla="*/ 429 w 572"/>
                <a:gd name="T47" fmla="*/ 244 h 252"/>
                <a:gd name="T48" fmla="*/ 434 w 572"/>
                <a:gd name="T49" fmla="*/ 225 h 252"/>
                <a:gd name="T50" fmla="*/ 450 w 572"/>
                <a:gd name="T51" fmla="*/ 195 h 252"/>
                <a:gd name="T52" fmla="*/ 465 w 572"/>
                <a:gd name="T53" fmla="*/ 174 h 252"/>
                <a:gd name="T54" fmla="*/ 476 w 572"/>
                <a:gd name="T55" fmla="*/ 166 h 252"/>
                <a:gd name="T56" fmla="*/ 505 w 572"/>
                <a:gd name="T57" fmla="*/ 153 h 252"/>
                <a:gd name="T58" fmla="*/ 521 w 572"/>
                <a:gd name="T59" fmla="*/ 145 h 252"/>
                <a:gd name="T60" fmla="*/ 521 w 572"/>
                <a:gd name="T61" fmla="*/ 137 h 252"/>
                <a:gd name="T62" fmla="*/ 514 w 572"/>
                <a:gd name="T63" fmla="*/ 133 h 252"/>
                <a:gd name="T64" fmla="*/ 486 w 572"/>
                <a:gd name="T65" fmla="*/ 142 h 252"/>
                <a:gd name="T66" fmla="*/ 488 w 572"/>
                <a:gd name="T67" fmla="*/ 140 h 252"/>
                <a:gd name="T68" fmla="*/ 500 w 572"/>
                <a:gd name="T69" fmla="*/ 124 h 252"/>
                <a:gd name="T70" fmla="*/ 494 w 572"/>
                <a:gd name="T71" fmla="*/ 109 h 252"/>
                <a:gd name="T72" fmla="*/ 491 w 572"/>
                <a:gd name="T73" fmla="*/ 103 h 252"/>
                <a:gd name="T74" fmla="*/ 502 w 572"/>
                <a:gd name="T75" fmla="*/ 91 h 252"/>
                <a:gd name="T76" fmla="*/ 513 w 572"/>
                <a:gd name="T77" fmla="*/ 100 h 252"/>
                <a:gd name="T78" fmla="*/ 541 w 572"/>
                <a:gd name="T79" fmla="*/ 76 h 252"/>
                <a:gd name="T80" fmla="*/ 528 w 572"/>
                <a:gd name="T81" fmla="*/ 0 h 252"/>
                <a:gd name="T82" fmla="*/ 543 w 572"/>
                <a:gd name="T83" fmla="*/ 35 h 252"/>
                <a:gd name="T84" fmla="*/ 559 w 572"/>
                <a:gd name="T85" fmla="*/ 56 h 252"/>
                <a:gd name="T86" fmla="*/ 453 w 572"/>
                <a:gd name="T87" fmla="*/ 194 h 252"/>
                <a:gd name="T88" fmla="*/ 458 w 572"/>
                <a:gd name="T89" fmla="*/ 189 h 252"/>
                <a:gd name="T90" fmla="*/ 505 w 572"/>
                <a:gd name="T91" fmla="*/ 161 h 252"/>
                <a:gd name="T92" fmla="*/ 518 w 572"/>
                <a:gd name="T93" fmla="*/ 166 h 252"/>
                <a:gd name="T94" fmla="*/ 537 w 572"/>
                <a:gd name="T95" fmla="*/ 129 h 252"/>
                <a:gd name="T96" fmla="*/ 545 w 572"/>
                <a:gd name="T97" fmla="*/ 119 h 252"/>
                <a:gd name="T98" fmla="*/ 571 w 572"/>
                <a:gd name="T99" fmla="*/ 75 h 252"/>
                <a:gd name="T100" fmla="*/ 570 w 572"/>
                <a:gd name="T101" fmla="*/ 75 h 252"/>
                <a:gd name="T102" fmla="*/ 571 w 572"/>
                <a:gd name="T103" fmla="*/ 10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grpFill/>
            <a:ln w="4763">
              <a:solidFill>
                <a:srgbClr val="91E5B3"/>
              </a:solidFill>
              <a:prstDash val="solid"/>
              <a:round/>
              <a:headEnd/>
              <a:tailEnd/>
            </a:ln>
          </p:spPr>
          <p:txBody>
            <a:bodyPr/>
            <a:lstStyle/>
            <a:p>
              <a:endParaRPr lang="en-US"/>
            </a:p>
          </p:txBody>
        </p:sp>
        <p:sp>
          <p:nvSpPr>
            <p:cNvPr id="81" name="Freeform 181"/>
            <p:cNvSpPr>
              <a:spLocks noEditPoints="1"/>
            </p:cNvSpPr>
            <p:nvPr/>
          </p:nvSpPr>
          <p:spPr bwMode="auto">
            <a:xfrm>
              <a:off x="7233166" y="2567575"/>
              <a:ext cx="912605" cy="683638"/>
            </a:xfrm>
            <a:custGeom>
              <a:avLst/>
              <a:gdLst>
                <a:gd name="T0" fmla="*/ 379 w 486"/>
                <a:gd name="T1" fmla="*/ 341 h 364"/>
                <a:gd name="T2" fmla="*/ 381 w 486"/>
                <a:gd name="T3" fmla="*/ 319 h 364"/>
                <a:gd name="T4" fmla="*/ 389 w 486"/>
                <a:gd name="T5" fmla="*/ 303 h 364"/>
                <a:gd name="T6" fmla="*/ 373 w 486"/>
                <a:gd name="T7" fmla="*/ 235 h 364"/>
                <a:gd name="T8" fmla="*/ 371 w 486"/>
                <a:gd name="T9" fmla="*/ 174 h 364"/>
                <a:gd name="T10" fmla="*/ 351 w 486"/>
                <a:gd name="T11" fmla="*/ 110 h 364"/>
                <a:gd name="T12" fmla="*/ 347 w 486"/>
                <a:gd name="T13" fmla="*/ 102 h 364"/>
                <a:gd name="T14" fmla="*/ 337 w 486"/>
                <a:gd name="T15" fmla="*/ 75 h 364"/>
                <a:gd name="T16" fmla="*/ 339 w 486"/>
                <a:gd name="T17" fmla="*/ 57 h 364"/>
                <a:gd name="T18" fmla="*/ 336 w 486"/>
                <a:gd name="T19" fmla="*/ 41 h 364"/>
                <a:gd name="T20" fmla="*/ 329 w 486"/>
                <a:gd name="T21" fmla="*/ 18 h 364"/>
                <a:gd name="T22" fmla="*/ 324 w 486"/>
                <a:gd name="T23" fmla="*/ 3 h 364"/>
                <a:gd name="T24" fmla="*/ 246 w 486"/>
                <a:gd name="T25" fmla="*/ 19 h 364"/>
                <a:gd name="T26" fmla="*/ 213 w 486"/>
                <a:gd name="T27" fmla="*/ 45 h 364"/>
                <a:gd name="T28" fmla="*/ 188 w 486"/>
                <a:gd name="T29" fmla="*/ 90 h 364"/>
                <a:gd name="T30" fmla="*/ 170 w 486"/>
                <a:gd name="T31" fmla="*/ 109 h 364"/>
                <a:gd name="T32" fmla="*/ 176 w 486"/>
                <a:gd name="T33" fmla="*/ 121 h 364"/>
                <a:gd name="T34" fmla="*/ 180 w 486"/>
                <a:gd name="T35" fmla="*/ 121 h 364"/>
                <a:gd name="T36" fmla="*/ 184 w 486"/>
                <a:gd name="T37" fmla="*/ 128 h 364"/>
                <a:gd name="T38" fmla="*/ 184 w 486"/>
                <a:gd name="T39" fmla="*/ 143 h 364"/>
                <a:gd name="T40" fmla="*/ 183 w 486"/>
                <a:gd name="T41" fmla="*/ 159 h 364"/>
                <a:gd name="T42" fmla="*/ 165 w 486"/>
                <a:gd name="T43" fmla="*/ 170 h 364"/>
                <a:gd name="T44" fmla="*/ 153 w 486"/>
                <a:gd name="T45" fmla="*/ 183 h 364"/>
                <a:gd name="T46" fmla="*/ 135 w 486"/>
                <a:gd name="T47" fmla="*/ 188 h 364"/>
                <a:gd name="T48" fmla="*/ 100 w 486"/>
                <a:gd name="T49" fmla="*/ 190 h 364"/>
                <a:gd name="T50" fmla="*/ 47 w 486"/>
                <a:gd name="T51" fmla="*/ 201 h 364"/>
                <a:gd name="T52" fmla="*/ 32 w 486"/>
                <a:gd name="T53" fmla="*/ 209 h 364"/>
                <a:gd name="T54" fmla="*/ 29 w 486"/>
                <a:gd name="T55" fmla="*/ 221 h 364"/>
                <a:gd name="T56" fmla="*/ 40 w 486"/>
                <a:gd name="T57" fmla="*/ 230 h 364"/>
                <a:gd name="T58" fmla="*/ 44 w 486"/>
                <a:gd name="T59" fmla="*/ 250 h 364"/>
                <a:gd name="T60" fmla="*/ 28 w 486"/>
                <a:gd name="T61" fmla="*/ 270 h 364"/>
                <a:gd name="T62" fmla="*/ 2 w 486"/>
                <a:gd name="T63" fmla="*/ 300 h 364"/>
                <a:gd name="T64" fmla="*/ 4 w 486"/>
                <a:gd name="T65" fmla="*/ 322 h 364"/>
                <a:gd name="T66" fmla="*/ 210 w 486"/>
                <a:gd name="T67" fmla="*/ 281 h 364"/>
                <a:gd name="T68" fmla="*/ 272 w 486"/>
                <a:gd name="T69" fmla="*/ 272 h 364"/>
                <a:gd name="T70" fmla="*/ 284 w 486"/>
                <a:gd name="T71" fmla="*/ 281 h 364"/>
                <a:gd name="T72" fmla="*/ 295 w 486"/>
                <a:gd name="T73" fmla="*/ 303 h 364"/>
                <a:gd name="T74" fmla="*/ 316 w 486"/>
                <a:gd name="T75" fmla="*/ 310 h 364"/>
                <a:gd name="T76" fmla="*/ 367 w 486"/>
                <a:gd name="T77" fmla="*/ 316 h 364"/>
                <a:gd name="T78" fmla="*/ 362 w 486"/>
                <a:gd name="T79" fmla="*/ 306 h 364"/>
                <a:gd name="T80" fmla="*/ 371 w 486"/>
                <a:gd name="T81" fmla="*/ 322 h 364"/>
                <a:gd name="T82" fmla="*/ 371 w 486"/>
                <a:gd name="T83" fmla="*/ 349 h 364"/>
                <a:gd name="T84" fmla="*/ 474 w 486"/>
                <a:gd name="T85" fmla="*/ 299 h 364"/>
                <a:gd name="T86" fmla="*/ 458 w 486"/>
                <a:gd name="T87" fmla="*/ 314 h 364"/>
                <a:gd name="T88" fmla="*/ 453 w 486"/>
                <a:gd name="T89" fmla="*/ 311 h 364"/>
                <a:gd name="T90" fmla="*/ 463 w 486"/>
                <a:gd name="T91" fmla="*/ 292 h 364"/>
                <a:gd name="T92" fmla="*/ 421 w 486"/>
                <a:gd name="T93" fmla="*/ 318 h 364"/>
                <a:gd name="T94" fmla="*/ 408 w 486"/>
                <a:gd name="T95" fmla="*/ 326 h 364"/>
                <a:gd name="T96" fmla="*/ 389 w 486"/>
                <a:gd name="T97" fmla="*/ 334 h 364"/>
                <a:gd name="T98" fmla="*/ 382 w 486"/>
                <a:gd name="T99" fmla="*/ 344 h 364"/>
                <a:gd name="T100" fmla="*/ 370 w 486"/>
                <a:gd name="T101" fmla="*/ 361 h 364"/>
                <a:gd name="T102" fmla="*/ 377 w 486"/>
                <a:gd name="T103" fmla="*/ 364 h 364"/>
                <a:gd name="T104" fmla="*/ 408 w 486"/>
                <a:gd name="T105" fmla="*/ 348 h 364"/>
                <a:gd name="T106" fmla="*/ 431 w 486"/>
                <a:gd name="T107" fmla="*/ 334 h 364"/>
                <a:gd name="T108" fmla="*/ 447 w 486"/>
                <a:gd name="T109" fmla="*/ 327 h 364"/>
                <a:gd name="T110" fmla="*/ 463 w 486"/>
                <a:gd name="T111" fmla="*/ 315 h 364"/>
                <a:gd name="T112" fmla="*/ 486 w 486"/>
                <a:gd name="T113" fmla="*/ 2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grpFill/>
            <a:ln w="4763">
              <a:solidFill>
                <a:srgbClr val="91E5B3"/>
              </a:solidFill>
              <a:prstDash val="solid"/>
              <a:round/>
              <a:headEnd/>
              <a:tailEnd/>
            </a:ln>
          </p:spPr>
          <p:txBody>
            <a:bodyPr/>
            <a:lstStyle/>
            <a:p>
              <a:endParaRPr lang="en-US"/>
            </a:p>
          </p:txBody>
        </p:sp>
        <p:sp>
          <p:nvSpPr>
            <p:cNvPr id="82" name="Freeform 182"/>
            <p:cNvSpPr>
              <a:spLocks noEditPoints="1"/>
            </p:cNvSpPr>
            <p:nvPr/>
          </p:nvSpPr>
          <p:spPr bwMode="auto">
            <a:xfrm>
              <a:off x="7933581" y="2815487"/>
              <a:ext cx="424380" cy="229131"/>
            </a:xfrm>
            <a:custGeom>
              <a:avLst/>
              <a:gdLst>
                <a:gd name="T0" fmla="*/ 214 w 226"/>
                <a:gd name="T1" fmla="*/ 66 h 122"/>
                <a:gd name="T2" fmla="*/ 202 w 226"/>
                <a:gd name="T3" fmla="*/ 53 h 122"/>
                <a:gd name="T4" fmla="*/ 191 w 226"/>
                <a:gd name="T5" fmla="*/ 53 h 122"/>
                <a:gd name="T6" fmla="*/ 202 w 226"/>
                <a:gd name="T7" fmla="*/ 57 h 122"/>
                <a:gd name="T8" fmla="*/ 208 w 226"/>
                <a:gd name="T9" fmla="*/ 62 h 122"/>
                <a:gd name="T10" fmla="*/ 206 w 226"/>
                <a:gd name="T11" fmla="*/ 76 h 122"/>
                <a:gd name="T12" fmla="*/ 191 w 226"/>
                <a:gd name="T13" fmla="*/ 83 h 122"/>
                <a:gd name="T14" fmla="*/ 181 w 226"/>
                <a:gd name="T15" fmla="*/ 81 h 122"/>
                <a:gd name="T16" fmla="*/ 172 w 226"/>
                <a:gd name="T17" fmla="*/ 69 h 122"/>
                <a:gd name="T18" fmla="*/ 166 w 226"/>
                <a:gd name="T19" fmla="*/ 62 h 122"/>
                <a:gd name="T20" fmla="*/ 168 w 226"/>
                <a:gd name="T21" fmla="*/ 58 h 122"/>
                <a:gd name="T22" fmla="*/ 151 w 226"/>
                <a:gd name="T23" fmla="*/ 49 h 122"/>
                <a:gd name="T24" fmla="*/ 141 w 226"/>
                <a:gd name="T25" fmla="*/ 49 h 122"/>
                <a:gd name="T26" fmla="*/ 143 w 226"/>
                <a:gd name="T27" fmla="*/ 43 h 122"/>
                <a:gd name="T28" fmla="*/ 145 w 226"/>
                <a:gd name="T29" fmla="*/ 32 h 122"/>
                <a:gd name="T30" fmla="*/ 146 w 226"/>
                <a:gd name="T31" fmla="*/ 26 h 122"/>
                <a:gd name="T32" fmla="*/ 158 w 226"/>
                <a:gd name="T33" fmla="*/ 14 h 122"/>
                <a:gd name="T34" fmla="*/ 154 w 226"/>
                <a:gd name="T35" fmla="*/ 15 h 122"/>
                <a:gd name="T36" fmla="*/ 143 w 226"/>
                <a:gd name="T37" fmla="*/ 12 h 122"/>
                <a:gd name="T38" fmla="*/ 138 w 226"/>
                <a:gd name="T39" fmla="*/ 4 h 122"/>
                <a:gd name="T40" fmla="*/ 137 w 226"/>
                <a:gd name="T41" fmla="*/ 0 h 122"/>
                <a:gd name="T42" fmla="*/ 128 w 226"/>
                <a:gd name="T43" fmla="*/ 4 h 122"/>
                <a:gd name="T44" fmla="*/ 124 w 226"/>
                <a:gd name="T45" fmla="*/ 8 h 122"/>
                <a:gd name="T46" fmla="*/ 115 w 226"/>
                <a:gd name="T47" fmla="*/ 22 h 122"/>
                <a:gd name="T48" fmla="*/ 1 w 226"/>
                <a:gd name="T49" fmla="*/ 47 h 122"/>
                <a:gd name="T50" fmla="*/ 0 w 226"/>
                <a:gd name="T51" fmla="*/ 103 h 122"/>
                <a:gd name="T52" fmla="*/ 36 w 226"/>
                <a:gd name="T53" fmla="*/ 99 h 122"/>
                <a:gd name="T54" fmla="*/ 51 w 226"/>
                <a:gd name="T55" fmla="*/ 95 h 122"/>
                <a:gd name="T56" fmla="*/ 61 w 226"/>
                <a:gd name="T57" fmla="*/ 92 h 122"/>
                <a:gd name="T58" fmla="*/ 97 w 226"/>
                <a:gd name="T59" fmla="*/ 84 h 122"/>
                <a:gd name="T60" fmla="*/ 122 w 226"/>
                <a:gd name="T61" fmla="*/ 79 h 122"/>
                <a:gd name="T62" fmla="*/ 128 w 226"/>
                <a:gd name="T63" fmla="*/ 87 h 122"/>
                <a:gd name="T64" fmla="*/ 132 w 226"/>
                <a:gd name="T65" fmla="*/ 92 h 122"/>
                <a:gd name="T66" fmla="*/ 137 w 226"/>
                <a:gd name="T67" fmla="*/ 96 h 122"/>
                <a:gd name="T68" fmla="*/ 143 w 226"/>
                <a:gd name="T69" fmla="*/ 102 h 122"/>
                <a:gd name="T70" fmla="*/ 150 w 226"/>
                <a:gd name="T71" fmla="*/ 110 h 122"/>
                <a:gd name="T72" fmla="*/ 154 w 226"/>
                <a:gd name="T73" fmla="*/ 108 h 122"/>
                <a:gd name="T74" fmla="*/ 162 w 226"/>
                <a:gd name="T75" fmla="*/ 100 h 122"/>
                <a:gd name="T76" fmla="*/ 170 w 226"/>
                <a:gd name="T77" fmla="*/ 91 h 122"/>
                <a:gd name="T78" fmla="*/ 176 w 226"/>
                <a:gd name="T79" fmla="*/ 92 h 122"/>
                <a:gd name="T80" fmla="*/ 184 w 226"/>
                <a:gd name="T81" fmla="*/ 100 h 122"/>
                <a:gd name="T82" fmla="*/ 189 w 226"/>
                <a:gd name="T83" fmla="*/ 92 h 122"/>
                <a:gd name="T84" fmla="*/ 207 w 226"/>
                <a:gd name="T85" fmla="*/ 84 h 122"/>
                <a:gd name="T86" fmla="*/ 217 w 226"/>
                <a:gd name="T87" fmla="*/ 77 h 122"/>
                <a:gd name="T88" fmla="*/ 218 w 226"/>
                <a:gd name="T89" fmla="*/ 106 h 122"/>
                <a:gd name="T90" fmla="*/ 218 w 226"/>
                <a:gd name="T91" fmla="*/ 113 h 122"/>
                <a:gd name="T92" fmla="*/ 223 w 226"/>
                <a:gd name="T93" fmla="*/ 115 h 122"/>
                <a:gd name="T94" fmla="*/ 222 w 226"/>
                <a:gd name="T95" fmla="*/ 108 h 122"/>
                <a:gd name="T96" fmla="*/ 179 w 226"/>
                <a:gd name="T97" fmla="*/ 113 h 122"/>
                <a:gd name="T98" fmla="*/ 184 w 226"/>
                <a:gd name="T99" fmla="*/ 117 h 122"/>
                <a:gd name="T100" fmla="*/ 185 w 226"/>
                <a:gd name="T101"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grpFill/>
            <a:ln w="4763">
              <a:solidFill>
                <a:srgbClr val="91E5B3"/>
              </a:solidFill>
              <a:prstDash val="solid"/>
              <a:round/>
              <a:headEnd/>
              <a:tailEnd/>
            </a:ln>
          </p:spPr>
          <p:txBody>
            <a:bodyPr/>
            <a:lstStyle/>
            <a:p>
              <a:endParaRPr lang="en-US"/>
            </a:p>
          </p:txBody>
        </p:sp>
        <p:sp>
          <p:nvSpPr>
            <p:cNvPr id="83" name="Freeform 183"/>
            <p:cNvSpPr>
              <a:spLocks noEditPoints="1"/>
            </p:cNvSpPr>
            <p:nvPr/>
          </p:nvSpPr>
          <p:spPr bwMode="auto">
            <a:xfrm>
              <a:off x="8066904" y="2073627"/>
              <a:ext cx="478836" cy="708054"/>
            </a:xfrm>
            <a:custGeom>
              <a:avLst/>
              <a:gdLst>
                <a:gd name="T0" fmla="*/ 226 w 255"/>
                <a:gd name="T1" fmla="*/ 173 h 377"/>
                <a:gd name="T2" fmla="*/ 222 w 255"/>
                <a:gd name="T3" fmla="*/ 154 h 377"/>
                <a:gd name="T4" fmla="*/ 213 w 255"/>
                <a:gd name="T5" fmla="*/ 152 h 377"/>
                <a:gd name="T6" fmla="*/ 201 w 255"/>
                <a:gd name="T7" fmla="*/ 147 h 377"/>
                <a:gd name="T8" fmla="*/ 196 w 255"/>
                <a:gd name="T9" fmla="*/ 130 h 377"/>
                <a:gd name="T10" fmla="*/ 188 w 255"/>
                <a:gd name="T11" fmla="*/ 125 h 377"/>
                <a:gd name="T12" fmla="*/ 173 w 255"/>
                <a:gd name="T13" fmla="*/ 122 h 377"/>
                <a:gd name="T14" fmla="*/ 169 w 255"/>
                <a:gd name="T15" fmla="*/ 107 h 377"/>
                <a:gd name="T16" fmla="*/ 139 w 255"/>
                <a:gd name="T17" fmla="*/ 15 h 377"/>
                <a:gd name="T18" fmla="*/ 113 w 255"/>
                <a:gd name="T19" fmla="*/ 3 h 377"/>
                <a:gd name="T20" fmla="*/ 97 w 255"/>
                <a:gd name="T21" fmla="*/ 8 h 377"/>
                <a:gd name="T22" fmla="*/ 83 w 255"/>
                <a:gd name="T23" fmla="*/ 19 h 377"/>
                <a:gd name="T24" fmla="*/ 66 w 255"/>
                <a:gd name="T25" fmla="*/ 18 h 377"/>
                <a:gd name="T26" fmla="*/ 52 w 255"/>
                <a:gd name="T27" fmla="*/ 8 h 377"/>
                <a:gd name="T28" fmla="*/ 28 w 255"/>
                <a:gd name="T29" fmla="*/ 109 h 377"/>
                <a:gd name="T30" fmla="*/ 28 w 255"/>
                <a:gd name="T31" fmla="*/ 140 h 377"/>
                <a:gd name="T32" fmla="*/ 29 w 255"/>
                <a:gd name="T33" fmla="*/ 160 h 377"/>
                <a:gd name="T34" fmla="*/ 15 w 255"/>
                <a:gd name="T35" fmla="*/ 182 h 377"/>
                <a:gd name="T36" fmla="*/ 15 w 255"/>
                <a:gd name="T37" fmla="*/ 192 h 377"/>
                <a:gd name="T38" fmla="*/ 14 w 255"/>
                <a:gd name="T39" fmla="*/ 202 h 377"/>
                <a:gd name="T40" fmla="*/ 0 w 255"/>
                <a:gd name="T41" fmla="*/ 206 h 377"/>
                <a:gd name="T42" fmla="*/ 45 w 255"/>
                <a:gd name="T43" fmla="*/ 343 h 377"/>
                <a:gd name="T44" fmla="*/ 49 w 255"/>
                <a:gd name="T45" fmla="*/ 358 h 377"/>
                <a:gd name="T46" fmla="*/ 61 w 255"/>
                <a:gd name="T47" fmla="*/ 371 h 377"/>
                <a:gd name="T48" fmla="*/ 74 w 255"/>
                <a:gd name="T49" fmla="*/ 372 h 377"/>
                <a:gd name="T50" fmla="*/ 74 w 255"/>
                <a:gd name="T51" fmla="*/ 356 h 377"/>
                <a:gd name="T52" fmla="*/ 80 w 255"/>
                <a:gd name="T53" fmla="*/ 337 h 377"/>
                <a:gd name="T54" fmla="*/ 83 w 255"/>
                <a:gd name="T55" fmla="*/ 319 h 377"/>
                <a:gd name="T56" fmla="*/ 95 w 255"/>
                <a:gd name="T57" fmla="*/ 312 h 377"/>
                <a:gd name="T58" fmla="*/ 99 w 255"/>
                <a:gd name="T59" fmla="*/ 307 h 377"/>
                <a:gd name="T60" fmla="*/ 106 w 255"/>
                <a:gd name="T61" fmla="*/ 312 h 377"/>
                <a:gd name="T62" fmla="*/ 98 w 255"/>
                <a:gd name="T63" fmla="*/ 293 h 377"/>
                <a:gd name="T64" fmla="*/ 101 w 255"/>
                <a:gd name="T65" fmla="*/ 288 h 377"/>
                <a:gd name="T66" fmla="*/ 106 w 255"/>
                <a:gd name="T67" fmla="*/ 295 h 377"/>
                <a:gd name="T68" fmla="*/ 113 w 255"/>
                <a:gd name="T69" fmla="*/ 292 h 377"/>
                <a:gd name="T70" fmla="*/ 114 w 255"/>
                <a:gd name="T71" fmla="*/ 289 h 377"/>
                <a:gd name="T72" fmla="*/ 116 w 255"/>
                <a:gd name="T73" fmla="*/ 288 h 377"/>
                <a:gd name="T74" fmla="*/ 123 w 255"/>
                <a:gd name="T75" fmla="*/ 292 h 377"/>
                <a:gd name="T76" fmla="*/ 129 w 255"/>
                <a:gd name="T77" fmla="*/ 281 h 377"/>
                <a:gd name="T78" fmla="*/ 140 w 255"/>
                <a:gd name="T79" fmla="*/ 272 h 377"/>
                <a:gd name="T80" fmla="*/ 139 w 255"/>
                <a:gd name="T81" fmla="*/ 255 h 377"/>
                <a:gd name="T82" fmla="*/ 137 w 255"/>
                <a:gd name="T83" fmla="*/ 240 h 377"/>
                <a:gd name="T84" fmla="*/ 148 w 255"/>
                <a:gd name="T85" fmla="*/ 232 h 377"/>
                <a:gd name="T86" fmla="*/ 151 w 255"/>
                <a:gd name="T87" fmla="*/ 242 h 377"/>
                <a:gd name="T88" fmla="*/ 167 w 255"/>
                <a:gd name="T89" fmla="*/ 248 h 377"/>
                <a:gd name="T90" fmla="*/ 165 w 255"/>
                <a:gd name="T91" fmla="*/ 232 h 377"/>
                <a:gd name="T92" fmla="*/ 174 w 255"/>
                <a:gd name="T93" fmla="*/ 228 h 377"/>
                <a:gd name="T94" fmla="*/ 190 w 255"/>
                <a:gd name="T95" fmla="*/ 232 h 377"/>
                <a:gd name="T96" fmla="*/ 193 w 255"/>
                <a:gd name="T97" fmla="*/ 219 h 377"/>
                <a:gd name="T98" fmla="*/ 197 w 255"/>
                <a:gd name="T99" fmla="*/ 224 h 377"/>
                <a:gd name="T100" fmla="*/ 200 w 255"/>
                <a:gd name="T101" fmla="*/ 208 h 377"/>
                <a:gd name="T102" fmla="*/ 208 w 255"/>
                <a:gd name="T103" fmla="*/ 208 h 377"/>
                <a:gd name="T104" fmla="*/ 217 w 255"/>
                <a:gd name="T105" fmla="*/ 201 h 377"/>
                <a:gd name="T106" fmla="*/ 223 w 255"/>
                <a:gd name="T107" fmla="*/ 198 h 377"/>
                <a:gd name="T108" fmla="*/ 232 w 255"/>
                <a:gd name="T109" fmla="*/ 190 h 377"/>
                <a:gd name="T110" fmla="*/ 232 w 255"/>
                <a:gd name="T111" fmla="*/ 171 h 377"/>
                <a:gd name="T112" fmla="*/ 170 w 255"/>
                <a:gd name="T113" fmla="*/ 238 h 377"/>
                <a:gd name="T114" fmla="*/ 184 w 255"/>
                <a:gd name="T115" fmla="*/ 232 h 377"/>
                <a:gd name="T116" fmla="*/ 251 w 255"/>
                <a:gd name="T117" fmla="*/ 174 h 377"/>
                <a:gd name="T118" fmla="*/ 247 w 255"/>
                <a:gd name="T119" fmla="*/ 185 h 377"/>
                <a:gd name="T120" fmla="*/ 255 w 255"/>
                <a:gd name="T121" fmla="*/ 17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grpFill/>
            <a:ln w="4763">
              <a:solidFill>
                <a:srgbClr val="91E5B3"/>
              </a:solidFill>
              <a:prstDash val="solid"/>
              <a:round/>
              <a:headEnd/>
              <a:tailEnd/>
            </a:ln>
          </p:spPr>
          <p:txBody>
            <a:bodyPr/>
            <a:lstStyle/>
            <a:p>
              <a:endParaRPr lang="en-US"/>
            </a:p>
          </p:txBody>
        </p:sp>
      </p:grpSp>
      <p:cxnSp>
        <p:nvCxnSpPr>
          <p:cNvPr id="84" name="Straight Connector 83"/>
          <p:cNvCxnSpPr/>
          <p:nvPr/>
        </p:nvCxnSpPr>
        <p:spPr>
          <a:xfrm flipV="1">
            <a:off x="5751854" y="3090333"/>
            <a:ext cx="0" cy="2209801"/>
          </a:xfrm>
          <a:prstGeom prst="line">
            <a:avLst/>
          </a:prstGeom>
          <a:ln w="12700" cmpd="sng">
            <a:solidFill>
              <a:srgbClr val="0354A0"/>
            </a:solidFill>
          </a:ln>
          <a:effectLst/>
        </p:spPr>
        <p:style>
          <a:lnRef idx="2">
            <a:schemeClr val="accent1"/>
          </a:lnRef>
          <a:fillRef idx="0">
            <a:schemeClr val="accent1"/>
          </a:fillRef>
          <a:effectRef idx="1">
            <a:schemeClr val="accent1"/>
          </a:effectRef>
          <a:fontRef idx="minor">
            <a:schemeClr val="tx1"/>
          </a:fontRef>
        </p:style>
      </p:cxnSp>
      <p:sp>
        <p:nvSpPr>
          <p:cNvPr id="85" name="5-Point Star 84"/>
          <p:cNvSpPr>
            <a:spLocks noChangeAspect="1"/>
          </p:cNvSpPr>
          <p:nvPr/>
        </p:nvSpPr>
        <p:spPr>
          <a:xfrm>
            <a:off x="5711826" y="5300135"/>
            <a:ext cx="72136" cy="72136"/>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6" name="Group 85"/>
          <p:cNvGrpSpPr/>
          <p:nvPr/>
        </p:nvGrpSpPr>
        <p:grpSpPr>
          <a:xfrm>
            <a:off x="938026" y="626782"/>
            <a:ext cx="7267948" cy="2510118"/>
            <a:chOff x="1217705" y="791882"/>
            <a:chExt cx="7267948" cy="2510118"/>
          </a:xfrm>
        </p:grpSpPr>
        <p:sp>
          <p:nvSpPr>
            <p:cNvPr id="87" name="Rectangle 86"/>
            <p:cNvSpPr/>
            <p:nvPr/>
          </p:nvSpPr>
          <p:spPr>
            <a:xfrm>
              <a:off x="1217706" y="796248"/>
              <a:ext cx="2629647" cy="2505752"/>
            </a:xfrm>
            <a:prstGeom prst="rect">
              <a:avLst/>
            </a:prstGeom>
            <a:solidFill>
              <a:schemeClr val="bg1"/>
            </a:solidFill>
          </p:spPr>
          <p:txBody>
            <a:bodyPr wrap="square" tIns="317500" bIns="137160">
              <a:noAutofit/>
            </a:bodyPr>
            <a:lstStyle/>
            <a:p>
              <a:pPr lvl="0" algn="ctr"/>
              <a:r>
                <a:rPr lang="en-US" sz="2000" b="1" dirty="0" smtClean="0">
                  <a:solidFill>
                    <a:srgbClr val="000000"/>
                  </a:solidFill>
                  <a:latin typeface="Rockwell"/>
                  <a:cs typeface="Rockwell"/>
                </a:rPr>
                <a:t>Valencia College</a:t>
              </a:r>
            </a:p>
          </p:txBody>
        </p:sp>
        <p:sp>
          <p:nvSpPr>
            <p:cNvPr id="88" name="Rectangle 87"/>
            <p:cNvSpPr/>
            <p:nvPr/>
          </p:nvSpPr>
          <p:spPr>
            <a:xfrm>
              <a:off x="3899647" y="796248"/>
              <a:ext cx="4586006" cy="2505752"/>
            </a:xfrm>
            <a:prstGeom prst="rect">
              <a:avLst/>
            </a:prstGeom>
            <a:solidFill>
              <a:schemeClr val="bg1"/>
            </a:solidFill>
          </p:spPr>
          <p:txBody>
            <a:bodyPr wrap="square" tIns="91440" bIns="137160" anchor="ctr" anchorCtr="0">
              <a:noAutofit/>
            </a:bodyPr>
            <a:lstStyle/>
            <a:p>
              <a:pPr lvl="0" algn="ctr">
                <a:spcBef>
                  <a:spcPts val="600"/>
                </a:spcBef>
              </a:pPr>
              <a:r>
                <a:rPr lang="en-US" sz="1600" dirty="0">
                  <a:solidFill>
                    <a:srgbClr val="000000"/>
                  </a:solidFill>
                  <a:latin typeface="Georgia"/>
                  <a:cs typeface="Georgia"/>
                </a:rPr>
                <a:t>Leaders worked with the University of Central Florida to develop a program that guarantees university admission to Valencia graduates, locate a facility on Valencia’s main campus, and ensure that transfer is seamless for students. </a:t>
              </a:r>
            </a:p>
            <a:p>
              <a:pPr lvl="0" algn="ctr">
                <a:spcBef>
                  <a:spcPts val="600"/>
                </a:spcBef>
              </a:pPr>
              <a:r>
                <a:rPr lang="en-US" sz="1600" b="1" dirty="0">
                  <a:solidFill>
                    <a:srgbClr val="000000"/>
                  </a:solidFill>
                  <a:latin typeface="Rockwell"/>
                  <a:cs typeface="Rockwell"/>
                </a:rPr>
                <a:t>Result: UCF enrolls 10,000 Valencia transfers who earn grades and bachelor’s degrees at rates nearly identical to the students who started at UCF.</a:t>
              </a:r>
            </a:p>
          </p:txBody>
        </p:sp>
        <p:sp>
          <p:nvSpPr>
            <p:cNvPr id="89" name="Rectangle 88"/>
            <p:cNvSpPr/>
            <p:nvPr/>
          </p:nvSpPr>
          <p:spPr>
            <a:xfrm>
              <a:off x="1217705" y="791882"/>
              <a:ext cx="7267948" cy="2510118"/>
            </a:xfrm>
            <a:prstGeom prst="rect">
              <a:avLst/>
            </a:prstGeom>
            <a:noFill/>
            <a:ln w="12700" cmpd="sng">
              <a:solidFill>
                <a:srgbClr val="0354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0" name="Group 89"/>
            <p:cNvGrpSpPr/>
            <p:nvPr/>
          </p:nvGrpSpPr>
          <p:grpSpPr>
            <a:xfrm>
              <a:off x="1817504" y="1826008"/>
              <a:ext cx="1430050" cy="1215642"/>
              <a:chOff x="1638300" y="1826008"/>
              <a:chExt cx="1430050" cy="1215642"/>
            </a:xfrm>
          </p:grpSpPr>
          <p:sp>
            <p:nvSpPr>
              <p:cNvPr id="91" name="Freeform 178"/>
              <p:cNvSpPr>
                <a:spLocks noEditPoints="1"/>
              </p:cNvSpPr>
              <p:nvPr/>
            </p:nvSpPr>
            <p:spPr bwMode="auto">
              <a:xfrm>
                <a:off x="1638300" y="1826008"/>
                <a:ext cx="1430050" cy="1215642"/>
              </a:xfrm>
              <a:custGeom>
                <a:avLst/>
                <a:gdLst>
                  <a:gd name="T0" fmla="*/ 518 w 593"/>
                  <a:gd name="T1" fmla="*/ 489 h 504"/>
                  <a:gd name="T2" fmla="*/ 549 w 593"/>
                  <a:gd name="T3" fmla="*/ 474 h 504"/>
                  <a:gd name="T4" fmla="*/ 502 w 593"/>
                  <a:gd name="T5" fmla="*/ 496 h 504"/>
                  <a:gd name="T6" fmla="*/ 593 w 593"/>
                  <a:gd name="T7" fmla="*/ 375 h 504"/>
                  <a:gd name="T8" fmla="*/ 582 w 593"/>
                  <a:gd name="T9" fmla="*/ 294 h 504"/>
                  <a:gd name="T10" fmla="*/ 564 w 593"/>
                  <a:gd name="T11" fmla="*/ 271 h 504"/>
                  <a:gd name="T12" fmla="*/ 510 w 593"/>
                  <a:gd name="T13" fmla="*/ 179 h 504"/>
                  <a:gd name="T14" fmla="*/ 511 w 593"/>
                  <a:gd name="T15" fmla="*/ 165 h 504"/>
                  <a:gd name="T16" fmla="*/ 536 w 593"/>
                  <a:gd name="T17" fmla="*/ 215 h 504"/>
                  <a:gd name="T18" fmla="*/ 528 w 593"/>
                  <a:gd name="T19" fmla="*/ 175 h 504"/>
                  <a:gd name="T20" fmla="*/ 457 w 593"/>
                  <a:gd name="T21" fmla="*/ 74 h 504"/>
                  <a:gd name="T22" fmla="*/ 433 w 593"/>
                  <a:gd name="T23" fmla="*/ 19 h 504"/>
                  <a:gd name="T24" fmla="*/ 423 w 593"/>
                  <a:gd name="T25" fmla="*/ 5 h 504"/>
                  <a:gd name="T26" fmla="*/ 391 w 593"/>
                  <a:gd name="T27" fmla="*/ 9 h 504"/>
                  <a:gd name="T28" fmla="*/ 384 w 593"/>
                  <a:gd name="T29" fmla="*/ 39 h 504"/>
                  <a:gd name="T30" fmla="*/ 182 w 593"/>
                  <a:gd name="T31" fmla="*/ 16 h 504"/>
                  <a:gd name="T32" fmla="*/ 14 w 593"/>
                  <a:gd name="T33" fmla="*/ 60 h 504"/>
                  <a:gd name="T34" fmla="*/ 23 w 593"/>
                  <a:gd name="T35" fmla="*/ 81 h 504"/>
                  <a:gd name="T36" fmla="*/ 34 w 593"/>
                  <a:gd name="T37" fmla="*/ 80 h 504"/>
                  <a:gd name="T38" fmla="*/ 44 w 593"/>
                  <a:gd name="T39" fmla="*/ 70 h 504"/>
                  <a:gd name="T40" fmla="*/ 38 w 593"/>
                  <a:gd name="T41" fmla="*/ 83 h 504"/>
                  <a:gd name="T42" fmla="*/ 88 w 593"/>
                  <a:gd name="T43" fmla="*/ 72 h 504"/>
                  <a:gd name="T44" fmla="*/ 101 w 593"/>
                  <a:gd name="T45" fmla="*/ 73 h 504"/>
                  <a:gd name="T46" fmla="*/ 115 w 593"/>
                  <a:gd name="T47" fmla="*/ 83 h 504"/>
                  <a:gd name="T48" fmla="*/ 136 w 593"/>
                  <a:gd name="T49" fmla="*/ 80 h 504"/>
                  <a:gd name="T50" fmla="*/ 149 w 593"/>
                  <a:gd name="T51" fmla="*/ 92 h 504"/>
                  <a:gd name="T52" fmla="*/ 144 w 593"/>
                  <a:gd name="T53" fmla="*/ 92 h 504"/>
                  <a:gd name="T54" fmla="*/ 164 w 593"/>
                  <a:gd name="T55" fmla="*/ 106 h 504"/>
                  <a:gd name="T56" fmla="*/ 166 w 593"/>
                  <a:gd name="T57" fmla="*/ 112 h 504"/>
                  <a:gd name="T58" fmla="*/ 191 w 593"/>
                  <a:gd name="T59" fmla="*/ 121 h 504"/>
                  <a:gd name="T60" fmla="*/ 224 w 593"/>
                  <a:gd name="T61" fmla="*/ 102 h 504"/>
                  <a:gd name="T62" fmla="*/ 238 w 593"/>
                  <a:gd name="T63" fmla="*/ 95 h 504"/>
                  <a:gd name="T64" fmla="*/ 262 w 593"/>
                  <a:gd name="T65" fmla="*/ 80 h 504"/>
                  <a:gd name="T66" fmla="*/ 309 w 593"/>
                  <a:gd name="T67" fmla="*/ 115 h 504"/>
                  <a:gd name="T68" fmla="*/ 343 w 593"/>
                  <a:gd name="T69" fmla="*/ 145 h 504"/>
                  <a:gd name="T70" fmla="*/ 372 w 593"/>
                  <a:gd name="T71" fmla="*/ 169 h 504"/>
                  <a:gd name="T72" fmla="*/ 372 w 593"/>
                  <a:gd name="T73" fmla="*/ 230 h 504"/>
                  <a:gd name="T74" fmla="*/ 383 w 593"/>
                  <a:gd name="T75" fmla="*/ 259 h 504"/>
                  <a:gd name="T76" fmla="*/ 383 w 593"/>
                  <a:gd name="T77" fmla="*/ 239 h 504"/>
                  <a:gd name="T78" fmla="*/ 402 w 593"/>
                  <a:gd name="T79" fmla="*/ 245 h 504"/>
                  <a:gd name="T80" fmla="*/ 381 w 593"/>
                  <a:gd name="T81" fmla="*/ 275 h 504"/>
                  <a:gd name="T82" fmla="*/ 412 w 593"/>
                  <a:gd name="T83" fmla="*/ 316 h 504"/>
                  <a:gd name="T84" fmla="*/ 427 w 593"/>
                  <a:gd name="T85" fmla="*/ 317 h 504"/>
                  <a:gd name="T86" fmla="*/ 436 w 593"/>
                  <a:gd name="T87" fmla="*/ 317 h 504"/>
                  <a:gd name="T88" fmla="*/ 446 w 593"/>
                  <a:gd name="T89" fmla="*/ 346 h 504"/>
                  <a:gd name="T90" fmla="*/ 449 w 593"/>
                  <a:gd name="T91" fmla="*/ 348 h 504"/>
                  <a:gd name="T92" fmla="*/ 479 w 593"/>
                  <a:gd name="T93" fmla="*/ 388 h 504"/>
                  <a:gd name="T94" fmla="*/ 502 w 593"/>
                  <a:gd name="T95" fmla="*/ 396 h 504"/>
                  <a:gd name="T96" fmla="*/ 532 w 593"/>
                  <a:gd name="T97" fmla="*/ 431 h 504"/>
                  <a:gd name="T98" fmla="*/ 524 w 593"/>
                  <a:gd name="T99" fmla="*/ 439 h 504"/>
                  <a:gd name="T100" fmla="*/ 559 w 593"/>
                  <a:gd name="T101" fmla="*/ 443 h 504"/>
                  <a:gd name="T102" fmla="*/ 582 w 593"/>
                  <a:gd name="T103" fmla="*/ 435 h 504"/>
                  <a:gd name="T104" fmla="*/ 582 w 593"/>
                  <a:gd name="T105" fmla="*/ 401 h 504"/>
                  <a:gd name="T106" fmla="*/ 593 w 593"/>
                  <a:gd name="T107" fmla="*/ 381 h 504"/>
                  <a:gd name="T108" fmla="*/ 493 w 593"/>
                  <a:gd name="T109" fmla="*/ 500 h 504"/>
                  <a:gd name="T110" fmla="*/ 41 w 593"/>
                  <a:gd name="T111" fmla="*/ 87 h 504"/>
                  <a:gd name="T112" fmla="*/ 64 w 593"/>
                  <a:gd name="T113" fmla="*/ 78 h 504"/>
                  <a:gd name="T114" fmla="*/ 210 w 593"/>
                  <a:gd name="T115" fmla="*/ 121 h 504"/>
                  <a:gd name="T116" fmla="*/ 200 w 593"/>
                  <a:gd name="T117" fmla="*/ 127 h 504"/>
                  <a:gd name="T118" fmla="*/ 433 w 593"/>
                  <a:gd name="T119" fmla="*/ 350 h 504"/>
                  <a:gd name="T120" fmla="*/ 433 w 593"/>
                  <a:gd name="T121" fmla="*/ 350 h 504"/>
                  <a:gd name="T122" fmla="*/ 582 w 593"/>
                  <a:gd name="T123" fmla="*/ 441 h 504"/>
                  <a:gd name="T124" fmla="*/ 593 w 593"/>
                  <a:gd name="T125" fmla="*/ 40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0354A0"/>
              </a:solidFill>
              <a:ln w="4763">
                <a:noFill/>
                <a:prstDash val="solid"/>
                <a:round/>
                <a:headEnd/>
                <a:tailEnd/>
              </a:ln>
            </p:spPr>
            <p:txBody>
              <a:bodyPr/>
              <a:lstStyle/>
              <a:p>
                <a:endParaRPr lang="en-US"/>
              </a:p>
            </p:txBody>
          </p:sp>
          <p:sp>
            <p:nvSpPr>
              <p:cNvPr id="92" name="5-Point Star 91"/>
              <p:cNvSpPr>
                <a:spLocks noChangeAspect="1"/>
              </p:cNvSpPr>
              <p:nvPr/>
            </p:nvSpPr>
            <p:spPr>
              <a:xfrm>
                <a:off x="2691823" y="2237796"/>
                <a:ext cx="115300" cy="115300"/>
              </a:xfrm>
              <a:prstGeom prst="star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97285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7900" y="2147206"/>
            <a:ext cx="4648200" cy="2554546"/>
          </a:xfrm>
          <a:prstGeom prst="rect">
            <a:avLst/>
          </a:prstGeom>
        </p:spPr>
        <p:txBody>
          <a:bodyPr wrap="square">
            <a:spAutoFit/>
          </a:bodyPr>
          <a:lstStyle/>
          <a:p>
            <a:pPr algn="ctr"/>
            <a:r>
              <a:rPr lang="en-US" sz="2000" b="1" dirty="0">
                <a:solidFill>
                  <a:srgbClr val="0354A0"/>
                </a:solidFill>
                <a:latin typeface="Rockwell"/>
                <a:cs typeface="Rockwell"/>
              </a:rPr>
              <a:t>For more information, contact:</a:t>
            </a:r>
          </a:p>
          <a:p>
            <a:pPr algn="ctr"/>
            <a:endParaRPr lang="en-US" sz="1400" dirty="0">
              <a:latin typeface="Georgia"/>
              <a:cs typeface="Georgia"/>
            </a:endParaRPr>
          </a:p>
          <a:p>
            <a:pPr algn="ctr"/>
            <a:r>
              <a:rPr lang="en-US" sz="1400" dirty="0">
                <a:latin typeface="Georgia"/>
                <a:cs typeface="Georgia"/>
              </a:rPr>
              <a:t>Josh Wyner</a:t>
            </a:r>
          </a:p>
          <a:p>
            <a:pPr algn="ctr"/>
            <a:r>
              <a:rPr lang="en-US" sz="1400" dirty="0">
                <a:latin typeface="Georgia"/>
                <a:cs typeface="Georgia"/>
              </a:rPr>
              <a:t>The Aspen Institute</a:t>
            </a:r>
          </a:p>
          <a:p>
            <a:pPr algn="ctr"/>
            <a:r>
              <a:rPr lang="en-US" sz="1400" dirty="0">
                <a:latin typeface="Georgia"/>
                <a:cs typeface="Georgia"/>
              </a:rPr>
              <a:t>One DuPont Circle NW, Suite 700</a:t>
            </a:r>
          </a:p>
          <a:p>
            <a:pPr algn="ctr"/>
            <a:r>
              <a:rPr lang="en-US" sz="1400" dirty="0">
                <a:latin typeface="Georgia"/>
                <a:cs typeface="Georgia"/>
              </a:rPr>
              <a:t>Washington, DC 20036</a:t>
            </a:r>
          </a:p>
          <a:p>
            <a:pPr algn="ctr"/>
            <a:endParaRPr lang="en-US" sz="1400" dirty="0">
              <a:latin typeface="Georgia"/>
              <a:cs typeface="Georgia"/>
            </a:endParaRPr>
          </a:p>
          <a:p>
            <a:pPr algn="ctr"/>
            <a:r>
              <a:rPr lang="en-US" sz="1400" dirty="0">
                <a:latin typeface="Georgia"/>
                <a:cs typeface="Georgia"/>
              </a:rPr>
              <a:t>Josh.Wyner@aspeninstitute.org</a:t>
            </a:r>
          </a:p>
          <a:p>
            <a:pPr algn="ctr"/>
            <a:r>
              <a:rPr lang="en-US" sz="1400" dirty="0">
                <a:latin typeface="Georgia"/>
                <a:cs typeface="Georgia"/>
              </a:rPr>
              <a:t>(202) </a:t>
            </a:r>
            <a:r>
              <a:rPr lang="en-US" sz="1400" dirty="0" smtClean="0">
                <a:latin typeface="Georgia"/>
                <a:cs typeface="Georgia"/>
              </a:rPr>
              <a:t>736-2286</a:t>
            </a:r>
            <a:endParaRPr lang="en-US" sz="1400" dirty="0">
              <a:latin typeface="Georgia"/>
              <a:cs typeface="Georgia"/>
            </a:endParaRPr>
          </a:p>
          <a:p>
            <a:pPr algn="ctr"/>
            <a:r>
              <a:rPr lang="en-US" sz="1400" dirty="0" smtClean="0">
                <a:latin typeface="Georgia"/>
                <a:cs typeface="Georgia"/>
              </a:rPr>
              <a:t>www.aspeninstitute.org/college-excellence</a:t>
            </a:r>
            <a:endParaRPr lang="en-US" sz="1400" dirty="0">
              <a:latin typeface="Georgia"/>
              <a:cs typeface="Georgia"/>
            </a:endParaRPr>
          </a:p>
          <a:p>
            <a:pPr algn="ctr"/>
            <a:endParaRPr lang="en-US" sz="1400" dirty="0">
              <a:latin typeface="Georgia"/>
              <a:cs typeface="Georgia"/>
            </a:endParaRPr>
          </a:p>
        </p:txBody>
      </p:sp>
    </p:spTree>
    <p:extLst>
      <p:ext uri="{BB962C8B-B14F-4D97-AF65-F5344CB8AC3E}">
        <p14:creationId xmlns:p14="http://schemas.microsoft.com/office/powerpoint/2010/main" val="62849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158" y="1330427"/>
            <a:ext cx="8459792" cy="400110"/>
          </a:xfrm>
          <a:prstGeom prst="rect">
            <a:avLst/>
          </a:prstGeom>
        </p:spPr>
        <p:txBody>
          <a:bodyPr wrap="square">
            <a:spAutoFit/>
          </a:bodyPr>
          <a:lstStyle/>
          <a:p>
            <a:pPr algn="ctr">
              <a:spcAft>
                <a:spcPts val="1200"/>
              </a:spcAft>
            </a:pPr>
            <a:r>
              <a:rPr lang="en-US" sz="2000" dirty="0">
                <a:solidFill>
                  <a:srgbClr val="000000"/>
                </a:solidFill>
                <a:latin typeface="Georgia"/>
                <a:cs typeface="Georgia"/>
              </a:rPr>
              <a:t>Exceptional improvements over time in completion</a:t>
            </a:r>
          </a:p>
        </p:txBody>
      </p:sp>
      <p:sp>
        <p:nvSpPr>
          <p:cNvPr id="5" name="Rectangle 4"/>
          <p:cNvSpPr/>
          <p:nvPr/>
        </p:nvSpPr>
        <p:spPr>
          <a:xfrm>
            <a:off x="203200" y="570681"/>
            <a:ext cx="8754533" cy="553998"/>
          </a:xfrm>
          <a:prstGeom prst="rect">
            <a:avLst/>
          </a:prstGeom>
        </p:spPr>
        <p:txBody>
          <a:bodyPr wrap="square">
            <a:spAutoFit/>
          </a:bodyPr>
          <a:lstStyle/>
          <a:p>
            <a:pPr algn="ctr"/>
            <a:r>
              <a:rPr lang="en-US" sz="3000" dirty="0">
                <a:solidFill>
                  <a:srgbClr val="0354A0"/>
                </a:solidFill>
                <a:latin typeface="Georgia"/>
                <a:cs typeface="Georgia"/>
              </a:rPr>
              <a:t>Outcomes of Prize </a:t>
            </a:r>
            <a:r>
              <a:rPr lang="en-US" sz="3000" dirty="0" smtClean="0">
                <a:solidFill>
                  <a:srgbClr val="0354A0"/>
                </a:solidFill>
                <a:latin typeface="Georgia"/>
                <a:cs typeface="Georgia"/>
              </a:rPr>
              <a:t>Finalist Colleges</a:t>
            </a:r>
            <a:endParaRPr lang="en-US" sz="3000" dirty="0">
              <a:solidFill>
                <a:srgbClr val="0354A0"/>
              </a:solidFill>
              <a:latin typeface="Georgia"/>
              <a:cs typeface="Georgia"/>
            </a:endParaRPr>
          </a:p>
        </p:txBody>
      </p:sp>
      <p:sp>
        <p:nvSpPr>
          <p:cNvPr id="7" name="TextBox 6"/>
          <p:cNvSpPr txBox="1"/>
          <p:nvPr/>
        </p:nvSpPr>
        <p:spPr>
          <a:xfrm>
            <a:off x="838200" y="2003622"/>
            <a:ext cx="7467600" cy="523220"/>
          </a:xfrm>
          <a:prstGeom prst="rect">
            <a:avLst/>
          </a:prstGeom>
          <a:noFill/>
        </p:spPr>
        <p:txBody>
          <a:bodyPr wrap="square" rtlCol="0">
            <a:spAutoFit/>
          </a:bodyPr>
          <a:lstStyle/>
          <a:p>
            <a:pPr algn="ctr"/>
            <a:r>
              <a:rPr lang="en-US" sz="1400" dirty="0" smtClean="0">
                <a:solidFill>
                  <a:srgbClr val="000000"/>
                </a:solidFill>
                <a:latin typeface="Rockwell"/>
                <a:cs typeface="Rockwell"/>
              </a:rPr>
              <a:t>Increase in the number of credentials awarded at Valencia College, 2002-2011</a:t>
            </a:r>
            <a:br>
              <a:rPr lang="en-US" sz="1400" dirty="0" smtClean="0">
                <a:solidFill>
                  <a:srgbClr val="000000"/>
                </a:solidFill>
                <a:latin typeface="Rockwell"/>
                <a:cs typeface="Rockwell"/>
              </a:rPr>
            </a:br>
            <a:r>
              <a:rPr lang="en-US" sz="1400" dirty="0" smtClean="0">
                <a:solidFill>
                  <a:srgbClr val="000000"/>
                </a:solidFill>
                <a:latin typeface="Rockwell"/>
                <a:cs typeface="Rockwell"/>
              </a:rPr>
              <a:t>AA, AS/AAS Degrees and Certificates/Diplomas Awarded</a:t>
            </a:r>
          </a:p>
        </p:txBody>
      </p:sp>
      <p:grpSp>
        <p:nvGrpSpPr>
          <p:cNvPr id="21" name="Group 20"/>
          <p:cNvGrpSpPr/>
          <p:nvPr/>
        </p:nvGrpSpPr>
        <p:grpSpPr>
          <a:xfrm>
            <a:off x="459844" y="2795392"/>
            <a:ext cx="8423212" cy="2985146"/>
            <a:chOff x="474442" y="2751598"/>
            <a:chExt cx="8423212" cy="2985146"/>
          </a:xfrm>
        </p:grpSpPr>
        <p:graphicFrame>
          <p:nvGraphicFramePr>
            <p:cNvPr id="22" name="Chart 21"/>
            <p:cNvGraphicFramePr>
              <a:graphicFrameLocks/>
            </p:cNvGraphicFramePr>
            <p:nvPr>
              <p:extLst>
                <p:ext uri="{D42A27DB-BD31-4B8C-83A1-F6EECF244321}">
                  <p14:modId xmlns:p14="http://schemas.microsoft.com/office/powerpoint/2010/main" val="60547931"/>
                </p:ext>
              </p:extLst>
            </p:nvPr>
          </p:nvGraphicFramePr>
          <p:xfrm>
            <a:off x="474442" y="2753198"/>
            <a:ext cx="8284527" cy="2983546"/>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7729791" y="2751598"/>
              <a:ext cx="1167863" cy="400110"/>
            </a:xfrm>
            <a:prstGeom prst="rect">
              <a:avLst/>
            </a:prstGeom>
            <a:noFill/>
          </p:spPr>
          <p:txBody>
            <a:bodyPr wrap="square" rtlCol="0">
              <a:spAutoFit/>
            </a:bodyPr>
            <a:lstStyle/>
            <a:p>
              <a:pPr algn="ctr"/>
              <a:r>
                <a:rPr lang="en-US" sz="1000" b="1" dirty="0" smtClean="0">
                  <a:latin typeface="Rockwell"/>
                  <a:cs typeface="Rockwell"/>
                </a:rPr>
                <a:t>84% </a:t>
              </a:r>
              <a:r>
                <a:rPr lang="en-US" sz="1000" dirty="0" smtClean="0">
                  <a:latin typeface="Rockwell"/>
                  <a:cs typeface="Rockwell"/>
                </a:rPr>
                <a:t>increase over 6 years</a:t>
              </a:r>
              <a:endParaRPr lang="en-US" sz="1000" dirty="0">
                <a:latin typeface="Rockwell"/>
                <a:cs typeface="Rockwell"/>
              </a:endParaRPr>
            </a:p>
          </p:txBody>
        </p:sp>
        <p:sp>
          <p:nvSpPr>
            <p:cNvPr id="24" name="TextBox 23"/>
            <p:cNvSpPr txBox="1"/>
            <p:nvPr/>
          </p:nvSpPr>
          <p:spPr>
            <a:xfrm>
              <a:off x="7729791" y="3364683"/>
              <a:ext cx="1167863" cy="400110"/>
            </a:xfrm>
            <a:prstGeom prst="rect">
              <a:avLst/>
            </a:prstGeom>
            <a:noFill/>
          </p:spPr>
          <p:txBody>
            <a:bodyPr wrap="square" rtlCol="0">
              <a:spAutoFit/>
            </a:bodyPr>
            <a:lstStyle/>
            <a:p>
              <a:pPr algn="ctr"/>
              <a:r>
                <a:rPr lang="en-US" sz="1000" b="1" dirty="0" smtClean="0">
                  <a:latin typeface="Rockwell"/>
                  <a:cs typeface="Rockwell"/>
                </a:rPr>
                <a:t>46% </a:t>
              </a:r>
              <a:r>
                <a:rPr lang="en-US" sz="1000" dirty="0" smtClean="0">
                  <a:latin typeface="Rockwell"/>
                  <a:cs typeface="Rockwell"/>
                </a:rPr>
                <a:t>increase over 6 years</a:t>
              </a:r>
              <a:endParaRPr lang="en-US" sz="1000" dirty="0">
                <a:latin typeface="Rockwell"/>
                <a:cs typeface="Rockwell"/>
              </a:endParaRPr>
            </a:p>
          </p:txBody>
        </p:sp>
        <p:sp>
          <p:nvSpPr>
            <p:cNvPr id="25" name="TextBox 24"/>
            <p:cNvSpPr txBox="1"/>
            <p:nvPr/>
          </p:nvSpPr>
          <p:spPr>
            <a:xfrm>
              <a:off x="7729791" y="4517872"/>
              <a:ext cx="1167863" cy="400110"/>
            </a:xfrm>
            <a:prstGeom prst="rect">
              <a:avLst/>
            </a:prstGeom>
            <a:noFill/>
          </p:spPr>
          <p:txBody>
            <a:bodyPr wrap="square" rtlCol="0">
              <a:spAutoFit/>
            </a:bodyPr>
            <a:lstStyle/>
            <a:p>
              <a:pPr algn="ctr"/>
              <a:r>
                <a:rPr lang="en-US" sz="1000" b="1" dirty="0" smtClean="0">
                  <a:latin typeface="Rockwell"/>
                  <a:cs typeface="Rockwell"/>
                </a:rPr>
                <a:t>66% </a:t>
              </a:r>
              <a:r>
                <a:rPr lang="en-US" sz="1000" dirty="0" smtClean="0">
                  <a:latin typeface="Rockwell"/>
                  <a:cs typeface="Rockwell"/>
                </a:rPr>
                <a:t>increase over </a:t>
              </a:r>
              <a:r>
                <a:rPr lang="en-US" sz="1000" dirty="0">
                  <a:latin typeface="Rockwell"/>
                  <a:cs typeface="Rockwell"/>
                </a:rPr>
                <a:t>6</a:t>
              </a:r>
              <a:r>
                <a:rPr lang="en-US" sz="1000" dirty="0" smtClean="0">
                  <a:latin typeface="Rockwell"/>
                  <a:cs typeface="Rockwell"/>
                </a:rPr>
                <a:t> years</a:t>
              </a:r>
              <a:endParaRPr lang="en-US" sz="1000" dirty="0">
                <a:latin typeface="Rockwell"/>
                <a:cs typeface="Rockwell"/>
              </a:endParaRPr>
            </a:p>
          </p:txBody>
        </p:sp>
      </p:grpSp>
      <p:cxnSp>
        <p:nvCxnSpPr>
          <p:cNvPr id="3" name="Straight Connector 2"/>
          <p:cNvCxnSpPr/>
          <p:nvPr/>
        </p:nvCxnSpPr>
        <p:spPr>
          <a:xfrm>
            <a:off x="3636085" y="3915784"/>
            <a:ext cx="0" cy="1409251"/>
          </a:xfrm>
          <a:prstGeom prst="line">
            <a:avLst/>
          </a:prstGeom>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53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755345097"/>
              </p:ext>
            </p:extLst>
          </p:nvPr>
        </p:nvGraphicFramePr>
        <p:xfrm>
          <a:off x="876300" y="1977111"/>
          <a:ext cx="7391400" cy="383948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77158" y="1330427"/>
            <a:ext cx="8459792" cy="400110"/>
          </a:xfrm>
          <a:prstGeom prst="rect">
            <a:avLst/>
          </a:prstGeom>
        </p:spPr>
        <p:txBody>
          <a:bodyPr wrap="square">
            <a:spAutoFit/>
          </a:bodyPr>
          <a:lstStyle/>
          <a:p>
            <a:pPr algn="ctr">
              <a:spcAft>
                <a:spcPts val="1200"/>
              </a:spcAft>
            </a:pPr>
            <a:r>
              <a:rPr lang="en-US" sz="2000" dirty="0">
                <a:solidFill>
                  <a:srgbClr val="000000"/>
                </a:solidFill>
                <a:latin typeface="Georgia"/>
                <a:cs typeface="Georgia"/>
              </a:rPr>
              <a:t>Far greater equity in outcomes than the national average</a:t>
            </a:r>
          </a:p>
        </p:txBody>
      </p:sp>
      <p:sp>
        <p:nvSpPr>
          <p:cNvPr id="4" name="Rectangle 3"/>
          <p:cNvSpPr/>
          <p:nvPr/>
        </p:nvSpPr>
        <p:spPr>
          <a:xfrm>
            <a:off x="203200" y="570681"/>
            <a:ext cx="8754533" cy="553998"/>
          </a:xfrm>
          <a:prstGeom prst="rect">
            <a:avLst/>
          </a:prstGeom>
        </p:spPr>
        <p:txBody>
          <a:bodyPr wrap="square">
            <a:spAutoFit/>
          </a:bodyPr>
          <a:lstStyle/>
          <a:p>
            <a:pPr algn="ctr"/>
            <a:r>
              <a:rPr lang="en-US" sz="3000" dirty="0">
                <a:solidFill>
                  <a:srgbClr val="0354A0"/>
                </a:solidFill>
                <a:latin typeface="Georgia"/>
                <a:cs typeface="Georgia"/>
              </a:rPr>
              <a:t>Outcomes of Prize </a:t>
            </a:r>
            <a:r>
              <a:rPr lang="en-US" sz="3000" dirty="0" smtClean="0">
                <a:solidFill>
                  <a:srgbClr val="0354A0"/>
                </a:solidFill>
                <a:latin typeface="Georgia"/>
                <a:cs typeface="Georgia"/>
              </a:rPr>
              <a:t>Finalist Colleges</a:t>
            </a:r>
            <a:endParaRPr lang="en-US" sz="3000" dirty="0">
              <a:solidFill>
                <a:srgbClr val="0354A0"/>
              </a:solidFill>
              <a:latin typeface="Georgia"/>
              <a:cs typeface="Georgia"/>
            </a:endParaRPr>
          </a:p>
        </p:txBody>
      </p:sp>
      <p:sp>
        <p:nvSpPr>
          <p:cNvPr id="6" name="TextBox 5"/>
          <p:cNvSpPr txBox="1"/>
          <p:nvPr/>
        </p:nvSpPr>
        <p:spPr>
          <a:xfrm>
            <a:off x="838200" y="1961288"/>
            <a:ext cx="7467600" cy="523220"/>
          </a:xfrm>
          <a:prstGeom prst="rect">
            <a:avLst/>
          </a:prstGeom>
          <a:noFill/>
        </p:spPr>
        <p:txBody>
          <a:bodyPr wrap="square" rtlCol="0">
            <a:spAutoFit/>
          </a:bodyPr>
          <a:lstStyle/>
          <a:p>
            <a:pPr algn="ctr"/>
            <a:r>
              <a:rPr lang="en-US" sz="1400" dirty="0">
                <a:solidFill>
                  <a:srgbClr val="000000"/>
                </a:solidFill>
                <a:latin typeface="Rockwell"/>
                <a:cs typeface="Rockwell"/>
              </a:rPr>
              <a:t>Three-year completion and/or transfer rates for underrepresented </a:t>
            </a:r>
            <a:r>
              <a:rPr lang="en-US" sz="1400" dirty="0" smtClean="0">
                <a:solidFill>
                  <a:srgbClr val="000000"/>
                </a:solidFill>
                <a:latin typeface="Rockwell"/>
                <a:cs typeface="Rockwell"/>
              </a:rPr>
              <a:t/>
            </a:r>
            <a:br>
              <a:rPr lang="en-US" sz="1400" dirty="0" smtClean="0">
                <a:solidFill>
                  <a:srgbClr val="000000"/>
                </a:solidFill>
                <a:latin typeface="Rockwell"/>
                <a:cs typeface="Rockwell"/>
              </a:rPr>
            </a:br>
            <a:r>
              <a:rPr lang="en-US" sz="1400" dirty="0" smtClean="0">
                <a:solidFill>
                  <a:srgbClr val="000000"/>
                </a:solidFill>
                <a:latin typeface="Rockwell"/>
                <a:cs typeface="Rockwell"/>
              </a:rPr>
              <a:t>minority </a:t>
            </a:r>
            <a:r>
              <a:rPr lang="en-US" sz="1400" dirty="0">
                <a:solidFill>
                  <a:srgbClr val="000000"/>
                </a:solidFill>
                <a:latin typeface="Rockwell"/>
                <a:cs typeface="Rockwell"/>
              </a:rPr>
              <a:t>students compared to the national average</a:t>
            </a:r>
          </a:p>
        </p:txBody>
      </p:sp>
      <p:sp>
        <p:nvSpPr>
          <p:cNvPr id="7" name="Rectangle 6"/>
          <p:cNvSpPr/>
          <p:nvPr/>
        </p:nvSpPr>
        <p:spPr>
          <a:xfrm>
            <a:off x="6070595" y="5511798"/>
            <a:ext cx="3022603" cy="553998"/>
          </a:xfrm>
          <a:prstGeom prst="rect">
            <a:avLst/>
          </a:prstGeom>
        </p:spPr>
        <p:txBody>
          <a:bodyPr wrap="square">
            <a:spAutoFit/>
          </a:bodyPr>
          <a:lstStyle/>
          <a:p>
            <a:pPr marL="114300" indent="-114300">
              <a:buFont typeface="Arial"/>
              <a:buChar char="•"/>
            </a:pPr>
            <a:r>
              <a:rPr lang="en-US" sz="1000" dirty="0" err="1">
                <a:solidFill>
                  <a:srgbClr val="000000"/>
                </a:solidFill>
                <a:latin typeface="Rockwell"/>
                <a:cs typeface="Rockwell"/>
              </a:rPr>
              <a:t>Brazosport</a:t>
            </a:r>
            <a:r>
              <a:rPr lang="en-US" sz="1000" dirty="0">
                <a:solidFill>
                  <a:srgbClr val="000000"/>
                </a:solidFill>
                <a:latin typeface="Rockwell"/>
                <a:cs typeface="Rockwell"/>
              </a:rPr>
              <a:t> College (TX)</a:t>
            </a:r>
          </a:p>
          <a:p>
            <a:pPr marL="114300" indent="-114300">
              <a:buFont typeface="Arial"/>
              <a:buChar char="•"/>
            </a:pPr>
            <a:r>
              <a:rPr lang="en-US" sz="1000" dirty="0">
                <a:solidFill>
                  <a:srgbClr val="000000"/>
                </a:solidFill>
                <a:latin typeface="Rockwell"/>
                <a:cs typeface="Rockwell"/>
              </a:rPr>
              <a:t>Santa Barbara City College (CA)</a:t>
            </a:r>
          </a:p>
          <a:p>
            <a:pPr marL="114300" indent="-114300">
              <a:buFont typeface="Arial"/>
              <a:buChar char="•"/>
            </a:pPr>
            <a:r>
              <a:rPr lang="en-US" sz="1000" dirty="0">
                <a:solidFill>
                  <a:srgbClr val="000000"/>
                </a:solidFill>
                <a:latin typeface="Rockwell"/>
                <a:cs typeface="Rockwell"/>
              </a:rPr>
              <a:t>Santa Fe College (FL)</a:t>
            </a:r>
          </a:p>
        </p:txBody>
      </p:sp>
    </p:spTree>
    <p:extLst>
      <p:ext uri="{BB962C8B-B14F-4D97-AF65-F5344CB8AC3E}">
        <p14:creationId xmlns:p14="http://schemas.microsoft.com/office/powerpoint/2010/main" val="337460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158" y="1330427"/>
            <a:ext cx="8459792" cy="400110"/>
          </a:xfrm>
          <a:prstGeom prst="rect">
            <a:avLst/>
          </a:prstGeom>
        </p:spPr>
        <p:txBody>
          <a:bodyPr wrap="square">
            <a:spAutoFit/>
          </a:bodyPr>
          <a:lstStyle/>
          <a:p>
            <a:pPr algn="ctr">
              <a:spcAft>
                <a:spcPts val="1200"/>
              </a:spcAft>
            </a:pPr>
            <a:r>
              <a:rPr lang="en-US" sz="2000" dirty="0">
                <a:solidFill>
                  <a:srgbClr val="000000"/>
                </a:solidFill>
                <a:latin typeface="Georgia"/>
                <a:cs typeface="Georgia"/>
              </a:rPr>
              <a:t>Exceptional short-term labor market outcomes for graduates</a:t>
            </a:r>
          </a:p>
        </p:txBody>
      </p:sp>
      <p:sp>
        <p:nvSpPr>
          <p:cNvPr id="4" name="Rectangle 3"/>
          <p:cNvSpPr/>
          <p:nvPr/>
        </p:nvSpPr>
        <p:spPr>
          <a:xfrm>
            <a:off x="203200" y="570681"/>
            <a:ext cx="8754533" cy="553998"/>
          </a:xfrm>
          <a:prstGeom prst="rect">
            <a:avLst/>
          </a:prstGeom>
        </p:spPr>
        <p:txBody>
          <a:bodyPr wrap="square">
            <a:spAutoFit/>
          </a:bodyPr>
          <a:lstStyle/>
          <a:p>
            <a:pPr algn="ctr"/>
            <a:r>
              <a:rPr lang="en-US" sz="3000" dirty="0">
                <a:solidFill>
                  <a:srgbClr val="0354A0"/>
                </a:solidFill>
                <a:latin typeface="Georgia"/>
                <a:cs typeface="Georgia"/>
              </a:rPr>
              <a:t>Outcomes of Prize </a:t>
            </a:r>
            <a:r>
              <a:rPr lang="en-US" sz="3000" dirty="0" smtClean="0">
                <a:solidFill>
                  <a:srgbClr val="0354A0"/>
                </a:solidFill>
                <a:latin typeface="Georgia"/>
                <a:cs typeface="Georgia"/>
              </a:rPr>
              <a:t>Finalist Colleges</a:t>
            </a:r>
            <a:endParaRPr lang="en-US" sz="3000" dirty="0">
              <a:solidFill>
                <a:srgbClr val="0354A0"/>
              </a:solidFill>
              <a:latin typeface="Georgia"/>
              <a:cs typeface="Georgia"/>
            </a:endParaRPr>
          </a:p>
        </p:txBody>
      </p:sp>
      <p:sp>
        <p:nvSpPr>
          <p:cNvPr id="5" name="TextBox 4"/>
          <p:cNvSpPr txBox="1"/>
          <p:nvPr/>
        </p:nvSpPr>
        <p:spPr>
          <a:xfrm>
            <a:off x="838200" y="1961288"/>
            <a:ext cx="7467600" cy="523220"/>
          </a:xfrm>
          <a:prstGeom prst="rect">
            <a:avLst/>
          </a:prstGeom>
          <a:noFill/>
        </p:spPr>
        <p:txBody>
          <a:bodyPr wrap="square" rtlCol="0">
            <a:spAutoFit/>
          </a:bodyPr>
          <a:lstStyle/>
          <a:p>
            <a:pPr algn="ctr"/>
            <a:r>
              <a:rPr lang="en-US" sz="1400" dirty="0">
                <a:solidFill>
                  <a:srgbClr val="000000"/>
                </a:solidFill>
                <a:latin typeface="Rockwell"/>
                <a:cs typeface="Rockwell"/>
              </a:rPr>
              <a:t>Average salaries of recent graduates compared to the average for all new-</a:t>
            </a:r>
            <a:r>
              <a:rPr lang="en-US" sz="1400" dirty="0" smtClean="0">
                <a:solidFill>
                  <a:srgbClr val="000000"/>
                </a:solidFill>
                <a:latin typeface="Rockwell"/>
                <a:cs typeface="Rockwell"/>
              </a:rPr>
              <a:t>hires</a:t>
            </a:r>
            <a:br>
              <a:rPr lang="en-US" sz="1400" dirty="0" smtClean="0">
                <a:solidFill>
                  <a:srgbClr val="000000"/>
                </a:solidFill>
                <a:latin typeface="Rockwell"/>
                <a:cs typeface="Rockwell"/>
              </a:rPr>
            </a:br>
            <a:r>
              <a:rPr lang="en-US" sz="1400" dirty="0" smtClean="0">
                <a:solidFill>
                  <a:srgbClr val="000000"/>
                </a:solidFill>
                <a:latin typeface="Rockwell"/>
                <a:cs typeface="Rockwell"/>
              </a:rPr>
              <a:t>in </a:t>
            </a:r>
            <a:r>
              <a:rPr lang="en-US" sz="1400" dirty="0">
                <a:solidFill>
                  <a:srgbClr val="000000"/>
                </a:solidFill>
                <a:latin typeface="Rockwell"/>
                <a:cs typeface="Rockwell"/>
              </a:rPr>
              <a:t>the region </a:t>
            </a:r>
            <a:r>
              <a:rPr lang="en-US" sz="1400" dirty="0" smtClean="0">
                <a:solidFill>
                  <a:srgbClr val="000000"/>
                </a:solidFill>
                <a:latin typeface="Rockwell"/>
                <a:cs typeface="Rockwell"/>
              </a:rPr>
              <a:t>(top three performers)</a:t>
            </a:r>
            <a:endParaRPr lang="en-US" sz="1400" dirty="0">
              <a:solidFill>
                <a:srgbClr val="000000"/>
              </a:solidFill>
              <a:latin typeface="Rockwell"/>
              <a:cs typeface="Rockwell"/>
            </a:endParaRPr>
          </a:p>
        </p:txBody>
      </p:sp>
      <p:graphicFrame>
        <p:nvGraphicFramePr>
          <p:cNvPr id="17" name="Chart 16"/>
          <p:cNvGraphicFramePr>
            <a:graphicFrameLocks/>
          </p:cNvGraphicFramePr>
          <p:nvPr>
            <p:extLst>
              <p:ext uri="{D42A27DB-BD31-4B8C-83A1-F6EECF244321}">
                <p14:modId xmlns:p14="http://schemas.microsoft.com/office/powerpoint/2010/main" val="4205948451"/>
              </p:ext>
            </p:extLst>
          </p:nvPr>
        </p:nvGraphicFramePr>
        <p:xfrm>
          <a:off x="224541" y="3721104"/>
          <a:ext cx="28956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905933" y="4567771"/>
            <a:ext cx="702642" cy="400110"/>
          </a:xfrm>
          <a:prstGeom prst="rect">
            <a:avLst/>
          </a:prstGeom>
          <a:noFill/>
        </p:spPr>
        <p:txBody>
          <a:bodyPr wrap="square" rtlCol="0">
            <a:spAutoFit/>
          </a:bodyPr>
          <a:lstStyle/>
          <a:p>
            <a:pPr algn="ctr"/>
            <a:r>
              <a:rPr lang="en-US" sz="1000" dirty="0" smtClean="0">
                <a:solidFill>
                  <a:srgbClr val="000000"/>
                </a:solidFill>
                <a:latin typeface="Georgia"/>
                <a:cs typeface="Georgia"/>
              </a:rPr>
              <a:t>Regional average</a:t>
            </a:r>
            <a:endParaRPr lang="en-US" sz="1000" dirty="0">
              <a:solidFill>
                <a:srgbClr val="000000"/>
              </a:solidFill>
              <a:latin typeface="Georgia"/>
              <a:cs typeface="Georgia"/>
            </a:endParaRPr>
          </a:p>
        </p:txBody>
      </p:sp>
      <p:graphicFrame>
        <p:nvGraphicFramePr>
          <p:cNvPr id="20" name="Chart 19"/>
          <p:cNvGraphicFramePr>
            <a:graphicFrameLocks/>
          </p:cNvGraphicFramePr>
          <p:nvPr>
            <p:extLst>
              <p:ext uri="{D42A27DB-BD31-4B8C-83A1-F6EECF244321}">
                <p14:modId xmlns:p14="http://schemas.microsoft.com/office/powerpoint/2010/main" val="230116153"/>
              </p:ext>
            </p:extLst>
          </p:nvPr>
        </p:nvGraphicFramePr>
        <p:xfrm>
          <a:off x="3107529" y="3187704"/>
          <a:ext cx="2908211"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3793330" y="4408506"/>
            <a:ext cx="702470" cy="400110"/>
          </a:xfrm>
          <a:prstGeom prst="rect">
            <a:avLst/>
          </a:prstGeom>
          <a:noFill/>
        </p:spPr>
        <p:txBody>
          <a:bodyPr wrap="square" rtlCol="0">
            <a:spAutoFit/>
          </a:bodyPr>
          <a:lstStyle/>
          <a:p>
            <a:pPr algn="ctr"/>
            <a:r>
              <a:rPr lang="en-US" sz="1000" dirty="0" smtClean="0">
                <a:solidFill>
                  <a:srgbClr val="000000"/>
                </a:solidFill>
                <a:latin typeface="Georgia"/>
                <a:cs typeface="Georgia"/>
              </a:rPr>
              <a:t>Regional average</a:t>
            </a:r>
            <a:endParaRPr lang="en-US" sz="1000" dirty="0">
              <a:solidFill>
                <a:srgbClr val="000000"/>
              </a:solidFill>
              <a:latin typeface="Georgia"/>
              <a:cs typeface="Georgia"/>
            </a:endParaRPr>
          </a:p>
        </p:txBody>
      </p:sp>
      <p:graphicFrame>
        <p:nvGraphicFramePr>
          <p:cNvPr id="23" name="Chart 22"/>
          <p:cNvGraphicFramePr>
            <a:graphicFrameLocks/>
          </p:cNvGraphicFramePr>
          <p:nvPr>
            <p:extLst>
              <p:ext uri="{D42A27DB-BD31-4B8C-83A1-F6EECF244321}">
                <p14:modId xmlns:p14="http://schemas.microsoft.com/office/powerpoint/2010/main" val="3618860031"/>
              </p:ext>
            </p:extLst>
          </p:nvPr>
        </p:nvGraphicFramePr>
        <p:xfrm>
          <a:off x="5939541" y="2306314"/>
          <a:ext cx="2908211" cy="354839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629400" y="3942192"/>
            <a:ext cx="685800" cy="400110"/>
          </a:xfrm>
          <a:prstGeom prst="rect">
            <a:avLst/>
          </a:prstGeom>
          <a:noFill/>
        </p:spPr>
        <p:txBody>
          <a:bodyPr wrap="square" rtlCol="0">
            <a:spAutoFit/>
          </a:bodyPr>
          <a:lstStyle/>
          <a:p>
            <a:pPr algn="ctr"/>
            <a:r>
              <a:rPr lang="en-US" sz="1000" dirty="0" smtClean="0">
                <a:solidFill>
                  <a:srgbClr val="000000"/>
                </a:solidFill>
                <a:latin typeface="Georgia"/>
                <a:cs typeface="Georgia"/>
              </a:rPr>
              <a:t>Regional average</a:t>
            </a:r>
            <a:endParaRPr lang="en-US" sz="1000" dirty="0">
              <a:solidFill>
                <a:srgbClr val="000000"/>
              </a:solidFill>
              <a:latin typeface="Georgia"/>
              <a:cs typeface="Georgia"/>
            </a:endParaRPr>
          </a:p>
        </p:txBody>
      </p:sp>
      <p:cxnSp>
        <p:nvCxnSpPr>
          <p:cNvPr id="26" name="Straight Arrow Connector 25"/>
          <p:cNvCxnSpPr/>
          <p:nvPr/>
        </p:nvCxnSpPr>
        <p:spPr>
          <a:xfrm flipV="1">
            <a:off x="2040466" y="4258737"/>
            <a:ext cx="0" cy="1176867"/>
          </a:xfrm>
          <a:prstGeom prst="straightConnector1">
            <a:avLst/>
          </a:pr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676400" y="4612905"/>
            <a:ext cx="728133" cy="600164"/>
          </a:xfrm>
          <a:prstGeom prst="rect">
            <a:avLst/>
          </a:prstGeom>
          <a:solidFill>
            <a:srgbClr val="0354A0"/>
          </a:solidFill>
        </p:spPr>
        <p:txBody>
          <a:bodyPr wrap="square" bIns="91440">
            <a:spAutoFit/>
          </a:bodyPr>
          <a:lstStyle/>
          <a:p>
            <a:pPr algn="ctr"/>
            <a:r>
              <a:rPr lang="en-US" sz="1000" b="1" dirty="0">
                <a:solidFill>
                  <a:schemeClr val="bg1"/>
                </a:solidFill>
                <a:latin typeface="Georgia"/>
                <a:cs typeface="Georgia"/>
              </a:rPr>
              <a:t>40% </a:t>
            </a:r>
            <a:br>
              <a:rPr lang="en-US" sz="1000" b="1" dirty="0">
                <a:solidFill>
                  <a:schemeClr val="bg1"/>
                </a:solidFill>
                <a:latin typeface="Georgia"/>
                <a:cs typeface="Georgia"/>
              </a:rPr>
            </a:br>
            <a:r>
              <a:rPr lang="en-US" sz="1000" dirty="0">
                <a:solidFill>
                  <a:schemeClr val="bg1"/>
                </a:solidFill>
                <a:latin typeface="Georgia"/>
                <a:cs typeface="Georgia"/>
              </a:rPr>
              <a:t>above avg</a:t>
            </a:r>
            <a:r>
              <a:rPr lang="en-US" sz="1000" b="1" dirty="0">
                <a:solidFill>
                  <a:schemeClr val="bg1"/>
                </a:solidFill>
                <a:latin typeface="Georgia"/>
                <a:cs typeface="Georgia"/>
              </a:rPr>
              <a:t>.</a:t>
            </a:r>
          </a:p>
        </p:txBody>
      </p:sp>
      <p:cxnSp>
        <p:nvCxnSpPr>
          <p:cNvPr id="30" name="Straight Arrow Connector 29"/>
          <p:cNvCxnSpPr/>
          <p:nvPr/>
        </p:nvCxnSpPr>
        <p:spPr>
          <a:xfrm flipV="1">
            <a:off x="4927600" y="3606804"/>
            <a:ext cx="0" cy="1828801"/>
          </a:xfrm>
          <a:prstGeom prst="straightConnector1">
            <a:avLst/>
          </a:pr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563534" y="4221122"/>
            <a:ext cx="728133" cy="600164"/>
          </a:xfrm>
          <a:prstGeom prst="rect">
            <a:avLst/>
          </a:prstGeom>
          <a:solidFill>
            <a:srgbClr val="0354A0"/>
          </a:solidFill>
        </p:spPr>
        <p:txBody>
          <a:bodyPr wrap="square" bIns="91440">
            <a:spAutoFit/>
          </a:bodyPr>
          <a:lstStyle/>
          <a:p>
            <a:pPr algn="ctr"/>
            <a:r>
              <a:rPr lang="en-US" sz="1000" b="1" dirty="0" smtClean="0">
                <a:solidFill>
                  <a:schemeClr val="bg1"/>
                </a:solidFill>
                <a:latin typeface="Georgia"/>
                <a:cs typeface="Georgia"/>
              </a:rPr>
              <a:t>79% </a:t>
            </a:r>
            <a:r>
              <a:rPr lang="en-US" sz="1000" b="1" dirty="0">
                <a:solidFill>
                  <a:schemeClr val="bg1"/>
                </a:solidFill>
                <a:latin typeface="Georgia"/>
                <a:cs typeface="Georgia"/>
              </a:rPr>
              <a:t/>
            </a:r>
            <a:br>
              <a:rPr lang="en-US" sz="1000" b="1" dirty="0">
                <a:solidFill>
                  <a:schemeClr val="bg1"/>
                </a:solidFill>
                <a:latin typeface="Georgia"/>
                <a:cs typeface="Georgia"/>
              </a:rPr>
            </a:br>
            <a:r>
              <a:rPr lang="en-US" sz="1000" dirty="0">
                <a:solidFill>
                  <a:schemeClr val="bg1"/>
                </a:solidFill>
                <a:latin typeface="Georgia"/>
                <a:cs typeface="Georgia"/>
              </a:rPr>
              <a:t>above avg</a:t>
            </a:r>
            <a:r>
              <a:rPr lang="en-US" sz="1000" b="1" dirty="0">
                <a:solidFill>
                  <a:schemeClr val="bg1"/>
                </a:solidFill>
                <a:latin typeface="Georgia"/>
                <a:cs typeface="Georgia"/>
              </a:rPr>
              <a:t>.</a:t>
            </a:r>
          </a:p>
        </p:txBody>
      </p:sp>
      <p:cxnSp>
        <p:nvCxnSpPr>
          <p:cNvPr id="33" name="Straight Arrow Connector 32"/>
          <p:cNvCxnSpPr/>
          <p:nvPr/>
        </p:nvCxnSpPr>
        <p:spPr>
          <a:xfrm flipV="1">
            <a:off x="7763933" y="2717804"/>
            <a:ext cx="0" cy="2717802"/>
          </a:xfrm>
          <a:prstGeom prst="straightConnector1">
            <a:avLst/>
          </a:pr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7399867" y="3776623"/>
            <a:ext cx="728133" cy="600164"/>
          </a:xfrm>
          <a:prstGeom prst="rect">
            <a:avLst/>
          </a:prstGeom>
          <a:solidFill>
            <a:srgbClr val="0354A0"/>
          </a:solidFill>
        </p:spPr>
        <p:txBody>
          <a:bodyPr wrap="square" bIns="91440">
            <a:spAutoFit/>
          </a:bodyPr>
          <a:lstStyle/>
          <a:p>
            <a:pPr algn="ctr"/>
            <a:r>
              <a:rPr lang="en-US" sz="1000" b="1" dirty="0" smtClean="0">
                <a:solidFill>
                  <a:schemeClr val="bg1"/>
                </a:solidFill>
                <a:latin typeface="Georgia"/>
                <a:cs typeface="Georgia"/>
              </a:rPr>
              <a:t>82% </a:t>
            </a:r>
            <a:r>
              <a:rPr lang="en-US" sz="1000" b="1" dirty="0">
                <a:solidFill>
                  <a:schemeClr val="bg1"/>
                </a:solidFill>
                <a:latin typeface="Georgia"/>
                <a:cs typeface="Georgia"/>
              </a:rPr>
              <a:t/>
            </a:r>
            <a:br>
              <a:rPr lang="en-US" sz="1000" b="1" dirty="0">
                <a:solidFill>
                  <a:schemeClr val="bg1"/>
                </a:solidFill>
                <a:latin typeface="Georgia"/>
                <a:cs typeface="Georgia"/>
              </a:rPr>
            </a:br>
            <a:r>
              <a:rPr lang="en-US" sz="1000" dirty="0">
                <a:solidFill>
                  <a:schemeClr val="bg1"/>
                </a:solidFill>
                <a:latin typeface="Georgia"/>
                <a:cs typeface="Georgia"/>
              </a:rPr>
              <a:t>above avg</a:t>
            </a:r>
            <a:r>
              <a:rPr lang="en-US" sz="1000" b="1" dirty="0">
                <a:solidFill>
                  <a:schemeClr val="bg1"/>
                </a:solidFill>
                <a:latin typeface="Georgia"/>
                <a:cs typeface="Georgia"/>
              </a:rPr>
              <a:t>.</a:t>
            </a:r>
          </a:p>
        </p:txBody>
      </p:sp>
    </p:spTree>
    <p:extLst>
      <p:ext uri="{BB962C8B-B14F-4D97-AF65-F5344CB8AC3E}">
        <p14:creationId xmlns:p14="http://schemas.microsoft.com/office/powerpoint/2010/main" val="351679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158" y="1330427"/>
            <a:ext cx="8459792" cy="400110"/>
          </a:xfrm>
          <a:prstGeom prst="rect">
            <a:avLst/>
          </a:prstGeom>
        </p:spPr>
        <p:txBody>
          <a:bodyPr wrap="square">
            <a:spAutoFit/>
          </a:bodyPr>
          <a:lstStyle/>
          <a:p>
            <a:pPr algn="ctr">
              <a:spcAft>
                <a:spcPts val="1200"/>
              </a:spcAft>
            </a:pPr>
            <a:r>
              <a:rPr lang="en-US" sz="2000" dirty="0">
                <a:solidFill>
                  <a:srgbClr val="000000"/>
                </a:solidFill>
                <a:latin typeface="Georgia"/>
                <a:cs typeface="Georgia"/>
              </a:rPr>
              <a:t>Exceptional long-term labor market outcomes</a:t>
            </a:r>
          </a:p>
        </p:txBody>
      </p:sp>
      <p:sp>
        <p:nvSpPr>
          <p:cNvPr id="4" name="Rectangle 3"/>
          <p:cNvSpPr/>
          <p:nvPr/>
        </p:nvSpPr>
        <p:spPr>
          <a:xfrm>
            <a:off x="203200" y="570681"/>
            <a:ext cx="8754533" cy="553998"/>
          </a:xfrm>
          <a:prstGeom prst="rect">
            <a:avLst/>
          </a:prstGeom>
        </p:spPr>
        <p:txBody>
          <a:bodyPr wrap="square">
            <a:spAutoFit/>
          </a:bodyPr>
          <a:lstStyle/>
          <a:p>
            <a:pPr algn="ctr"/>
            <a:r>
              <a:rPr lang="en-US" sz="3000" dirty="0">
                <a:solidFill>
                  <a:srgbClr val="0354A0"/>
                </a:solidFill>
                <a:latin typeface="Georgia"/>
                <a:cs typeface="Georgia"/>
              </a:rPr>
              <a:t>Outcomes of Prize </a:t>
            </a:r>
            <a:r>
              <a:rPr lang="en-US" sz="3000" dirty="0" smtClean="0">
                <a:solidFill>
                  <a:srgbClr val="0354A0"/>
                </a:solidFill>
                <a:latin typeface="Georgia"/>
                <a:cs typeface="Georgia"/>
              </a:rPr>
              <a:t>Finalist Colleges</a:t>
            </a:r>
            <a:endParaRPr lang="en-US" sz="3000" dirty="0">
              <a:solidFill>
                <a:srgbClr val="0354A0"/>
              </a:solidFill>
              <a:latin typeface="Georgia"/>
              <a:cs typeface="Georgia"/>
            </a:endParaRPr>
          </a:p>
        </p:txBody>
      </p:sp>
      <p:sp>
        <p:nvSpPr>
          <p:cNvPr id="5" name="TextBox 4"/>
          <p:cNvSpPr txBox="1"/>
          <p:nvPr/>
        </p:nvSpPr>
        <p:spPr>
          <a:xfrm>
            <a:off x="838200" y="1961288"/>
            <a:ext cx="7467600" cy="523220"/>
          </a:xfrm>
          <a:prstGeom prst="rect">
            <a:avLst/>
          </a:prstGeom>
          <a:noFill/>
        </p:spPr>
        <p:txBody>
          <a:bodyPr wrap="square" rtlCol="0">
            <a:spAutoFit/>
          </a:bodyPr>
          <a:lstStyle/>
          <a:p>
            <a:pPr algn="ctr"/>
            <a:r>
              <a:rPr lang="en-US" sz="1400" dirty="0">
                <a:solidFill>
                  <a:srgbClr val="000000"/>
                </a:solidFill>
                <a:latin typeface="Rockwell"/>
                <a:cs typeface="Rockwell"/>
              </a:rPr>
              <a:t>Average salaries of graduates 5 years after graduation compared </a:t>
            </a:r>
            <a:r>
              <a:rPr lang="en-US" sz="1400" dirty="0" smtClean="0">
                <a:solidFill>
                  <a:srgbClr val="000000"/>
                </a:solidFill>
                <a:latin typeface="Rockwell"/>
                <a:cs typeface="Rockwell"/>
              </a:rPr>
              <a:t/>
            </a:r>
            <a:br>
              <a:rPr lang="en-US" sz="1400" dirty="0" smtClean="0">
                <a:solidFill>
                  <a:srgbClr val="000000"/>
                </a:solidFill>
                <a:latin typeface="Rockwell"/>
                <a:cs typeface="Rockwell"/>
              </a:rPr>
            </a:br>
            <a:r>
              <a:rPr lang="en-US" sz="1400" dirty="0" smtClean="0">
                <a:solidFill>
                  <a:srgbClr val="000000"/>
                </a:solidFill>
                <a:latin typeface="Rockwell"/>
                <a:cs typeface="Rockwell"/>
              </a:rPr>
              <a:t>to the </a:t>
            </a:r>
            <a:r>
              <a:rPr lang="en-US" sz="1400" dirty="0">
                <a:solidFill>
                  <a:srgbClr val="000000"/>
                </a:solidFill>
                <a:latin typeface="Rockwell"/>
                <a:cs typeface="Rockwell"/>
              </a:rPr>
              <a:t>average for all workers in the region (</a:t>
            </a:r>
            <a:r>
              <a:rPr lang="en-US" sz="1400" dirty="0" smtClean="0">
                <a:solidFill>
                  <a:srgbClr val="000000"/>
                </a:solidFill>
                <a:latin typeface="Rockwell"/>
                <a:cs typeface="Rockwell"/>
              </a:rPr>
              <a:t>top three performers)</a:t>
            </a:r>
            <a:endParaRPr lang="en-US" sz="1400" dirty="0">
              <a:solidFill>
                <a:srgbClr val="000000"/>
              </a:solidFill>
              <a:latin typeface="Rockwell"/>
              <a:cs typeface="Rockwell"/>
            </a:endParaRPr>
          </a:p>
        </p:txBody>
      </p:sp>
      <p:graphicFrame>
        <p:nvGraphicFramePr>
          <p:cNvPr id="8" name="Chart 7"/>
          <p:cNvGraphicFramePr>
            <a:graphicFrameLocks/>
          </p:cNvGraphicFramePr>
          <p:nvPr>
            <p:extLst>
              <p:ext uri="{D42A27DB-BD31-4B8C-83A1-F6EECF244321}">
                <p14:modId xmlns:p14="http://schemas.microsoft.com/office/powerpoint/2010/main" val="634432741"/>
              </p:ext>
            </p:extLst>
          </p:nvPr>
        </p:nvGraphicFramePr>
        <p:xfrm>
          <a:off x="110411" y="3718908"/>
          <a:ext cx="2908211" cy="23096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878220883"/>
              </p:ext>
            </p:extLst>
          </p:nvPr>
        </p:nvGraphicFramePr>
        <p:xfrm>
          <a:off x="2921089" y="3447126"/>
          <a:ext cx="2908211" cy="25726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438806734"/>
              </p:ext>
            </p:extLst>
          </p:nvPr>
        </p:nvGraphicFramePr>
        <p:xfrm>
          <a:off x="5699760" y="2379133"/>
          <a:ext cx="2908211" cy="365590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95862" y="4601639"/>
            <a:ext cx="702642" cy="400110"/>
          </a:xfrm>
          <a:prstGeom prst="rect">
            <a:avLst/>
          </a:prstGeom>
          <a:noFill/>
        </p:spPr>
        <p:txBody>
          <a:bodyPr wrap="square" rtlCol="0">
            <a:spAutoFit/>
          </a:bodyPr>
          <a:lstStyle/>
          <a:p>
            <a:pPr algn="ctr"/>
            <a:r>
              <a:rPr lang="en-US" sz="1000" dirty="0" smtClean="0">
                <a:solidFill>
                  <a:srgbClr val="000000"/>
                </a:solidFill>
                <a:latin typeface="Georgia"/>
                <a:cs typeface="Georgia"/>
              </a:rPr>
              <a:t>Regional average</a:t>
            </a:r>
            <a:endParaRPr lang="en-US" sz="1000" dirty="0">
              <a:solidFill>
                <a:srgbClr val="000000"/>
              </a:solidFill>
              <a:latin typeface="Georgia"/>
              <a:cs typeface="Georgia"/>
            </a:endParaRPr>
          </a:p>
        </p:txBody>
      </p:sp>
      <p:sp>
        <p:nvSpPr>
          <p:cNvPr id="18" name="TextBox 17"/>
          <p:cNvSpPr txBox="1"/>
          <p:nvPr/>
        </p:nvSpPr>
        <p:spPr>
          <a:xfrm>
            <a:off x="3615523" y="4349237"/>
            <a:ext cx="702470" cy="400110"/>
          </a:xfrm>
          <a:prstGeom prst="rect">
            <a:avLst/>
          </a:prstGeom>
          <a:noFill/>
        </p:spPr>
        <p:txBody>
          <a:bodyPr wrap="square" rtlCol="0">
            <a:spAutoFit/>
          </a:bodyPr>
          <a:lstStyle/>
          <a:p>
            <a:pPr algn="ctr"/>
            <a:r>
              <a:rPr lang="en-US" sz="1000" dirty="0" smtClean="0">
                <a:solidFill>
                  <a:srgbClr val="000000"/>
                </a:solidFill>
                <a:latin typeface="Georgia"/>
                <a:cs typeface="Georgia"/>
              </a:rPr>
              <a:t>Regional average</a:t>
            </a:r>
            <a:endParaRPr lang="en-US" sz="1000" dirty="0">
              <a:solidFill>
                <a:srgbClr val="000000"/>
              </a:solidFill>
              <a:latin typeface="Georgia"/>
              <a:cs typeface="Georgia"/>
            </a:endParaRPr>
          </a:p>
        </p:txBody>
      </p:sp>
      <p:sp>
        <p:nvSpPr>
          <p:cNvPr id="19" name="TextBox 18"/>
          <p:cNvSpPr txBox="1"/>
          <p:nvPr/>
        </p:nvSpPr>
        <p:spPr>
          <a:xfrm>
            <a:off x="6392324" y="3992994"/>
            <a:ext cx="685800" cy="400110"/>
          </a:xfrm>
          <a:prstGeom prst="rect">
            <a:avLst/>
          </a:prstGeom>
          <a:noFill/>
        </p:spPr>
        <p:txBody>
          <a:bodyPr wrap="square" rtlCol="0">
            <a:spAutoFit/>
          </a:bodyPr>
          <a:lstStyle/>
          <a:p>
            <a:pPr algn="ctr"/>
            <a:r>
              <a:rPr lang="en-US" sz="1000" dirty="0" smtClean="0">
                <a:solidFill>
                  <a:srgbClr val="000000"/>
                </a:solidFill>
                <a:latin typeface="Georgia"/>
                <a:cs typeface="Georgia"/>
              </a:rPr>
              <a:t>Regional average</a:t>
            </a:r>
            <a:endParaRPr lang="en-US" sz="1000" dirty="0">
              <a:solidFill>
                <a:srgbClr val="000000"/>
              </a:solidFill>
              <a:latin typeface="Georgia"/>
              <a:cs typeface="Georgia"/>
            </a:endParaRPr>
          </a:p>
        </p:txBody>
      </p:sp>
      <p:cxnSp>
        <p:nvCxnSpPr>
          <p:cNvPr id="20" name="Straight Arrow Connector 19"/>
          <p:cNvCxnSpPr/>
          <p:nvPr/>
        </p:nvCxnSpPr>
        <p:spPr>
          <a:xfrm flipV="1">
            <a:off x="1930395" y="4038604"/>
            <a:ext cx="0" cy="1600196"/>
          </a:xfrm>
          <a:prstGeom prst="straightConnector1">
            <a:avLst/>
          </a:pr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566329" y="4538620"/>
            <a:ext cx="728133" cy="600164"/>
          </a:xfrm>
          <a:prstGeom prst="rect">
            <a:avLst/>
          </a:prstGeom>
          <a:solidFill>
            <a:srgbClr val="0354A0"/>
          </a:solidFill>
        </p:spPr>
        <p:txBody>
          <a:bodyPr wrap="square" bIns="91440">
            <a:spAutoFit/>
          </a:bodyPr>
          <a:lstStyle/>
          <a:p>
            <a:pPr algn="ctr"/>
            <a:r>
              <a:rPr lang="en-US" sz="1000" b="1" dirty="0" smtClean="0">
                <a:solidFill>
                  <a:schemeClr val="bg1"/>
                </a:solidFill>
                <a:latin typeface="Georgia"/>
                <a:cs typeface="Georgia"/>
              </a:rPr>
              <a:t>55% </a:t>
            </a:r>
            <a:r>
              <a:rPr lang="en-US" sz="1000" b="1" dirty="0">
                <a:solidFill>
                  <a:schemeClr val="bg1"/>
                </a:solidFill>
                <a:latin typeface="Georgia"/>
                <a:cs typeface="Georgia"/>
              </a:rPr>
              <a:t/>
            </a:r>
            <a:br>
              <a:rPr lang="en-US" sz="1000" b="1" dirty="0">
                <a:solidFill>
                  <a:schemeClr val="bg1"/>
                </a:solidFill>
                <a:latin typeface="Georgia"/>
                <a:cs typeface="Georgia"/>
              </a:rPr>
            </a:br>
            <a:r>
              <a:rPr lang="en-US" sz="1000" dirty="0">
                <a:solidFill>
                  <a:schemeClr val="bg1"/>
                </a:solidFill>
                <a:latin typeface="Georgia"/>
                <a:cs typeface="Georgia"/>
              </a:rPr>
              <a:t>above avg</a:t>
            </a:r>
            <a:r>
              <a:rPr lang="en-US" sz="1000" b="1" dirty="0">
                <a:solidFill>
                  <a:schemeClr val="bg1"/>
                </a:solidFill>
                <a:latin typeface="Georgia"/>
                <a:cs typeface="Georgia"/>
              </a:rPr>
              <a:t>.</a:t>
            </a:r>
          </a:p>
        </p:txBody>
      </p:sp>
      <p:cxnSp>
        <p:nvCxnSpPr>
          <p:cNvPr id="22" name="Straight Arrow Connector 21"/>
          <p:cNvCxnSpPr/>
          <p:nvPr/>
        </p:nvCxnSpPr>
        <p:spPr>
          <a:xfrm flipV="1">
            <a:off x="4749793" y="3877733"/>
            <a:ext cx="0" cy="1769540"/>
          </a:xfrm>
          <a:prstGeom prst="straightConnector1">
            <a:avLst/>
          </a:pr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385727" y="4462421"/>
            <a:ext cx="728133" cy="600164"/>
          </a:xfrm>
          <a:prstGeom prst="rect">
            <a:avLst/>
          </a:prstGeom>
          <a:solidFill>
            <a:srgbClr val="0354A0"/>
          </a:solidFill>
        </p:spPr>
        <p:txBody>
          <a:bodyPr wrap="square" bIns="91440">
            <a:spAutoFit/>
          </a:bodyPr>
          <a:lstStyle/>
          <a:p>
            <a:pPr algn="ctr"/>
            <a:r>
              <a:rPr lang="en-US" sz="1000" b="1" dirty="0" smtClean="0">
                <a:solidFill>
                  <a:schemeClr val="bg1"/>
                </a:solidFill>
                <a:latin typeface="Georgia"/>
                <a:cs typeface="Georgia"/>
              </a:rPr>
              <a:t>38% </a:t>
            </a:r>
            <a:r>
              <a:rPr lang="en-US" sz="1000" b="1" dirty="0">
                <a:solidFill>
                  <a:schemeClr val="bg1"/>
                </a:solidFill>
                <a:latin typeface="Georgia"/>
                <a:cs typeface="Georgia"/>
              </a:rPr>
              <a:t/>
            </a:r>
            <a:br>
              <a:rPr lang="en-US" sz="1000" b="1" dirty="0">
                <a:solidFill>
                  <a:schemeClr val="bg1"/>
                </a:solidFill>
                <a:latin typeface="Georgia"/>
                <a:cs typeface="Georgia"/>
              </a:rPr>
            </a:br>
            <a:r>
              <a:rPr lang="en-US" sz="1000" dirty="0">
                <a:solidFill>
                  <a:schemeClr val="bg1"/>
                </a:solidFill>
                <a:latin typeface="Georgia"/>
                <a:cs typeface="Georgia"/>
              </a:rPr>
              <a:t>above avg</a:t>
            </a:r>
            <a:r>
              <a:rPr lang="en-US" sz="1000" b="1" dirty="0">
                <a:solidFill>
                  <a:schemeClr val="bg1"/>
                </a:solidFill>
                <a:latin typeface="Georgia"/>
                <a:cs typeface="Georgia"/>
              </a:rPr>
              <a:t>.</a:t>
            </a:r>
          </a:p>
        </p:txBody>
      </p:sp>
      <p:cxnSp>
        <p:nvCxnSpPr>
          <p:cNvPr id="24" name="Straight Arrow Connector 23"/>
          <p:cNvCxnSpPr/>
          <p:nvPr/>
        </p:nvCxnSpPr>
        <p:spPr>
          <a:xfrm flipV="1">
            <a:off x="7509923" y="2963333"/>
            <a:ext cx="0" cy="2734740"/>
          </a:xfrm>
          <a:prstGeom prst="straightConnector1">
            <a:avLst/>
          </a:prstGeom>
          <a:ln>
            <a:solidFill>
              <a:srgbClr val="FFFFFF"/>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179724" y="4030621"/>
            <a:ext cx="728133" cy="600164"/>
          </a:xfrm>
          <a:prstGeom prst="rect">
            <a:avLst/>
          </a:prstGeom>
          <a:solidFill>
            <a:srgbClr val="0354A0"/>
          </a:solidFill>
        </p:spPr>
        <p:txBody>
          <a:bodyPr wrap="square" bIns="91440">
            <a:spAutoFit/>
          </a:bodyPr>
          <a:lstStyle/>
          <a:p>
            <a:pPr algn="ctr"/>
            <a:r>
              <a:rPr lang="en-US" sz="1000" b="1" dirty="0" smtClean="0">
                <a:solidFill>
                  <a:schemeClr val="bg1"/>
                </a:solidFill>
                <a:latin typeface="Georgia"/>
                <a:cs typeface="Georgia"/>
              </a:rPr>
              <a:t>65% </a:t>
            </a:r>
            <a:r>
              <a:rPr lang="en-US" sz="1000" b="1" dirty="0">
                <a:solidFill>
                  <a:schemeClr val="bg1"/>
                </a:solidFill>
                <a:latin typeface="Georgia"/>
                <a:cs typeface="Georgia"/>
              </a:rPr>
              <a:t/>
            </a:r>
            <a:br>
              <a:rPr lang="en-US" sz="1000" b="1" dirty="0">
                <a:solidFill>
                  <a:schemeClr val="bg1"/>
                </a:solidFill>
                <a:latin typeface="Georgia"/>
                <a:cs typeface="Georgia"/>
              </a:rPr>
            </a:br>
            <a:r>
              <a:rPr lang="en-US" sz="1000" dirty="0">
                <a:solidFill>
                  <a:schemeClr val="bg1"/>
                </a:solidFill>
                <a:latin typeface="Georgia"/>
                <a:cs typeface="Georgia"/>
              </a:rPr>
              <a:t>above avg</a:t>
            </a:r>
            <a:r>
              <a:rPr lang="en-US" sz="1000" b="1" dirty="0">
                <a:solidFill>
                  <a:schemeClr val="bg1"/>
                </a:solidFill>
                <a:latin typeface="Georgia"/>
                <a:cs typeface="Georgia"/>
              </a:rPr>
              <a:t>.</a:t>
            </a:r>
          </a:p>
        </p:txBody>
      </p:sp>
    </p:spTree>
    <p:extLst>
      <p:ext uri="{BB962C8B-B14F-4D97-AF65-F5344CB8AC3E}">
        <p14:creationId xmlns:p14="http://schemas.microsoft.com/office/powerpoint/2010/main" val="72576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189" y="2536015"/>
            <a:ext cx="8223622" cy="1323439"/>
          </a:xfrm>
          <a:prstGeom prst="rect">
            <a:avLst/>
          </a:prstGeom>
          <a:noFill/>
        </p:spPr>
        <p:txBody>
          <a:bodyPr wrap="square" rtlCol="0">
            <a:spAutoFit/>
          </a:bodyPr>
          <a:lstStyle/>
          <a:p>
            <a:pPr algn="ctr"/>
            <a:r>
              <a:rPr lang="en-US" sz="4000" dirty="0" smtClean="0">
                <a:solidFill>
                  <a:schemeClr val="bg1"/>
                </a:solidFill>
                <a:latin typeface="Georgia"/>
                <a:cs typeface="Georgia"/>
              </a:rPr>
              <a:t>Lessons from the Aspen Prize for Community College Excellence</a:t>
            </a:r>
            <a:endParaRPr lang="en-US" sz="4000" dirty="0">
              <a:solidFill>
                <a:schemeClr val="bg1"/>
              </a:solidFill>
              <a:latin typeface="Georgia"/>
              <a:cs typeface="Georgia"/>
            </a:endParaRPr>
          </a:p>
        </p:txBody>
      </p:sp>
    </p:spTree>
    <p:extLst>
      <p:ext uri="{BB962C8B-B14F-4D97-AF65-F5344CB8AC3E}">
        <p14:creationId xmlns:p14="http://schemas.microsoft.com/office/powerpoint/2010/main" val="360759827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354A0"/>
      </a:dk2>
      <a:lt2>
        <a:srgbClr val="EEECE1"/>
      </a:lt2>
      <a:accent1>
        <a:srgbClr val="0354A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139605</TotalTime>
  <Words>1815</Words>
  <Application>Microsoft Office PowerPoint</Application>
  <PresentationFormat>On-screen Show (4:3)</PresentationFormat>
  <Paragraphs>224</Paragraphs>
  <Slides>41</Slides>
  <Notes>12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dc:creator>
  <cp:lastModifiedBy>Yoon, Tiffany</cp:lastModifiedBy>
  <cp:revision>357</cp:revision>
  <cp:lastPrinted>2014-02-28T13:02:39Z</cp:lastPrinted>
  <dcterms:created xsi:type="dcterms:W3CDTF">2013-06-11T18:27:20Z</dcterms:created>
  <dcterms:modified xsi:type="dcterms:W3CDTF">2014-10-07T18:24:05Z</dcterms:modified>
</cp:coreProperties>
</file>