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1" r:id="rId2"/>
    <p:sldId id="322" r:id="rId3"/>
    <p:sldId id="334" r:id="rId4"/>
    <p:sldId id="335" r:id="rId5"/>
    <p:sldId id="340" r:id="rId6"/>
    <p:sldId id="324" r:id="rId7"/>
    <p:sldId id="326" r:id="rId8"/>
    <p:sldId id="342" r:id="rId9"/>
    <p:sldId id="329" r:id="rId10"/>
    <p:sldId id="344" r:id="rId11"/>
    <p:sldId id="347" r:id="rId12"/>
    <p:sldId id="348" r:id="rId13"/>
    <p:sldId id="350" r:id="rId14"/>
    <p:sldId id="351" r:id="rId15"/>
    <p:sldId id="352" r:id="rId16"/>
    <p:sldId id="353" r:id="rId17"/>
    <p:sldId id="336" r:id="rId18"/>
    <p:sldId id="343" r:id="rId19"/>
    <p:sldId id="332" r:id="rId20"/>
    <p:sldId id="327" r:id="rId21"/>
    <p:sldId id="356" r:id="rId22"/>
    <p:sldId id="357" r:id="rId23"/>
    <p:sldId id="339" r:id="rId24"/>
    <p:sldId id="337" r:id="rId25"/>
    <p:sldId id="325" r:id="rId2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F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6134" autoAdjust="0"/>
  </p:normalViewPr>
  <p:slideViewPr>
    <p:cSldViewPr>
      <p:cViewPr>
        <p:scale>
          <a:sx n="74" d="100"/>
          <a:sy n="74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/>
          <a:lstStyle>
            <a:lvl1pPr algn="r">
              <a:defRPr sz="1200"/>
            </a:lvl1pPr>
          </a:lstStyle>
          <a:p>
            <a:fld id="{D1C880AD-375B-4B25-A232-91E9EC3387AC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3" tIns="46242" rIns="92483" bIns="462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3" tIns="46242" rIns="92483" bIns="462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 anchor="b"/>
          <a:lstStyle>
            <a:lvl1pPr algn="r">
              <a:defRPr sz="1200"/>
            </a:lvl1pPr>
          </a:lstStyle>
          <a:p>
            <a:fld id="{AC902C01-B41C-406C-9FEC-AB5E8D6EED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6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C6E68-91FA-4CA7-8DD7-25476B1B0A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2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70199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6350" cmpd="sng">
            <a:solidFill>
              <a:srgbClr val="0152A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EPlogo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637" y="6091807"/>
            <a:ext cx="2192727" cy="62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8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6650-B476-43AB-AF62-82BCFD4B731D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E061-199A-4650-A6E5-638F69310C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006" y="1148902"/>
            <a:ext cx="85119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354A0"/>
                </a:solidFill>
                <a:latin typeface="Georgia"/>
                <a:cs typeface="Georgia"/>
              </a:rPr>
              <a:t>The Qualities of Exceptional Community College Leaders</a:t>
            </a:r>
            <a:endParaRPr lang="en-US" sz="4000" b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743200"/>
            <a:ext cx="6858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Pre-conference Workshop:</a:t>
            </a:r>
          </a:p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Texas Community College Instructional Leaders</a:t>
            </a: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October 8, 2014</a:t>
            </a: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Joshua S. Wyner</a:t>
            </a:r>
          </a:p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Vice President,</a:t>
            </a:r>
          </a:p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Executive Director, College Excellence Program </a:t>
            </a:r>
          </a:p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The Aspen Institute</a:t>
            </a:r>
          </a:p>
        </p:txBody>
      </p:sp>
    </p:spTree>
    <p:extLst>
      <p:ext uri="{BB962C8B-B14F-4D97-AF65-F5344CB8AC3E}">
        <p14:creationId xmlns:p14="http://schemas.microsoft.com/office/powerpoint/2010/main" val="32669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Strengthening the Hiring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Process: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Set Strategic Priorities &amp; Hiring Criteria</a:t>
            </a:r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4335"/>
            <a:ext cx="792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Tool #1: Protocol to Align Priorities to Hiring Criteria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are the college’s strategic goals related to student access and success?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How well is the college achieving student access and success?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kinds of changes within and outside the institution will the new president need to accomplish to achieve the student access and success goals?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are the five to ten most important qualities we must identify in our next president to achieve our student success goals?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Where are we most likely to find a leader who will demonstrate these qualities?</a:t>
            </a:r>
            <a:endParaRPr lang="en-US" sz="1600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Strengthening the Hiring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Process: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Recruit Candidates</a:t>
            </a:r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4335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Tool #2: Job Announcement Language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Sample first line: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“The President leads the institution in advancing students toward attainment of their educational and career-readiness goals by effectively marshaling its instructional and support resources to improve student outcomes.”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i="1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i="1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Language related to being </a:t>
            </a: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“results-oriented”: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“The President will develop a culture of inquiry and evidence to support a results-oriented approach across the institution.”</a:t>
            </a:r>
            <a:endParaRPr lang="en-US" sz="1600" i="1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Strengthening the Hiring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Process: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Assess Candidates - Examples</a:t>
            </a:r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0" y="2057400"/>
            <a:ext cx="7429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Tool #3: Scenario-Based </a:t>
            </a: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Writing Exercise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You discover soon after assuming your presidency that surveys of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the college’s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recent graduates and data from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the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state about post-graduation earning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and employment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rates reveal that (1) 20% of graduates are unemployed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and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(2)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graduates’ average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salaries are significantly lower than salaries of others with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associate’s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degrees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in the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college’s service area. How would you as president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respond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? With whom would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you share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the data and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how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? What steps would you consider to improve these outcomes? How quickly can things be turned around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so outcomes </a:t>
            </a:r>
            <a:r>
              <a:rPr lang="en-US" sz="1600" i="1" dirty="0">
                <a:solidFill>
                  <a:schemeClr val="tx2"/>
                </a:solidFill>
                <a:latin typeface="Rockwell" panose="02060603020205020403" pitchFamily="18" charset="0"/>
              </a:rPr>
              <a:t>for graduates improve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?”</a:t>
            </a:r>
            <a:endParaRPr lang="en-US" sz="1600" i="1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Strengthening the Hiring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Process: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Assess Candidates - Examples</a:t>
            </a:r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0" y="1905000"/>
            <a:ext cx="74295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Tool #4: </a:t>
            </a: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Questions for In-Person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Interviews</a:t>
            </a:r>
            <a:endParaRPr lang="en-US" sz="1600" b="1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“How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should a college president view student access and success relative to other priorities?”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b="1" i="1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Please discuss how you think about systematically bringing about change in a college culture to improve student access and success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...”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i="1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“What dimensions of implementation pose the greatest challenge for a community college? Can you provide an example? How did you handle that challenge?</a:t>
            </a:r>
            <a:endParaRPr lang="en-US" sz="1600" i="1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Strengthening the Hiring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Process: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Assess Candidates - Examples</a:t>
            </a:r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83603"/>
            <a:ext cx="742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Tool #5: Rubric for Evaluating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Candidates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146730"/>
            <a:ext cx="5257800" cy="372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7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Strengthening the Hiring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Process: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Assess Candidates - Examples</a:t>
            </a:r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8360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Tool #6: Scoring Sheets to Aggregate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Assessments of </a:t>
            </a: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Candidates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09800"/>
            <a:ext cx="5181600" cy="372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Strengthening the Hiring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Process: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Confirm the Choice </a:t>
            </a:r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50" y="1905000"/>
            <a:ext cx="74295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Tool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#7: Protocol for Reference Checks</a:t>
            </a:r>
            <a:endParaRPr lang="en-US" sz="2400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i="1" dirty="0">
                <a:solidFill>
                  <a:schemeClr val="tx2"/>
                </a:solidFill>
                <a:latin typeface="Rockwell" panose="02060603020205020403" pitchFamily="18" charset="0"/>
              </a:rPr>
              <a:t>Language related to </a:t>
            </a: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“taking strategic risks</a:t>
            </a: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”: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“What was the most significant change the candidate brought about during his/her tenure? How did the candidate accomplish that?”</a:t>
            </a:r>
            <a:endParaRPr lang="en-US" sz="1600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b="1" i="1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Language </a:t>
            </a:r>
            <a:r>
              <a:rPr lang="en-US" sz="1600" b="1" i="1" dirty="0">
                <a:solidFill>
                  <a:schemeClr val="tx2"/>
                </a:solidFill>
                <a:latin typeface="Rockwell" panose="02060603020205020403" pitchFamily="18" charset="0"/>
              </a:rPr>
              <a:t>related to </a:t>
            </a: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“communicating effectively</a:t>
            </a: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”:</a:t>
            </a:r>
            <a:r>
              <a:rPr lang="en-US" sz="1600" b="1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</a:t>
            </a:r>
            <a:r>
              <a:rPr lang="en-US" sz="16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“Was the candidate able to communicate in ways that influenced stakeholders to support key strategic objectives?”</a:t>
            </a:r>
            <a:endParaRPr lang="en-US" sz="1600" i="1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94734" y="570681"/>
            <a:ext cx="875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Strengthening the Hiring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1447800"/>
            <a:ext cx="83058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in the hiring process could lead to selecting risk-averse leaders?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is least frequent?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Why are the more common attributes present on the list?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Why are the less common attributes infrequent?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Improving Professional Development</a:t>
            </a:r>
          </a:p>
          <a:p>
            <a:pPr algn="ctr"/>
            <a:r>
              <a:rPr lang="en-US" sz="2600" i="1" dirty="0">
                <a:solidFill>
                  <a:srgbClr val="0354A0"/>
                </a:solidFill>
                <a:latin typeface="Georgia"/>
                <a:cs typeface="Georgia"/>
              </a:rPr>
              <a:t>Gap Analysis: Education/Professional Development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39786"/>
              </p:ext>
            </p:extLst>
          </p:nvPr>
        </p:nvGraphicFramePr>
        <p:xfrm>
          <a:off x="368702" y="1781206"/>
          <a:ext cx="8406596" cy="4162394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4002349"/>
                <a:gridCol w="225177"/>
                <a:gridCol w="4179070"/>
              </a:tblGrid>
              <a:tr h="3795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Ideally…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 reality…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9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Excellent</a:t>
                      </a:r>
                      <a:r>
                        <a:rPr lang="en-US" sz="1500" baseline="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presidents capable of managing campus based change to increase student success at scale.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Educational programs focus on traditional aspects of management (budgeting, enrollment, isolated student success initiatives). </a:t>
                      </a: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Excellent presidents view their colleges as part of</a:t>
                      </a:r>
                      <a:r>
                        <a:rPr lang="en-US" sz="1500" baseline="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ecosystems in which</a:t>
                      </a:r>
                      <a:r>
                        <a:rPr lang="en-US" sz="1500" baseline="0" dirty="0" smtClean="0">
                          <a:effectLst/>
                        </a:rPr>
                        <a:t> external actors are essential to student success.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Educational programs</a:t>
                      </a:r>
                      <a:r>
                        <a:rPr lang="en-US" sz="1500" baseline="0" dirty="0" smtClean="0">
                          <a:effectLst/>
                        </a:rPr>
                        <a:t> focus almost exclusively on internal community college matters.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Excellent presidents apply their skills in each area of competency (budgeting, hiring, communicating) with an eye towards student success. 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Education programs often teach core competencies in ways unrelated to student success goals.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Excellent</a:t>
                      </a:r>
                      <a:r>
                        <a:rPr lang="en-US" sz="1500" baseline="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presidents take risks such as reallocating resources and admitting low-levels of student success.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 b="0" i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Education programs focus on the “right</a:t>
                      </a:r>
                      <a:r>
                        <a:rPr lang="en-US" sz="1500" baseline="0" dirty="0" smtClean="0">
                          <a:effectLst/>
                        </a:rPr>
                        <a:t> way” to do things, which often entails avoiding risks. 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8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0354A0"/>
                </a:solidFill>
                <a:latin typeface="Georgia"/>
                <a:cs typeface="Georgia"/>
              </a:rPr>
              <a:t>Improving Professional Development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Leadership </a:t>
            </a:r>
            <a:r>
              <a:rPr lang="en-US" sz="2600" i="1" dirty="0">
                <a:solidFill>
                  <a:srgbClr val="0354A0"/>
                </a:solidFill>
                <a:latin typeface="Georgia"/>
                <a:cs typeface="Georgia"/>
              </a:rPr>
              <a:t>Curricular Resources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47384" y="1828800"/>
            <a:ext cx="3249232" cy="1066800"/>
          </a:xfrm>
          <a:prstGeom prst="roundRect">
            <a:avLst/>
          </a:prstGeom>
          <a:solidFill>
            <a:srgbClr val="33CC3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Student Success</a:t>
            </a:r>
          </a:p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What It Means and Why It Matters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47384" y="3276600"/>
            <a:ext cx="3249232" cy="106680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Internal Change</a:t>
            </a:r>
          </a:p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Changing Culture to Deeply and Sustainably Reform Institutions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47384" y="4800600"/>
            <a:ext cx="3267477" cy="1066800"/>
          </a:xfrm>
          <a:prstGeom prst="roundRect">
            <a:avLst/>
          </a:prstGeom>
          <a:solidFill>
            <a:srgbClr val="FFFF99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Collective Impact</a:t>
            </a:r>
          </a:p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Galvanizing Action Among All Entities that Play a Role in Student Success</a:t>
            </a:r>
            <a:endParaRPr lang="en-US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45753" y="1534622"/>
            <a:ext cx="785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The Aspen College Excellence Program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works to advance higher education practices, policies, and leadership that significantly improve student outcomes in four areas:  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  <a:p>
            <a:endParaRPr lang="en-US" sz="1200" dirty="0">
              <a:solidFill>
                <a:schemeClr val="accent1">
                  <a:lumMod val="75000"/>
                </a:schemeClr>
              </a:solidFill>
              <a:latin typeface="Rockwell"/>
              <a:cs typeface="Rockwel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Completion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.  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Do students earn degrees and other meaningful credentials while in college?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Equity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.  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Do colleges work to ensure equitable outcomes for minority and low-income students, and others often underserved?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Labor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market.  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Do graduates get well-paying jobs?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Learning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.  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Rockwell"/>
                <a:cs typeface="Rockwell"/>
              </a:rPr>
              <a:t>Do colleges and their faculty set expectations for what students should learn, measure whether they are doing so, and use that information to improve?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4734" y="570681"/>
            <a:ext cx="875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Aspen College Excellence Program</a:t>
            </a:r>
            <a:endParaRPr lang="en-US" sz="3000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3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94734" y="593878"/>
            <a:ext cx="87545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Improving Professional Development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Student Success</a:t>
            </a:r>
            <a:endParaRPr lang="en-US" sz="24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59824" y="2266474"/>
            <a:ext cx="7024352" cy="476726"/>
          </a:xfrm>
          <a:prstGeom prst="roundRect">
            <a:avLst/>
          </a:prstGeom>
          <a:solidFill>
            <a:srgbClr val="33CC33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Framing &amp; Measuring Student Success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59824" y="3180874"/>
            <a:ext cx="7024352" cy="476726"/>
          </a:xfrm>
          <a:prstGeom prst="roundRect">
            <a:avLst/>
          </a:prstGeom>
          <a:solidFill>
            <a:srgbClr val="33CC33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Equity </a:t>
            </a:r>
            <a:r>
              <a:rPr lang="en-US" sz="2200" i="1" dirty="0">
                <a:solidFill>
                  <a:schemeClr val="tx1"/>
                </a:solidFill>
              </a:rPr>
              <a:t>as a </a:t>
            </a:r>
            <a:r>
              <a:rPr lang="en-US" sz="2200" i="1" dirty="0" smtClean="0">
                <a:solidFill>
                  <a:schemeClr val="tx1"/>
                </a:solidFill>
              </a:rPr>
              <a:t>Key Dimension of All Students’ Success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59824" y="4095274"/>
            <a:ext cx="7010400" cy="476726"/>
          </a:xfrm>
          <a:prstGeom prst="roundRect">
            <a:avLst/>
          </a:prstGeom>
          <a:solidFill>
            <a:srgbClr val="33CC33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Authentic Leadership: What Student Success Means to You</a:t>
            </a:r>
          </a:p>
        </p:txBody>
      </p:sp>
    </p:spTree>
    <p:extLst>
      <p:ext uri="{BB962C8B-B14F-4D97-AF65-F5344CB8AC3E}">
        <p14:creationId xmlns:p14="http://schemas.microsoft.com/office/powerpoint/2010/main" val="41039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94734" y="593878"/>
            <a:ext cx="8754533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Improving Professional Development</a:t>
            </a:r>
          </a:p>
          <a:p>
            <a:pPr algn="ctr"/>
            <a:r>
              <a:rPr lang="en-US" sz="2200" i="1" dirty="0">
                <a:solidFill>
                  <a:srgbClr val="0354A0"/>
                </a:solidFill>
                <a:latin typeface="Georgia"/>
                <a:cs typeface="Georgia"/>
              </a:rPr>
              <a:t>Internal Change: </a:t>
            </a:r>
            <a:r>
              <a:rPr lang="en-US" sz="2200" i="1" dirty="0" smtClean="0">
                <a:solidFill>
                  <a:srgbClr val="0354A0"/>
                </a:solidFill>
                <a:latin typeface="Georgia"/>
                <a:cs typeface="Georgia"/>
              </a:rPr>
              <a:t> </a:t>
            </a:r>
          </a:p>
          <a:p>
            <a:pPr algn="ctr"/>
            <a:r>
              <a:rPr lang="en-US" sz="2200" i="1" dirty="0" smtClean="0">
                <a:solidFill>
                  <a:srgbClr val="0354A0"/>
                </a:solidFill>
                <a:latin typeface="Georgia"/>
                <a:cs typeface="Georgia"/>
              </a:rPr>
              <a:t>Creating </a:t>
            </a:r>
            <a:r>
              <a:rPr lang="en-US" sz="2200" i="1" dirty="0">
                <a:solidFill>
                  <a:srgbClr val="0354A0"/>
                </a:solidFill>
                <a:latin typeface="Georgia"/>
                <a:cs typeface="Georgia"/>
              </a:rPr>
              <a:t>a Sustainable Culture of Student </a:t>
            </a:r>
            <a:r>
              <a:rPr lang="en-US" sz="2200" i="1" dirty="0" smtClean="0">
                <a:solidFill>
                  <a:srgbClr val="0354A0"/>
                </a:solidFill>
                <a:latin typeface="Georgia"/>
                <a:cs typeface="Georgia"/>
              </a:rPr>
              <a:t>Success</a:t>
            </a:r>
          </a:p>
          <a:p>
            <a:pPr algn="ctr"/>
            <a:endParaRPr lang="en-US" sz="2000" i="1" dirty="0">
              <a:solidFill>
                <a:srgbClr val="0354A0"/>
              </a:solidFill>
              <a:latin typeface="Georgia"/>
              <a:cs typeface="Georgia"/>
            </a:endParaRPr>
          </a:p>
          <a:p>
            <a:pPr algn="ctr"/>
            <a:r>
              <a:rPr lang="en-US" sz="2200" b="1" i="1" dirty="0" smtClean="0">
                <a:solidFill>
                  <a:srgbClr val="0354A0"/>
                </a:solidFill>
                <a:latin typeface="Georgia"/>
                <a:cs typeface="Georgia"/>
              </a:rPr>
              <a:t>What Students Experience</a:t>
            </a:r>
            <a:endParaRPr lang="en-US" sz="2200" b="1" i="1" dirty="0">
              <a:solidFill>
                <a:srgbClr val="0354A0"/>
              </a:solidFill>
              <a:latin typeface="Georgia"/>
              <a:cs typeface="Georgia"/>
            </a:endParaRPr>
          </a:p>
          <a:p>
            <a:pPr algn="ctr"/>
            <a:endParaRPr lang="en-US" sz="24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33877" y="2647474"/>
            <a:ext cx="6876246" cy="47672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Defining Programs to Improve Completion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33877" y="3409474"/>
            <a:ext cx="6876246" cy="47672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Reforming Developmental </a:t>
            </a:r>
            <a:r>
              <a:rPr lang="en-US" sz="2200" i="1" dirty="0">
                <a:solidFill>
                  <a:schemeClr val="tx1"/>
                </a:solidFill>
              </a:rPr>
              <a:t>Education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3000" y="4171474"/>
            <a:ext cx="6858001" cy="47672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Revamping First-Year Experiences for Improved Outcomes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9976" y="5009674"/>
            <a:ext cx="6844048" cy="47672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Improving Teaching Practice</a:t>
            </a: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94734" y="593878"/>
            <a:ext cx="8754533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Improving Professional Development</a:t>
            </a:r>
          </a:p>
          <a:p>
            <a:pPr algn="ctr"/>
            <a:r>
              <a:rPr lang="en-US" sz="2200" i="1" dirty="0">
                <a:solidFill>
                  <a:srgbClr val="0354A0"/>
                </a:solidFill>
                <a:latin typeface="Georgia"/>
                <a:cs typeface="Georgia"/>
              </a:rPr>
              <a:t>Internal Change: </a:t>
            </a:r>
            <a:r>
              <a:rPr lang="en-US" sz="2200" i="1" dirty="0" smtClean="0">
                <a:solidFill>
                  <a:srgbClr val="0354A0"/>
                </a:solidFill>
                <a:latin typeface="Georgia"/>
                <a:cs typeface="Georgia"/>
              </a:rPr>
              <a:t> </a:t>
            </a:r>
          </a:p>
          <a:p>
            <a:pPr algn="ctr"/>
            <a:r>
              <a:rPr lang="en-US" sz="2200" i="1" dirty="0" smtClean="0">
                <a:solidFill>
                  <a:srgbClr val="0354A0"/>
                </a:solidFill>
                <a:latin typeface="Georgia"/>
                <a:cs typeface="Georgia"/>
              </a:rPr>
              <a:t>Creating </a:t>
            </a:r>
            <a:r>
              <a:rPr lang="en-US" sz="2200" i="1" dirty="0">
                <a:solidFill>
                  <a:srgbClr val="0354A0"/>
                </a:solidFill>
                <a:latin typeface="Georgia"/>
                <a:cs typeface="Georgia"/>
              </a:rPr>
              <a:t>a Sustainable Culture of Student </a:t>
            </a:r>
            <a:r>
              <a:rPr lang="en-US" sz="2200" i="1" dirty="0" smtClean="0">
                <a:solidFill>
                  <a:srgbClr val="0354A0"/>
                </a:solidFill>
                <a:latin typeface="Georgia"/>
                <a:cs typeface="Georgia"/>
              </a:rPr>
              <a:t>Success</a:t>
            </a:r>
          </a:p>
          <a:p>
            <a:pPr algn="ctr"/>
            <a:endParaRPr lang="en-US" sz="2000" i="1" dirty="0">
              <a:solidFill>
                <a:srgbClr val="0354A0"/>
              </a:solidFill>
              <a:latin typeface="Georgia"/>
              <a:cs typeface="Georgia"/>
            </a:endParaRPr>
          </a:p>
          <a:p>
            <a:pPr algn="ctr"/>
            <a:r>
              <a:rPr lang="en-US" sz="2200" b="1" i="1" dirty="0" smtClean="0">
                <a:solidFill>
                  <a:srgbClr val="0354A0"/>
                </a:solidFill>
                <a:latin typeface="Georgia"/>
                <a:cs typeface="Georgia"/>
              </a:rPr>
              <a:t>Conditions for Student Success</a:t>
            </a:r>
            <a:endParaRPr lang="en-US" sz="2200" b="1" i="1" dirty="0">
              <a:solidFill>
                <a:srgbClr val="0354A0"/>
              </a:solidFill>
              <a:latin typeface="Georgia"/>
              <a:cs typeface="Georgia"/>
            </a:endParaRPr>
          </a:p>
          <a:p>
            <a:pPr algn="ctr"/>
            <a:endParaRPr lang="en-US" sz="24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33877" y="2647474"/>
            <a:ext cx="6876246" cy="47672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Budgeting and Allocating Resources for Student Success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33877" y="3409474"/>
            <a:ext cx="6876246" cy="47672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Communicating Effectively to Accelerate Change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3000" y="4171474"/>
            <a:ext cx="6858001" cy="47672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Adopting Technology as a Tool for Student Success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49976" y="5009674"/>
            <a:ext cx="6844048" cy="47672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Working with the Board on Student Success</a:t>
            </a:r>
          </a:p>
        </p:txBody>
      </p:sp>
    </p:spTree>
    <p:extLst>
      <p:ext uri="{BB962C8B-B14F-4D97-AF65-F5344CB8AC3E}">
        <p14:creationId xmlns:p14="http://schemas.microsoft.com/office/powerpoint/2010/main" val="9217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3200" y="722293"/>
            <a:ext cx="875453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Improving Professional Development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Collective </a:t>
            </a:r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Impact </a:t>
            </a:r>
          </a:p>
          <a:p>
            <a:pPr algn="ctr"/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  <a:p>
            <a:pPr algn="ctr"/>
            <a:r>
              <a:rPr lang="en-US" sz="2200" b="1" i="1" dirty="0" smtClean="0">
                <a:solidFill>
                  <a:srgbClr val="0354A0"/>
                </a:solidFill>
                <a:latin typeface="Georgia"/>
                <a:cs typeface="Georgia"/>
              </a:rPr>
              <a:t>Building New Structure for Student Success with…</a:t>
            </a:r>
            <a:endParaRPr lang="en-US" sz="2200" b="1" i="1" dirty="0" smtClean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53357" y="2647474"/>
            <a:ext cx="6437287" cy="476726"/>
          </a:xfrm>
          <a:prstGeom prst="roundRect">
            <a:avLst/>
          </a:prstGeom>
          <a:solidFill>
            <a:srgbClr val="FFFF99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…K-12 to Strengthen College Readiness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53357" y="3485674"/>
            <a:ext cx="6437288" cy="476726"/>
          </a:xfrm>
          <a:prstGeom prst="roundRect">
            <a:avLst/>
          </a:prstGeom>
          <a:solidFill>
            <a:srgbClr val="FFFF99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…Employers to Align Skills Development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53356" y="4323874"/>
            <a:ext cx="6437289" cy="476726"/>
          </a:xfrm>
          <a:prstGeom prst="roundRect">
            <a:avLst/>
          </a:prstGeom>
          <a:solidFill>
            <a:srgbClr val="FFFF99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…4-Year Institutions to Improve Transfer Outcomes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353355" y="5181600"/>
            <a:ext cx="6437290" cy="476726"/>
          </a:xfrm>
          <a:prstGeom prst="roundRect">
            <a:avLst/>
          </a:prstGeom>
          <a:solidFill>
            <a:srgbClr val="FFFF99">
              <a:alpha val="30000"/>
            </a:srgb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tx1"/>
                </a:solidFill>
              </a:rPr>
              <a:t>…Community-based Organizations for Student Services</a:t>
            </a: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3200" y="570681"/>
            <a:ext cx="875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Improving Professional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Development</a:t>
            </a:r>
            <a:endParaRPr lang="en-US" sz="3000" dirty="0" smtClean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1752600"/>
            <a:ext cx="83058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is the typical process for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professionally developing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future presidents?</a:t>
            </a:r>
            <a:endParaRPr lang="en-US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Are there certain areas of professional development that get more attention than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others?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are some of the areas you believe deserve more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attention?</a:t>
            </a:r>
            <a:endParaRPr lang="en-US" sz="2400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7900" y="1757243"/>
            <a:ext cx="464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354A0"/>
                </a:solidFill>
                <a:latin typeface="Rockwell"/>
                <a:cs typeface="Rockwell"/>
              </a:rPr>
              <a:t>For more information, contact:</a:t>
            </a:r>
          </a:p>
          <a:p>
            <a:pPr algn="ctr"/>
            <a:endParaRPr lang="en-US" sz="1400" dirty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</a:rPr>
              <a:t>Joshua S. Wyner</a:t>
            </a:r>
            <a:endParaRPr lang="en-US" dirty="0">
              <a:latin typeface="Georgia"/>
              <a:cs typeface="Georgia"/>
            </a:endParaRPr>
          </a:p>
          <a:p>
            <a:pPr algn="ctr"/>
            <a:r>
              <a:rPr lang="en-US" dirty="0">
                <a:latin typeface="Georgia"/>
                <a:cs typeface="Georgia"/>
              </a:rPr>
              <a:t>The Aspen Institute</a:t>
            </a:r>
          </a:p>
          <a:p>
            <a:pPr algn="ctr"/>
            <a:r>
              <a:rPr lang="en-US" dirty="0">
                <a:latin typeface="Georgia"/>
                <a:cs typeface="Georgia"/>
              </a:rPr>
              <a:t>One DuPont Circle NW, Suite 700</a:t>
            </a:r>
          </a:p>
          <a:p>
            <a:pPr algn="ctr"/>
            <a:r>
              <a:rPr lang="en-US" dirty="0">
                <a:latin typeface="Georgia"/>
                <a:cs typeface="Georgia"/>
              </a:rPr>
              <a:t>Washington, DC 20036</a:t>
            </a:r>
          </a:p>
          <a:p>
            <a:pPr algn="ctr"/>
            <a:endParaRPr lang="en-US" dirty="0">
              <a:latin typeface="Georgia"/>
              <a:cs typeface="Georgia"/>
            </a:endParaRPr>
          </a:p>
          <a:p>
            <a:pPr algn="ctr"/>
            <a:r>
              <a:rPr lang="en-US" dirty="0">
                <a:latin typeface="Georgia"/>
                <a:cs typeface="Georgia"/>
              </a:rPr>
              <a:t>Josh.Wyner@aspeninstitute.org</a:t>
            </a:r>
          </a:p>
          <a:p>
            <a:pPr algn="ctr"/>
            <a:r>
              <a:rPr lang="en-US" dirty="0">
                <a:latin typeface="Georgia"/>
                <a:cs typeface="Georgia"/>
              </a:rPr>
              <a:t>(202) </a:t>
            </a:r>
            <a:r>
              <a:rPr lang="en-US" dirty="0" smtClean="0">
                <a:latin typeface="Georgia"/>
                <a:cs typeface="Georgia"/>
              </a:rPr>
              <a:t>736-2286</a:t>
            </a:r>
            <a:endParaRPr lang="en-US" dirty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</a:rPr>
              <a:t>www.aspeninstitute.org/college-excellence</a:t>
            </a:r>
            <a:endParaRPr lang="en-US" dirty="0">
              <a:latin typeface="Georgia"/>
              <a:cs typeface="Georgia"/>
            </a:endParaRPr>
          </a:p>
          <a:p>
            <a:pPr algn="ctr"/>
            <a:endParaRPr lang="en-US" sz="1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217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3200" y="570681"/>
            <a:ext cx="875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Agenda</a:t>
            </a:r>
            <a:endParaRPr lang="en-US" sz="3000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838200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  <a:defRPr/>
            </a:pPr>
            <a:endParaRPr lang="en-US" sz="2400" dirty="0" smtClean="0">
              <a:solidFill>
                <a:srgbClr val="1F497D"/>
              </a:solidFill>
              <a:latin typeface="Rockwell" panose="02060603020205020403" pitchFamily="18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400" dirty="0" smtClean="0">
                <a:solidFill>
                  <a:srgbClr val="1F497D"/>
                </a:solidFill>
                <a:latin typeface="Rockwell" panose="02060603020205020403" pitchFamily="18" charset="0"/>
              </a:rPr>
              <a:t>Framing the Challenge</a:t>
            </a:r>
          </a:p>
          <a:p>
            <a:pPr lvl="1">
              <a:defRPr/>
            </a:pPr>
            <a:endParaRPr lang="en-US" sz="2400" dirty="0" smtClean="0">
              <a:solidFill>
                <a:srgbClr val="1F497D"/>
              </a:solidFill>
              <a:latin typeface="Rockwell" panose="02060603020205020403" pitchFamily="18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400" dirty="0" smtClean="0">
                <a:solidFill>
                  <a:srgbClr val="1F497D"/>
                </a:solidFill>
                <a:latin typeface="Rockwell" panose="02060603020205020403" pitchFamily="18" charset="0"/>
              </a:rPr>
              <a:t>Original research on the qualities of exceptional </a:t>
            </a:r>
            <a:r>
              <a:rPr lang="en-US" sz="2400" dirty="0">
                <a:solidFill>
                  <a:srgbClr val="1F497D"/>
                </a:solidFill>
                <a:latin typeface="Rockwell" panose="02060603020205020403" pitchFamily="18" charset="0"/>
              </a:rPr>
              <a:t>leaders from </a:t>
            </a:r>
            <a:r>
              <a:rPr lang="en-US" sz="2400" dirty="0" smtClean="0">
                <a:solidFill>
                  <a:srgbClr val="1F497D"/>
                </a:solidFill>
                <a:latin typeface="Rockwell" panose="02060603020205020403" pitchFamily="18" charset="0"/>
              </a:rPr>
              <a:t>the Aspen Institute and </a:t>
            </a:r>
            <a:r>
              <a:rPr lang="en-US" sz="2400" dirty="0">
                <a:solidFill>
                  <a:srgbClr val="1F497D"/>
                </a:solidFill>
                <a:latin typeface="Rockwell" panose="02060603020205020403" pitchFamily="18" charset="0"/>
              </a:rPr>
              <a:t>Achieving the </a:t>
            </a:r>
            <a:r>
              <a:rPr lang="en-US" sz="2400" dirty="0" smtClean="0">
                <a:solidFill>
                  <a:srgbClr val="1F497D"/>
                </a:solidFill>
                <a:latin typeface="Rockwell" panose="02060603020205020403" pitchFamily="18" charset="0"/>
              </a:rPr>
              <a:t>Dream</a:t>
            </a:r>
          </a:p>
          <a:p>
            <a:pPr>
              <a:defRPr/>
            </a:pPr>
            <a:r>
              <a:rPr lang="en-US" sz="2400" dirty="0" smtClean="0">
                <a:solidFill>
                  <a:srgbClr val="1F497D"/>
                </a:solidFill>
                <a:latin typeface="Rockwell" panose="02060603020205020403" pitchFamily="18" charset="0"/>
              </a:rPr>
              <a:t>      </a:t>
            </a:r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400" dirty="0" smtClean="0">
                <a:solidFill>
                  <a:srgbClr val="1F497D"/>
                </a:solidFill>
                <a:latin typeface="Rockwell" panose="02060603020205020403" pitchFamily="18" charset="0"/>
              </a:rPr>
              <a:t>Strengthening the hiring process</a:t>
            </a:r>
          </a:p>
          <a:p>
            <a:pPr>
              <a:defRPr/>
            </a:pPr>
            <a:endParaRPr lang="en-US" sz="2400" dirty="0" smtClean="0">
              <a:solidFill>
                <a:srgbClr val="1F497D"/>
              </a:solidFill>
              <a:latin typeface="Rockwell" panose="02060603020205020403" pitchFamily="18" charset="0"/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dirty="0" smtClean="0">
                <a:solidFill>
                  <a:srgbClr val="1F497D"/>
                </a:solidFill>
                <a:latin typeface="Rockwell" panose="02060603020205020403" pitchFamily="18" charset="0"/>
              </a:rPr>
              <a:t>Improving professional development</a:t>
            </a:r>
          </a:p>
          <a:p>
            <a:pPr>
              <a:defRPr/>
            </a:pPr>
            <a:r>
              <a:rPr lang="en-US" dirty="0" smtClean="0">
                <a:solidFill>
                  <a:srgbClr val="1F497D"/>
                </a:solidFill>
                <a:latin typeface="Rockwell" panose="02060603020205020403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1475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3200" y="570681"/>
            <a:ext cx="875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Framing the Challenge</a:t>
            </a:r>
            <a:endParaRPr lang="en-US" sz="3000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" y="1486793"/>
            <a:ext cx="815340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Why Focus on Leadership Now?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Environment </a:t>
            </a:r>
            <a:r>
              <a:rPr lang="en-US" sz="2400" b="1" dirty="0">
                <a:solidFill>
                  <a:schemeClr val="tx2"/>
                </a:solidFill>
                <a:latin typeface="Rockwell" panose="02060603020205020403" pitchFamily="18" charset="0"/>
              </a:rPr>
              <a:t>is changing rapidly…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Changing student demographics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Increasing accountability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Diminished state budgets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Expanding technology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Increased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competition</a:t>
            </a:r>
          </a:p>
          <a:p>
            <a:pPr lvl="1">
              <a:defRPr/>
            </a:pPr>
            <a:endParaRPr lang="en-US" sz="1400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Turnover is accelerating: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500 </a:t>
            </a: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new community college presidents in next five years (AACC)  </a:t>
            </a:r>
          </a:p>
        </p:txBody>
      </p:sp>
    </p:spTree>
    <p:extLst>
      <p:ext uri="{BB962C8B-B14F-4D97-AF65-F5344CB8AC3E}">
        <p14:creationId xmlns:p14="http://schemas.microsoft.com/office/powerpoint/2010/main" val="29088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3200" y="570681"/>
            <a:ext cx="875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Original Research: </a:t>
            </a:r>
            <a:r>
              <a:rPr lang="en-US" sz="3000" i="1" dirty="0" smtClean="0">
                <a:solidFill>
                  <a:srgbClr val="0354A0"/>
                </a:solidFill>
                <a:latin typeface="Georgia"/>
                <a:cs typeface="Georgia"/>
              </a:rPr>
              <a:t>Crisis &amp; Opportunity</a:t>
            </a:r>
            <a:endParaRPr lang="en-US" sz="3000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520065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In partnership with Achieving </a:t>
            </a: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the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Dream, Aspen explored three core questions:</a:t>
            </a:r>
            <a:endParaRPr lang="en-US" sz="17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are the qualities of excellent community </a:t>
            </a: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college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presidents?</a:t>
            </a:r>
            <a:endParaRPr lang="en-US" sz="2400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qualities do trustees </a:t>
            </a:r>
            <a:r>
              <a:rPr lang="en-US" sz="2400" dirty="0">
                <a:solidFill>
                  <a:schemeClr val="tx2"/>
                </a:solidFill>
                <a:latin typeface="Rockwell" panose="02060603020205020403" pitchFamily="18" charset="0"/>
              </a:rPr>
              <a:t>value </a:t>
            </a: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 in hiring?</a:t>
            </a:r>
            <a:endParaRPr lang="en-US" sz="2400" i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skills do education and professional development programs emphasize?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6" t="7891" r="8132" b="8795"/>
          <a:stretch/>
        </p:blipFill>
        <p:spPr>
          <a:xfrm>
            <a:off x="5410200" y="1775012"/>
            <a:ext cx="3113741" cy="30765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072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2302457"/>
            <a:ext cx="9144000" cy="951624"/>
          </a:xfrm>
          <a:prstGeom prst="rect">
            <a:avLst/>
          </a:prstGeom>
          <a:solidFill>
            <a:srgbClr val="8EF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ckwell" panose="02060603020205020403" pitchFamily="18" charset="0"/>
              </a:rPr>
              <a:t>Willingness to take risks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3303975"/>
            <a:ext cx="9144000" cy="951624"/>
          </a:xfrm>
          <a:prstGeom prst="rect">
            <a:avLst/>
          </a:prstGeom>
          <a:solidFill>
            <a:srgbClr val="8EF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ckwell" panose="02060603020205020403" pitchFamily="18" charset="0"/>
              </a:rPr>
              <a:t>Excellent internal change management ability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4306176"/>
            <a:ext cx="9144000" cy="951624"/>
          </a:xfrm>
          <a:prstGeom prst="rect">
            <a:avLst/>
          </a:prstGeom>
          <a:solidFill>
            <a:srgbClr val="8EF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Strong</a:t>
            </a:r>
            <a:r>
              <a:rPr lang="en-US" sz="2000" b="1" dirty="0">
                <a:solidFill>
                  <a:schemeClr val="tx1"/>
                </a:solidFill>
                <a:latin typeface="Rockwell" panose="02060603020205020403" pitchFamily="18" charset="0"/>
              </a:rPr>
              <a:t>, broad vision for the college, reflected </a:t>
            </a:r>
            <a:endParaRPr lang="en-US" sz="2000" b="1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in </a:t>
            </a:r>
            <a:r>
              <a:rPr lang="en-US" sz="2000" b="1" dirty="0">
                <a:solidFill>
                  <a:schemeClr val="tx1"/>
                </a:solidFill>
                <a:latin typeface="Rockwell" panose="02060603020205020403" pitchFamily="18" charset="0"/>
              </a:rPr>
              <a:t>external partnerships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5296776"/>
            <a:ext cx="9144000" cy="951624"/>
          </a:xfrm>
          <a:prstGeom prst="rect">
            <a:avLst/>
          </a:prstGeom>
          <a:solidFill>
            <a:srgbClr val="8EF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Skill in fundraising and resource allocation tied to </a:t>
            </a:r>
            <a:endParaRPr lang="en-US" b="1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student </a:t>
            </a:r>
            <a:r>
              <a:rPr 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success goals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3200" y="570681"/>
            <a:ext cx="875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Findings: </a:t>
            </a:r>
            <a:r>
              <a:rPr lang="en-US" sz="2400" dirty="0" smtClean="0">
                <a:solidFill>
                  <a:srgbClr val="0354A0"/>
                </a:solidFill>
                <a:latin typeface="Georgia"/>
                <a:cs typeface="Georgia"/>
              </a:rPr>
              <a:t>Five Qualities of Exceptional Leaders</a:t>
            </a:r>
            <a:endParaRPr lang="en-US" sz="2400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15702"/>
            <a:ext cx="9144000" cy="951624"/>
          </a:xfrm>
          <a:prstGeom prst="rect">
            <a:avLst/>
          </a:prstGeom>
          <a:solidFill>
            <a:srgbClr val="8EF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ckwell" panose="02060603020205020403" pitchFamily="18" charset="0"/>
              </a:rPr>
              <a:t>Deep commitment to student access &amp; success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1410" y="1090752"/>
            <a:ext cx="4895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000" b="1" dirty="0" smtClean="0">
                <a:solidFill>
                  <a:srgbClr val="000000"/>
                </a:solidFill>
                <a:latin typeface="Rockwell"/>
                <a:cs typeface="Rockwell"/>
              </a:rPr>
              <a:t>1</a:t>
            </a:r>
            <a:endParaRPr lang="en-US" sz="8000" b="1" dirty="0">
              <a:solidFill>
                <a:srgbClr val="000000"/>
              </a:solidFill>
              <a:latin typeface="Rockwell"/>
              <a:cs typeface="Rockwel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2194" y="2072886"/>
            <a:ext cx="716686" cy="109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000" b="1" dirty="0" smtClean="0">
                <a:solidFill>
                  <a:srgbClr val="000000"/>
                </a:solidFill>
                <a:latin typeface="Rockwell"/>
                <a:cs typeface="Rockwell"/>
              </a:rPr>
              <a:t>2</a:t>
            </a:r>
            <a:endParaRPr lang="en-US" sz="8000" b="1" dirty="0">
              <a:solidFill>
                <a:srgbClr val="000000"/>
              </a:solidFill>
              <a:latin typeface="Rockwell"/>
              <a:cs typeface="Rockwel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4889" y="3077073"/>
            <a:ext cx="7166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000" b="1" dirty="0" smtClean="0">
                <a:solidFill>
                  <a:srgbClr val="000000"/>
                </a:solidFill>
                <a:latin typeface="Rockwell"/>
                <a:cs typeface="Rockwell"/>
              </a:rPr>
              <a:t>3</a:t>
            </a:r>
            <a:endParaRPr lang="en-US" sz="8000" b="1" dirty="0">
              <a:solidFill>
                <a:srgbClr val="000000"/>
              </a:solidFill>
              <a:latin typeface="Rockwell"/>
              <a:cs typeface="Rockwel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2374" y="4058439"/>
            <a:ext cx="7166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000" b="1" dirty="0" smtClean="0">
                <a:solidFill>
                  <a:srgbClr val="000000"/>
                </a:solidFill>
                <a:latin typeface="Rockwell"/>
                <a:cs typeface="Rockwell"/>
              </a:rPr>
              <a:t>4</a:t>
            </a:r>
            <a:endParaRPr lang="en-US" sz="8000" b="1" dirty="0">
              <a:solidFill>
                <a:srgbClr val="000000"/>
              </a:solidFill>
              <a:latin typeface="Rockwell"/>
              <a:cs typeface="Rockwel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3095" y="5062621"/>
            <a:ext cx="7166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000" b="1" dirty="0" smtClean="0">
                <a:solidFill>
                  <a:srgbClr val="000000"/>
                </a:solidFill>
                <a:latin typeface="Rockwell"/>
                <a:cs typeface="Rockwell"/>
              </a:rPr>
              <a:t>5</a:t>
            </a:r>
            <a:endParaRPr lang="en-US" sz="8000" b="1" dirty="0">
              <a:solidFill>
                <a:srgbClr val="000000"/>
              </a:solidFill>
              <a:latin typeface="Rockwell"/>
              <a:cs typeface="Rockwell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6457" y="6109447"/>
            <a:ext cx="161108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03200" y="570681"/>
            <a:ext cx="875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Discussion questions</a:t>
            </a:r>
            <a:endParaRPr lang="en-US" sz="3000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1371600"/>
            <a:ext cx="83058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on this list is most frequent among current leaders?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What is least frequent?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Why are the more common attributes present on the list?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Why are the less common attributes infrequent?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0681"/>
            <a:ext cx="914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354A0"/>
                </a:solidFill>
                <a:latin typeface="Georgia"/>
                <a:cs typeface="Georgia"/>
              </a:rPr>
              <a:t>Strengthening the Hiring </a:t>
            </a:r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Process</a:t>
            </a:r>
          </a:p>
          <a:p>
            <a:pPr algn="ctr"/>
            <a:r>
              <a:rPr lang="en-US" sz="2600" i="1" dirty="0" smtClean="0">
                <a:solidFill>
                  <a:srgbClr val="0354A0"/>
                </a:solidFill>
                <a:latin typeface="Georgia"/>
                <a:cs typeface="Georgia"/>
              </a:rPr>
              <a:t>Gap Analysis: Hiring</a:t>
            </a:r>
            <a:endParaRPr lang="en-US" sz="2600" i="1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85273"/>
              </p:ext>
            </p:extLst>
          </p:nvPr>
        </p:nvGraphicFramePr>
        <p:xfrm>
          <a:off x="432604" y="1752600"/>
          <a:ext cx="8406596" cy="412972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4002349"/>
                <a:gridCol w="225177"/>
                <a:gridCol w="4179070"/>
              </a:tblGrid>
              <a:tr h="3795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Ideally…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 reality…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96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Excellent</a:t>
                      </a:r>
                      <a:r>
                        <a:rPr lang="en-US" sz="1500" baseline="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presidents </a:t>
                      </a:r>
                      <a:r>
                        <a:rPr lang="en-US" sz="1500" dirty="0">
                          <a:effectLst/>
                        </a:rPr>
                        <a:t>demonstrate </a:t>
                      </a:r>
                      <a:r>
                        <a:rPr lang="en-US" sz="1500" dirty="0" smtClean="0">
                          <a:effectLst/>
                        </a:rPr>
                        <a:t>urgency </a:t>
                      </a:r>
                      <a:r>
                        <a:rPr lang="en-US" sz="1500" dirty="0">
                          <a:effectLst/>
                        </a:rPr>
                        <a:t>and are willing to take risks </a:t>
                      </a:r>
                      <a:r>
                        <a:rPr lang="en-US" sz="1500" dirty="0" smtClean="0">
                          <a:effectLst/>
                        </a:rPr>
                        <a:t>to improve </a:t>
                      </a:r>
                      <a:r>
                        <a:rPr lang="en-US" sz="1500" dirty="0">
                          <a:effectLst/>
                        </a:rPr>
                        <a:t>student </a:t>
                      </a:r>
                      <a:r>
                        <a:rPr lang="en-US" sz="1500" dirty="0" smtClean="0">
                          <a:effectLst/>
                        </a:rPr>
                        <a:t>success.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Trustees </a:t>
                      </a:r>
                      <a:r>
                        <a:rPr lang="en-US" sz="1500" dirty="0" smtClean="0">
                          <a:effectLst/>
                        </a:rPr>
                        <a:t>sometimes value risk-averse candidates, focusing on fiscal </a:t>
                      </a:r>
                      <a:r>
                        <a:rPr lang="en-US" sz="1500" dirty="0">
                          <a:effectLst/>
                        </a:rPr>
                        <a:t>stability and </a:t>
                      </a:r>
                      <a:r>
                        <a:rPr lang="en-US" sz="1500" dirty="0" smtClean="0">
                          <a:effectLst/>
                        </a:rPr>
                        <a:t>strong </a:t>
                      </a:r>
                      <a:r>
                        <a:rPr lang="en-US" sz="1500" dirty="0">
                          <a:effectLst/>
                        </a:rPr>
                        <a:t>external relationships.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Excellent presidents </a:t>
                      </a:r>
                      <a:r>
                        <a:rPr lang="en-US" sz="1500" dirty="0">
                          <a:effectLst/>
                        </a:rPr>
                        <a:t>focus about half of their time on internal </a:t>
                      </a:r>
                      <a:r>
                        <a:rPr lang="en-US" sz="1500" dirty="0" smtClean="0">
                          <a:effectLst/>
                        </a:rPr>
                        <a:t>operations</a:t>
                      </a:r>
                      <a:r>
                        <a:rPr lang="en-US" sz="1500" dirty="0">
                          <a:effectLst/>
                        </a:rPr>
                        <a:t>, implementing change strategies aimed at </a:t>
                      </a:r>
                      <a:r>
                        <a:rPr lang="en-US" sz="1500" dirty="0" smtClean="0">
                          <a:effectLst/>
                        </a:rPr>
                        <a:t>improving </a:t>
                      </a:r>
                      <a:r>
                        <a:rPr lang="en-US" sz="1500" dirty="0">
                          <a:effectLst/>
                        </a:rPr>
                        <a:t>student </a:t>
                      </a:r>
                      <a:r>
                        <a:rPr lang="en-US" sz="1500" dirty="0" smtClean="0">
                          <a:effectLst/>
                        </a:rPr>
                        <a:t>outcomes.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Trustees often </a:t>
                      </a:r>
                      <a:r>
                        <a:rPr lang="en-US" sz="1500" dirty="0" smtClean="0">
                          <a:effectLst/>
                        </a:rPr>
                        <a:t>overemphasize capacity </a:t>
                      </a:r>
                      <a:r>
                        <a:rPr lang="en-US" sz="1500" dirty="0">
                          <a:effectLst/>
                        </a:rPr>
                        <a:t>to build </a:t>
                      </a:r>
                      <a:r>
                        <a:rPr lang="en-US" sz="1500" dirty="0" smtClean="0">
                          <a:effectLst/>
                        </a:rPr>
                        <a:t>external relationships, </a:t>
                      </a:r>
                      <a:r>
                        <a:rPr lang="en-US" sz="1500" baseline="0" dirty="0" smtClean="0">
                          <a:effectLst/>
                        </a:rPr>
                        <a:t>not internal skills needed to inspire and implement significant change.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Excellent presidents </a:t>
                      </a:r>
                      <a:r>
                        <a:rPr lang="en-US" sz="1500" dirty="0">
                          <a:effectLst/>
                        </a:rPr>
                        <a:t>focus much of  their  external efforts on building partnerships that can support improvements in student </a:t>
                      </a:r>
                      <a:r>
                        <a:rPr lang="en-US" sz="1500" dirty="0" smtClean="0">
                          <a:effectLst/>
                        </a:rPr>
                        <a:t>outcomes.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 b="0" i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Trustees value </a:t>
                      </a:r>
                      <a:r>
                        <a:rPr lang="en-US" sz="1500" dirty="0" smtClean="0">
                          <a:effectLst/>
                        </a:rPr>
                        <a:t>candidates </a:t>
                      </a:r>
                      <a:r>
                        <a:rPr lang="en-US" sz="1500" dirty="0">
                          <a:effectLst/>
                        </a:rPr>
                        <a:t>who can build legislative and corporate relationships, </a:t>
                      </a:r>
                      <a:r>
                        <a:rPr lang="en-US" sz="1500" dirty="0" smtClean="0">
                          <a:effectLst/>
                        </a:rPr>
                        <a:t>but not new structures for student success.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7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Excellent</a:t>
                      </a:r>
                      <a:r>
                        <a:rPr lang="en-US" sz="1500" baseline="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presidents </a:t>
                      </a:r>
                      <a:r>
                        <a:rPr lang="en-US" sz="1500" dirty="0">
                          <a:effectLst/>
                        </a:rPr>
                        <a:t>inspire and empower others to succeed, relishing not their own success as much as the success of </a:t>
                      </a:r>
                      <a:r>
                        <a:rPr lang="en-US" sz="1500" dirty="0" smtClean="0">
                          <a:effectLst/>
                        </a:rPr>
                        <a:t>others who are essential to improving student outcomes. 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Trustees </a:t>
                      </a:r>
                      <a:r>
                        <a:rPr lang="en-US" sz="1500" dirty="0" smtClean="0">
                          <a:effectLst/>
                        </a:rPr>
                        <a:t>sometimes </a:t>
                      </a:r>
                      <a:r>
                        <a:rPr lang="en-US" sz="1500" dirty="0">
                          <a:effectLst/>
                        </a:rPr>
                        <a:t>look for charismatic </a:t>
                      </a:r>
                      <a:r>
                        <a:rPr lang="en-US" sz="1500" dirty="0" smtClean="0">
                          <a:effectLst/>
                        </a:rPr>
                        <a:t>presidents, overlooking their ability</a:t>
                      </a:r>
                      <a:r>
                        <a:rPr lang="en-US" sz="1500" baseline="0" dirty="0" smtClean="0">
                          <a:effectLst/>
                        </a:rPr>
                        <a:t> to inspire/share success</a:t>
                      </a:r>
                      <a:r>
                        <a:rPr lang="en-US" sz="1500" dirty="0" smtClean="0">
                          <a:effectLst/>
                        </a:rPr>
                        <a:t>.</a:t>
                      </a:r>
                      <a:endParaRPr lang="en-US" sz="15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0502" marR="50502" marT="15080" marB="150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1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117" y="1840628"/>
            <a:ext cx="2947766" cy="38743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7068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Tools for Hiring Leaders who Advance </a:t>
            </a:r>
          </a:p>
          <a:p>
            <a:pPr algn="ctr"/>
            <a:r>
              <a:rPr lang="en-US" sz="3000" dirty="0" smtClean="0">
                <a:solidFill>
                  <a:srgbClr val="0354A0"/>
                </a:solidFill>
                <a:latin typeface="Georgia"/>
                <a:cs typeface="Georgia"/>
              </a:rPr>
              <a:t>Student Access and Success</a:t>
            </a:r>
            <a:endParaRPr lang="en-US" sz="3000" dirty="0">
              <a:solidFill>
                <a:srgbClr val="0354A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852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3789</TotalTime>
  <Words>1451</Words>
  <Application>Microsoft Office PowerPoint</Application>
  <PresentationFormat>On-screen Show (4:3)</PresentationFormat>
  <Paragraphs>221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kwitham</dc:creator>
  <cp:lastModifiedBy>Yoon, Tiffany</cp:lastModifiedBy>
  <cp:revision>172</cp:revision>
  <cp:lastPrinted>2014-10-07T18:43:18Z</cp:lastPrinted>
  <dcterms:created xsi:type="dcterms:W3CDTF">2011-11-13T00:17:04Z</dcterms:created>
  <dcterms:modified xsi:type="dcterms:W3CDTF">2014-10-07T19:06:26Z</dcterms:modified>
</cp:coreProperties>
</file>